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62" r:id="rId2"/>
    <p:sldId id="257" r:id="rId3"/>
    <p:sldId id="263" r:id="rId4"/>
    <p:sldId id="258" r:id="rId5"/>
    <p:sldId id="259" r:id="rId6"/>
    <p:sldId id="265" r:id="rId7"/>
    <p:sldId id="264" r:id="rId8"/>
    <p:sldId id="267" r:id="rId9"/>
    <p:sldId id="268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11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3" autoAdjust="0"/>
    <p:restoredTop sz="95332" autoAdjust="0"/>
  </p:normalViewPr>
  <p:slideViewPr>
    <p:cSldViewPr snapToGrid="0" showGuides="1">
      <p:cViewPr varScale="1">
        <p:scale>
          <a:sx n="77" d="100"/>
          <a:sy n="77" d="100"/>
        </p:scale>
        <p:origin x="91" y="134"/>
      </p:cViewPr>
      <p:guideLst>
        <p:guide orient="horz" pos="1911"/>
        <p:guide pos="3840"/>
      </p:guideLst>
    </p:cSldViewPr>
  </p:slideViewPr>
  <p:outlineViewPr>
    <p:cViewPr>
      <p:scale>
        <a:sx n="33" d="100"/>
        <a:sy n="33" d="100"/>
      </p:scale>
      <p:origin x="0" y="-192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4" d="100"/>
          <a:sy n="64" d="100"/>
        </p:scale>
        <p:origin x="605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92FFDB-557E-4D2E-96A7-ADCE77DC72D6}" type="doc">
      <dgm:prSet loTypeId="urn:microsoft.com/office/officeart/2005/8/layout/matrix1" loCatId="matrix" qsTypeId="urn:microsoft.com/office/officeart/2005/8/quickstyle/3d1" qsCatId="3D" csTypeId="urn:microsoft.com/office/officeart/2005/8/colors/accent6_4" csCatId="accent6" phldr="1"/>
      <dgm:spPr/>
      <dgm:t>
        <a:bodyPr/>
        <a:lstStyle/>
        <a:p>
          <a:endParaRPr lang="sv-SE"/>
        </a:p>
      </dgm:t>
    </dgm:pt>
    <dgm:pt modelId="{809C8251-39D1-43BC-8682-B1F1F6444297}">
      <dgm:prSet phldrT="[Text]" custT="1"/>
      <dgm:spPr/>
      <dgm:t>
        <a:bodyPr/>
        <a:lstStyle/>
        <a:p>
          <a:r>
            <a:rPr lang="sv-SE" sz="4000" b="1" dirty="0" smtClean="0">
              <a:latin typeface="Century Gothic" panose="020B0502020202020204" pitchFamily="34" charset="0"/>
            </a:rPr>
            <a:t>SWOT</a:t>
          </a:r>
          <a:endParaRPr lang="sv-SE" sz="4000" b="1" dirty="0">
            <a:latin typeface="Century Gothic" panose="020B0502020202020204" pitchFamily="34" charset="0"/>
          </a:endParaRPr>
        </a:p>
      </dgm:t>
    </dgm:pt>
    <dgm:pt modelId="{844636FA-7727-4143-8274-C9DA9E88C9DB}" type="parTrans" cxnId="{F13F8044-E6B1-4F59-924B-2262010BFF3E}">
      <dgm:prSet/>
      <dgm:spPr/>
      <dgm:t>
        <a:bodyPr/>
        <a:lstStyle/>
        <a:p>
          <a:endParaRPr lang="sv-SE"/>
        </a:p>
      </dgm:t>
    </dgm:pt>
    <dgm:pt modelId="{305F1826-739B-427F-949A-CBE08779E6CC}" type="sibTrans" cxnId="{F13F8044-E6B1-4F59-924B-2262010BFF3E}">
      <dgm:prSet/>
      <dgm:spPr/>
      <dgm:t>
        <a:bodyPr/>
        <a:lstStyle/>
        <a:p>
          <a:endParaRPr lang="sv-SE"/>
        </a:p>
      </dgm:t>
    </dgm:pt>
    <dgm:pt modelId="{236CA4BF-AE69-4BD8-9274-E9C4481BD047}">
      <dgm:prSet phldrT="[Text]" custT="1"/>
      <dgm:spPr/>
      <dgm:t>
        <a:bodyPr/>
        <a:lstStyle/>
        <a:p>
          <a:r>
            <a:rPr lang="sv-SE" sz="4000" b="1" dirty="0" smtClean="0">
              <a:latin typeface="Century Gothic" panose="020B0502020202020204" pitchFamily="34" charset="0"/>
            </a:rPr>
            <a:t>Styrkor</a:t>
          </a:r>
          <a:endParaRPr lang="sv-SE" sz="4000" b="1" dirty="0">
            <a:latin typeface="Century Gothic" panose="020B0502020202020204" pitchFamily="34" charset="0"/>
          </a:endParaRPr>
        </a:p>
      </dgm:t>
    </dgm:pt>
    <dgm:pt modelId="{A38D05C3-6E65-4874-AB08-A539371ADC6F}" type="parTrans" cxnId="{081FA381-9C44-42E2-858E-E368A8144C3B}">
      <dgm:prSet/>
      <dgm:spPr/>
      <dgm:t>
        <a:bodyPr/>
        <a:lstStyle/>
        <a:p>
          <a:endParaRPr lang="sv-SE"/>
        </a:p>
      </dgm:t>
    </dgm:pt>
    <dgm:pt modelId="{E32BB631-8755-44FD-89E5-B9155CD44433}" type="sibTrans" cxnId="{081FA381-9C44-42E2-858E-E368A8144C3B}">
      <dgm:prSet/>
      <dgm:spPr/>
      <dgm:t>
        <a:bodyPr/>
        <a:lstStyle/>
        <a:p>
          <a:endParaRPr lang="sv-SE"/>
        </a:p>
      </dgm:t>
    </dgm:pt>
    <dgm:pt modelId="{538FFED0-571D-4A09-9EDF-0D8E4DF72DF5}">
      <dgm:prSet phldrT="[Text]" custT="1"/>
      <dgm:spPr/>
      <dgm:t>
        <a:bodyPr/>
        <a:lstStyle/>
        <a:p>
          <a:r>
            <a:rPr lang="sv-SE" sz="4000" b="1" dirty="0" smtClean="0">
              <a:latin typeface="Century Gothic" panose="020B0502020202020204" pitchFamily="34" charset="0"/>
            </a:rPr>
            <a:t>Svagheter</a:t>
          </a:r>
          <a:endParaRPr lang="sv-SE" sz="4000" b="1" dirty="0">
            <a:latin typeface="Century Gothic" panose="020B0502020202020204" pitchFamily="34" charset="0"/>
          </a:endParaRPr>
        </a:p>
      </dgm:t>
    </dgm:pt>
    <dgm:pt modelId="{B167BA16-0F06-460F-B0B5-8FFF95096F91}" type="parTrans" cxnId="{366A9134-4150-4972-B847-2E6540FD43AE}">
      <dgm:prSet/>
      <dgm:spPr/>
      <dgm:t>
        <a:bodyPr/>
        <a:lstStyle/>
        <a:p>
          <a:endParaRPr lang="sv-SE"/>
        </a:p>
      </dgm:t>
    </dgm:pt>
    <dgm:pt modelId="{F5BEA290-70FB-438C-8E66-1F952FBB7231}" type="sibTrans" cxnId="{366A9134-4150-4972-B847-2E6540FD43AE}">
      <dgm:prSet/>
      <dgm:spPr/>
      <dgm:t>
        <a:bodyPr/>
        <a:lstStyle/>
        <a:p>
          <a:endParaRPr lang="sv-SE"/>
        </a:p>
      </dgm:t>
    </dgm:pt>
    <dgm:pt modelId="{224A9B7E-BF15-4DF5-A5DC-A0B3C421D854}">
      <dgm:prSet phldrT="[Text]" custT="1"/>
      <dgm:spPr/>
      <dgm:t>
        <a:bodyPr/>
        <a:lstStyle/>
        <a:p>
          <a:r>
            <a:rPr lang="sv-SE" sz="4000" b="1" dirty="0" smtClean="0">
              <a:latin typeface="Century Gothic" panose="020B0502020202020204" pitchFamily="34" charset="0"/>
            </a:rPr>
            <a:t>Möjligheter</a:t>
          </a:r>
          <a:endParaRPr lang="sv-SE" sz="4000" b="1" dirty="0">
            <a:latin typeface="Century Gothic" panose="020B0502020202020204" pitchFamily="34" charset="0"/>
          </a:endParaRPr>
        </a:p>
      </dgm:t>
    </dgm:pt>
    <dgm:pt modelId="{5954DCB8-FAC4-4A8A-806B-A395A25D9F0E}" type="parTrans" cxnId="{190C6D04-C4C3-40D5-91A6-85DCEA760D4C}">
      <dgm:prSet/>
      <dgm:spPr/>
      <dgm:t>
        <a:bodyPr/>
        <a:lstStyle/>
        <a:p>
          <a:endParaRPr lang="sv-SE"/>
        </a:p>
      </dgm:t>
    </dgm:pt>
    <dgm:pt modelId="{5BF83D47-C23E-4036-BC5F-AF0049C83ADD}" type="sibTrans" cxnId="{190C6D04-C4C3-40D5-91A6-85DCEA760D4C}">
      <dgm:prSet/>
      <dgm:spPr/>
      <dgm:t>
        <a:bodyPr/>
        <a:lstStyle/>
        <a:p>
          <a:endParaRPr lang="sv-SE"/>
        </a:p>
      </dgm:t>
    </dgm:pt>
    <dgm:pt modelId="{21E25479-2BBC-404E-8FFD-DF92BF764F0D}">
      <dgm:prSet phldrT="[Text]" custT="1"/>
      <dgm:spPr/>
      <dgm:t>
        <a:bodyPr/>
        <a:lstStyle/>
        <a:p>
          <a:r>
            <a:rPr lang="sv-SE" sz="4000" b="1" dirty="0" smtClean="0">
              <a:latin typeface="Century Gothic" panose="020B0502020202020204" pitchFamily="34" charset="0"/>
            </a:rPr>
            <a:t>Risker/Hot</a:t>
          </a:r>
          <a:endParaRPr lang="sv-SE" sz="4000" b="1" dirty="0">
            <a:latin typeface="Century Gothic" panose="020B0502020202020204" pitchFamily="34" charset="0"/>
          </a:endParaRPr>
        </a:p>
      </dgm:t>
    </dgm:pt>
    <dgm:pt modelId="{89880B3E-65E3-42D6-8D95-3DDBE9F9E916}" type="parTrans" cxnId="{D2A2552F-178C-4717-B086-7DB758D9CD80}">
      <dgm:prSet/>
      <dgm:spPr/>
      <dgm:t>
        <a:bodyPr/>
        <a:lstStyle/>
        <a:p>
          <a:endParaRPr lang="sv-SE"/>
        </a:p>
      </dgm:t>
    </dgm:pt>
    <dgm:pt modelId="{20AF9BBF-228E-46CC-B887-C6B45B7ADF0E}" type="sibTrans" cxnId="{D2A2552F-178C-4717-B086-7DB758D9CD80}">
      <dgm:prSet/>
      <dgm:spPr/>
      <dgm:t>
        <a:bodyPr/>
        <a:lstStyle/>
        <a:p>
          <a:endParaRPr lang="sv-SE"/>
        </a:p>
      </dgm:t>
    </dgm:pt>
    <dgm:pt modelId="{213DFFDF-F6A8-4683-8A9A-B8DBF234DF53}" type="pres">
      <dgm:prSet presAssocID="{3192FFDB-557E-4D2E-96A7-ADCE77DC72D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3B1E2952-3819-4580-9744-F8FA33F881B3}" type="pres">
      <dgm:prSet presAssocID="{3192FFDB-557E-4D2E-96A7-ADCE77DC72D6}" presName="matrix" presStyleCnt="0"/>
      <dgm:spPr/>
    </dgm:pt>
    <dgm:pt modelId="{EB6B1FC7-E6D8-4616-A30C-A48A93C252A6}" type="pres">
      <dgm:prSet presAssocID="{3192FFDB-557E-4D2E-96A7-ADCE77DC72D6}" presName="tile1" presStyleLbl="node1" presStyleIdx="0" presStyleCnt="4" custScaleY="146410"/>
      <dgm:spPr/>
      <dgm:t>
        <a:bodyPr/>
        <a:lstStyle/>
        <a:p>
          <a:endParaRPr lang="sv-SE"/>
        </a:p>
      </dgm:t>
    </dgm:pt>
    <dgm:pt modelId="{DE4C5654-83D1-4B20-9CCD-63C34405C1F9}" type="pres">
      <dgm:prSet presAssocID="{3192FFDB-557E-4D2E-96A7-ADCE77DC72D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249EBC55-C62C-404A-8359-131E44A46A26}" type="pres">
      <dgm:prSet presAssocID="{3192FFDB-557E-4D2E-96A7-ADCE77DC72D6}" presName="tile2" presStyleLbl="node1" presStyleIdx="1" presStyleCnt="4" custScaleY="146410"/>
      <dgm:spPr/>
      <dgm:t>
        <a:bodyPr/>
        <a:lstStyle/>
        <a:p>
          <a:endParaRPr lang="sv-SE"/>
        </a:p>
      </dgm:t>
    </dgm:pt>
    <dgm:pt modelId="{58F4898B-D096-4C4D-BE1F-9C5890A56A13}" type="pres">
      <dgm:prSet presAssocID="{3192FFDB-557E-4D2E-96A7-ADCE77DC72D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36D42219-721A-454A-AAC1-84F46B6E3FD5}" type="pres">
      <dgm:prSet presAssocID="{3192FFDB-557E-4D2E-96A7-ADCE77DC72D6}" presName="tile3" presStyleLbl="node1" presStyleIdx="2" presStyleCnt="4" custScaleY="118571"/>
      <dgm:spPr/>
      <dgm:t>
        <a:bodyPr/>
        <a:lstStyle/>
        <a:p>
          <a:endParaRPr lang="sv-SE"/>
        </a:p>
      </dgm:t>
    </dgm:pt>
    <dgm:pt modelId="{C4BE3445-A66E-4B61-A925-A4A41ED4E9F3}" type="pres">
      <dgm:prSet presAssocID="{3192FFDB-557E-4D2E-96A7-ADCE77DC72D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4A0FDB6F-BA77-4994-8F9A-57AABAE7EA5C}" type="pres">
      <dgm:prSet presAssocID="{3192FFDB-557E-4D2E-96A7-ADCE77DC72D6}" presName="tile4" presStyleLbl="node1" presStyleIdx="3" presStyleCnt="4" custScaleY="118571"/>
      <dgm:spPr/>
      <dgm:t>
        <a:bodyPr/>
        <a:lstStyle/>
        <a:p>
          <a:endParaRPr lang="sv-SE"/>
        </a:p>
      </dgm:t>
    </dgm:pt>
    <dgm:pt modelId="{259588BD-C60F-4555-B2EC-211C5DD13513}" type="pres">
      <dgm:prSet presAssocID="{3192FFDB-557E-4D2E-96A7-ADCE77DC72D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44C63F19-8F28-4787-8BA8-E5DB4D0070AE}" type="pres">
      <dgm:prSet presAssocID="{3192FFDB-557E-4D2E-96A7-ADCE77DC72D6}" presName="centerTile" presStyleLbl="fgShp" presStyleIdx="0" presStyleCnt="1" custScaleY="146410" custLinFactNeighborY="-10503">
        <dgm:presLayoutVars>
          <dgm:chMax val="0"/>
          <dgm:chPref val="0"/>
        </dgm:presLayoutVars>
      </dgm:prSet>
      <dgm:spPr/>
      <dgm:t>
        <a:bodyPr/>
        <a:lstStyle/>
        <a:p>
          <a:endParaRPr lang="sv-SE"/>
        </a:p>
      </dgm:t>
    </dgm:pt>
  </dgm:ptLst>
  <dgm:cxnLst>
    <dgm:cxn modelId="{507DA27B-C1C6-43CE-96E4-5F736FE63660}" type="presOf" srcId="{21E25479-2BBC-404E-8FFD-DF92BF764F0D}" destId="{259588BD-C60F-4555-B2EC-211C5DD13513}" srcOrd="1" destOrd="0" presId="urn:microsoft.com/office/officeart/2005/8/layout/matrix1"/>
    <dgm:cxn modelId="{D2A2552F-178C-4717-B086-7DB758D9CD80}" srcId="{809C8251-39D1-43BC-8682-B1F1F6444297}" destId="{21E25479-2BBC-404E-8FFD-DF92BF764F0D}" srcOrd="3" destOrd="0" parTransId="{89880B3E-65E3-42D6-8D95-3DDBE9F9E916}" sibTransId="{20AF9BBF-228E-46CC-B887-C6B45B7ADF0E}"/>
    <dgm:cxn modelId="{87394E47-575F-430C-8A9A-4E5E29D8B8B3}" type="presOf" srcId="{236CA4BF-AE69-4BD8-9274-E9C4481BD047}" destId="{DE4C5654-83D1-4B20-9CCD-63C34405C1F9}" srcOrd="1" destOrd="0" presId="urn:microsoft.com/office/officeart/2005/8/layout/matrix1"/>
    <dgm:cxn modelId="{366A9134-4150-4972-B847-2E6540FD43AE}" srcId="{809C8251-39D1-43BC-8682-B1F1F6444297}" destId="{538FFED0-571D-4A09-9EDF-0D8E4DF72DF5}" srcOrd="1" destOrd="0" parTransId="{B167BA16-0F06-460F-B0B5-8FFF95096F91}" sibTransId="{F5BEA290-70FB-438C-8E66-1F952FBB7231}"/>
    <dgm:cxn modelId="{19FA722D-31FF-446E-8060-A975DCC49DCA}" type="presOf" srcId="{538FFED0-571D-4A09-9EDF-0D8E4DF72DF5}" destId="{58F4898B-D096-4C4D-BE1F-9C5890A56A13}" srcOrd="1" destOrd="0" presId="urn:microsoft.com/office/officeart/2005/8/layout/matrix1"/>
    <dgm:cxn modelId="{9CE16F72-D199-4087-971F-562260C232F2}" type="presOf" srcId="{224A9B7E-BF15-4DF5-A5DC-A0B3C421D854}" destId="{36D42219-721A-454A-AAC1-84F46B6E3FD5}" srcOrd="0" destOrd="0" presId="urn:microsoft.com/office/officeart/2005/8/layout/matrix1"/>
    <dgm:cxn modelId="{9912FD02-8738-4B60-852E-CB3E43A6E69E}" type="presOf" srcId="{21E25479-2BBC-404E-8FFD-DF92BF764F0D}" destId="{4A0FDB6F-BA77-4994-8F9A-57AABAE7EA5C}" srcOrd="0" destOrd="0" presId="urn:microsoft.com/office/officeart/2005/8/layout/matrix1"/>
    <dgm:cxn modelId="{190C6D04-C4C3-40D5-91A6-85DCEA760D4C}" srcId="{809C8251-39D1-43BC-8682-B1F1F6444297}" destId="{224A9B7E-BF15-4DF5-A5DC-A0B3C421D854}" srcOrd="2" destOrd="0" parTransId="{5954DCB8-FAC4-4A8A-806B-A395A25D9F0E}" sibTransId="{5BF83D47-C23E-4036-BC5F-AF0049C83ADD}"/>
    <dgm:cxn modelId="{46E191BB-E7E7-4E7E-9390-27E2D282BCF5}" type="presOf" srcId="{538FFED0-571D-4A09-9EDF-0D8E4DF72DF5}" destId="{249EBC55-C62C-404A-8359-131E44A46A26}" srcOrd="0" destOrd="0" presId="urn:microsoft.com/office/officeart/2005/8/layout/matrix1"/>
    <dgm:cxn modelId="{FCF83900-4DF1-4046-9775-9C6ECA0B06B6}" type="presOf" srcId="{809C8251-39D1-43BC-8682-B1F1F6444297}" destId="{44C63F19-8F28-4787-8BA8-E5DB4D0070AE}" srcOrd="0" destOrd="0" presId="urn:microsoft.com/office/officeart/2005/8/layout/matrix1"/>
    <dgm:cxn modelId="{84996FDA-D961-4642-AAE6-A8CE9017DD60}" type="presOf" srcId="{3192FFDB-557E-4D2E-96A7-ADCE77DC72D6}" destId="{213DFFDF-F6A8-4683-8A9A-B8DBF234DF53}" srcOrd="0" destOrd="0" presId="urn:microsoft.com/office/officeart/2005/8/layout/matrix1"/>
    <dgm:cxn modelId="{F13F8044-E6B1-4F59-924B-2262010BFF3E}" srcId="{3192FFDB-557E-4D2E-96A7-ADCE77DC72D6}" destId="{809C8251-39D1-43BC-8682-B1F1F6444297}" srcOrd="0" destOrd="0" parTransId="{844636FA-7727-4143-8274-C9DA9E88C9DB}" sibTransId="{305F1826-739B-427F-949A-CBE08779E6CC}"/>
    <dgm:cxn modelId="{0CE43867-CC70-42CC-BAD3-C005C191B750}" type="presOf" srcId="{236CA4BF-AE69-4BD8-9274-E9C4481BD047}" destId="{EB6B1FC7-E6D8-4616-A30C-A48A93C252A6}" srcOrd="0" destOrd="0" presId="urn:microsoft.com/office/officeart/2005/8/layout/matrix1"/>
    <dgm:cxn modelId="{081FA381-9C44-42E2-858E-E368A8144C3B}" srcId="{809C8251-39D1-43BC-8682-B1F1F6444297}" destId="{236CA4BF-AE69-4BD8-9274-E9C4481BD047}" srcOrd="0" destOrd="0" parTransId="{A38D05C3-6E65-4874-AB08-A539371ADC6F}" sibTransId="{E32BB631-8755-44FD-89E5-B9155CD44433}"/>
    <dgm:cxn modelId="{868564DF-79C2-4640-9647-2C936D2A45DE}" type="presOf" srcId="{224A9B7E-BF15-4DF5-A5DC-A0B3C421D854}" destId="{C4BE3445-A66E-4B61-A925-A4A41ED4E9F3}" srcOrd="1" destOrd="0" presId="urn:microsoft.com/office/officeart/2005/8/layout/matrix1"/>
    <dgm:cxn modelId="{D3B9E8C4-61A7-43C3-8084-0F955ACDB253}" type="presParOf" srcId="{213DFFDF-F6A8-4683-8A9A-B8DBF234DF53}" destId="{3B1E2952-3819-4580-9744-F8FA33F881B3}" srcOrd="0" destOrd="0" presId="urn:microsoft.com/office/officeart/2005/8/layout/matrix1"/>
    <dgm:cxn modelId="{803F3C6A-9DE1-449C-80A2-319BB61D3A81}" type="presParOf" srcId="{3B1E2952-3819-4580-9744-F8FA33F881B3}" destId="{EB6B1FC7-E6D8-4616-A30C-A48A93C252A6}" srcOrd="0" destOrd="0" presId="urn:microsoft.com/office/officeart/2005/8/layout/matrix1"/>
    <dgm:cxn modelId="{6067E81D-373D-42C3-A5DE-88FE2B452D62}" type="presParOf" srcId="{3B1E2952-3819-4580-9744-F8FA33F881B3}" destId="{DE4C5654-83D1-4B20-9CCD-63C34405C1F9}" srcOrd="1" destOrd="0" presId="urn:microsoft.com/office/officeart/2005/8/layout/matrix1"/>
    <dgm:cxn modelId="{3AA09DEB-212B-4BC1-AFC6-BF25D2B7C8FE}" type="presParOf" srcId="{3B1E2952-3819-4580-9744-F8FA33F881B3}" destId="{249EBC55-C62C-404A-8359-131E44A46A26}" srcOrd="2" destOrd="0" presId="urn:microsoft.com/office/officeart/2005/8/layout/matrix1"/>
    <dgm:cxn modelId="{4E4B6B5B-0FB3-472F-93FA-467651AAD05B}" type="presParOf" srcId="{3B1E2952-3819-4580-9744-F8FA33F881B3}" destId="{58F4898B-D096-4C4D-BE1F-9C5890A56A13}" srcOrd="3" destOrd="0" presId="urn:microsoft.com/office/officeart/2005/8/layout/matrix1"/>
    <dgm:cxn modelId="{466E3F16-5704-43A7-BFAB-1B20AF4C8807}" type="presParOf" srcId="{3B1E2952-3819-4580-9744-F8FA33F881B3}" destId="{36D42219-721A-454A-AAC1-84F46B6E3FD5}" srcOrd="4" destOrd="0" presId="urn:microsoft.com/office/officeart/2005/8/layout/matrix1"/>
    <dgm:cxn modelId="{87990A56-C296-496F-938B-1468BB07494C}" type="presParOf" srcId="{3B1E2952-3819-4580-9744-F8FA33F881B3}" destId="{C4BE3445-A66E-4B61-A925-A4A41ED4E9F3}" srcOrd="5" destOrd="0" presId="urn:microsoft.com/office/officeart/2005/8/layout/matrix1"/>
    <dgm:cxn modelId="{359EA00A-02F9-43B4-B2DF-D868AF446D7F}" type="presParOf" srcId="{3B1E2952-3819-4580-9744-F8FA33F881B3}" destId="{4A0FDB6F-BA77-4994-8F9A-57AABAE7EA5C}" srcOrd="6" destOrd="0" presId="urn:microsoft.com/office/officeart/2005/8/layout/matrix1"/>
    <dgm:cxn modelId="{372DA120-D40A-42D8-9119-9797ECAFF976}" type="presParOf" srcId="{3B1E2952-3819-4580-9744-F8FA33F881B3}" destId="{259588BD-C60F-4555-B2EC-211C5DD13513}" srcOrd="7" destOrd="0" presId="urn:microsoft.com/office/officeart/2005/8/layout/matrix1"/>
    <dgm:cxn modelId="{117A8930-D847-44EE-A8E4-F21B3AC7D708}" type="presParOf" srcId="{213DFFDF-F6A8-4683-8A9A-B8DBF234DF53}" destId="{44C63F19-8F28-4787-8BA8-E5DB4D0070A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92FFDB-557E-4D2E-96A7-ADCE77DC72D6}" type="doc">
      <dgm:prSet loTypeId="urn:microsoft.com/office/officeart/2005/8/layout/matrix1" loCatId="matrix" qsTypeId="urn:microsoft.com/office/officeart/2005/8/quickstyle/3d1" qsCatId="3D" csTypeId="urn:microsoft.com/office/officeart/2005/8/colors/accent6_4" csCatId="accent6" phldr="1"/>
      <dgm:spPr/>
      <dgm:t>
        <a:bodyPr/>
        <a:lstStyle/>
        <a:p>
          <a:endParaRPr lang="sv-SE"/>
        </a:p>
      </dgm:t>
    </dgm:pt>
    <dgm:pt modelId="{809C8251-39D1-43BC-8682-B1F1F6444297}">
      <dgm:prSet phldrT="[Text]"/>
      <dgm:spPr/>
      <dgm:t>
        <a:bodyPr/>
        <a:lstStyle/>
        <a:p>
          <a:r>
            <a:rPr lang="sv-SE" dirty="0" smtClean="0"/>
            <a:t>SWOT</a:t>
          </a:r>
          <a:endParaRPr lang="sv-SE" dirty="0"/>
        </a:p>
      </dgm:t>
    </dgm:pt>
    <dgm:pt modelId="{844636FA-7727-4143-8274-C9DA9E88C9DB}" type="parTrans" cxnId="{F13F8044-E6B1-4F59-924B-2262010BFF3E}">
      <dgm:prSet/>
      <dgm:spPr/>
      <dgm:t>
        <a:bodyPr/>
        <a:lstStyle/>
        <a:p>
          <a:endParaRPr lang="sv-SE"/>
        </a:p>
      </dgm:t>
    </dgm:pt>
    <dgm:pt modelId="{305F1826-739B-427F-949A-CBE08779E6CC}" type="sibTrans" cxnId="{F13F8044-E6B1-4F59-924B-2262010BFF3E}">
      <dgm:prSet/>
      <dgm:spPr/>
      <dgm:t>
        <a:bodyPr/>
        <a:lstStyle/>
        <a:p>
          <a:endParaRPr lang="sv-SE"/>
        </a:p>
      </dgm:t>
    </dgm:pt>
    <dgm:pt modelId="{236CA4BF-AE69-4BD8-9274-E9C4481BD047}">
      <dgm:prSet phldrT="[Text]" custT="1"/>
      <dgm:spPr/>
      <dgm:t>
        <a:bodyPr/>
        <a:lstStyle/>
        <a:p>
          <a:r>
            <a:rPr lang="sv-SE" sz="1400" dirty="0" smtClean="0"/>
            <a:t>Styrkor</a:t>
          </a:r>
          <a:endParaRPr lang="sv-SE" sz="1400" dirty="0"/>
        </a:p>
      </dgm:t>
    </dgm:pt>
    <dgm:pt modelId="{A38D05C3-6E65-4874-AB08-A539371ADC6F}" type="parTrans" cxnId="{081FA381-9C44-42E2-858E-E368A8144C3B}">
      <dgm:prSet/>
      <dgm:spPr/>
      <dgm:t>
        <a:bodyPr/>
        <a:lstStyle/>
        <a:p>
          <a:endParaRPr lang="sv-SE"/>
        </a:p>
      </dgm:t>
    </dgm:pt>
    <dgm:pt modelId="{E32BB631-8755-44FD-89E5-B9155CD44433}" type="sibTrans" cxnId="{081FA381-9C44-42E2-858E-E368A8144C3B}">
      <dgm:prSet/>
      <dgm:spPr/>
      <dgm:t>
        <a:bodyPr/>
        <a:lstStyle/>
        <a:p>
          <a:endParaRPr lang="sv-SE"/>
        </a:p>
      </dgm:t>
    </dgm:pt>
    <dgm:pt modelId="{538FFED0-571D-4A09-9EDF-0D8E4DF72DF5}">
      <dgm:prSet phldrT="[Text]" custT="1"/>
      <dgm:spPr/>
      <dgm:t>
        <a:bodyPr/>
        <a:lstStyle/>
        <a:p>
          <a:r>
            <a:rPr lang="sv-SE" sz="1200" dirty="0" smtClean="0">
              <a:latin typeface="Century Gothic" panose="020B0502020202020204" pitchFamily="34" charset="0"/>
            </a:rPr>
            <a:t>Svagheter</a:t>
          </a:r>
          <a:endParaRPr lang="sv-SE" sz="1200" dirty="0">
            <a:latin typeface="Century Gothic" panose="020B0502020202020204" pitchFamily="34" charset="0"/>
          </a:endParaRPr>
        </a:p>
      </dgm:t>
    </dgm:pt>
    <dgm:pt modelId="{B167BA16-0F06-460F-B0B5-8FFF95096F91}" type="parTrans" cxnId="{366A9134-4150-4972-B847-2E6540FD43AE}">
      <dgm:prSet/>
      <dgm:spPr/>
      <dgm:t>
        <a:bodyPr/>
        <a:lstStyle/>
        <a:p>
          <a:endParaRPr lang="sv-SE"/>
        </a:p>
      </dgm:t>
    </dgm:pt>
    <dgm:pt modelId="{F5BEA290-70FB-438C-8E66-1F952FBB7231}" type="sibTrans" cxnId="{366A9134-4150-4972-B847-2E6540FD43AE}">
      <dgm:prSet/>
      <dgm:spPr/>
      <dgm:t>
        <a:bodyPr/>
        <a:lstStyle/>
        <a:p>
          <a:endParaRPr lang="sv-SE"/>
        </a:p>
      </dgm:t>
    </dgm:pt>
    <dgm:pt modelId="{224A9B7E-BF15-4DF5-A5DC-A0B3C421D854}">
      <dgm:prSet phldrT="[Text]" custT="1"/>
      <dgm:spPr/>
      <dgm:t>
        <a:bodyPr/>
        <a:lstStyle/>
        <a:p>
          <a:r>
            <a:rPr lang="sv-SE" sz="1200" dirty="0" smtClean="0">
              <a:latin typeface="Century Gothic" panose="020B0502020202020204" pitchFamily="34" charset="0"/>
            </a:rPr>
            <a:t>Möjligheter</a:t>
          </a:r>
          <a:endParaRPr lang="sv-SE" sz="1200" dirty="0">
            <a:latin typeface="Century Gothic" panose="020B0502020202020204" pitchFamily="34" charset="0"/>
          </a:endParaRPr>
        </a:p>
      </dgm:t>
    </dgm:pt>
    <dgm:pt modelId="{5954DCB8-FAC4-4A8A-806B-A395A25D9F0E}" type="parTrans" cxnId="{190C6D04-C4C3-40D5-91A6-85DCEA760D4C}">
      <dgm:prSet/>
      <dgm:spPr/>
      <dgm:t>
        <a:bodyPr/>
        <a:lstStyle/>
        <a:p>
          <a:endParaRPr lang="sv-SE"/>
        </a:p>
      </dgm:t>
    </dgm:pt>
    <dgm:pt modelId="{5BF83D47-C23E-4036-BC5F-AF0049C83ADD}" type="sibTrans" cxnId="{190C6D04-C4C3-40D5-91A6-85DCEA760D4C}">
      <dgm:prSet/>
      <dgm:spPr/>
      <dgm:t>
        <a:bodyPr/>
        <a:lstStyle/>
        <a:p>
          <a:endParaRPr lang="sv-SE"/>
        </a:p>
      </dgm:t>
    </dgm:pt>
    <dgm:pt modelId="{21E25479-2BBC-404E-8FFD-DF92BF764F0D}">
      <dgm:prSet phldrT="[Text]" custT="1"/>
      <dgm:spPr/>
      <dgm:t>
        <a:bodyPr/>
        <a:lstStyle/>
        <a:p>
          <a:r>
            <a:rPr lang="sv-SE" sz="1200" dirty="0" smtClean="0">
              <a:latin typeface="Century Gothic" panose="020B0502020202020204" pitchFamily="34" charset="0"/>
            </a:rPr>
            <a:t>Risker/Hot</a:t>
          </a:r>
          <a:endParaRPr lang="sv-SE" sz="1200" dirty="0">
            <a:latin typeface="Century Gothic" panose="020B0502020202020204" pitchFamily="34" charset="0"/>
          </a:endParaRPr>
        </a:p>
      </dgm:t>
    </dgm:pt>
    <dgm:pt modelId="{89880B3E-65E3-42D6-8D95-3DDBE9F9E916}" type="parTrans" cxnId="{D2A2552F-178C-4717-B086-7DB758D9CD80}">
      <dgm:prSet/>
      <dgm:spPr/>
      <dgm:t>
        <a:bodyPr/>
        <a:lstStyle/>
        <a:p>
          <a:endParaRPr lang="sv-SE"/>
        </a:p>
      </dgm:t>
    </dgm:pt>
    <dgm:pt modelId="{20AF9BBF-228E-46CC-B887-C6B45B7ADF0E}" type="sibTrans" cxnId="{D2A2552F-178C-4717-B086-7DB758D9CD80}">
      <dgm:prSet/>
      <dgm:spPr/>
      <dgm:t>
        <a:bodyPr/>
        <a:lstStyle/>
        <a:p>
          <a:endParaRPr lang="sv-SE"/>
        </a:p>
      </dgm:t>
    </dgm:pt>
    <dgm:pt modelId="{213DFFDF-F6A8-4683-8A9A-B8DBF234DF53}" type="pres">
      <dgm:prSet presAssocID="{3192FFDB-557E-4D2E-96A7-ADCE77DC72D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3B1E2952-3819-4580-9744-F8FA33F881B3}" type="pres">
      <dgm:prSet presAssocID="{3192FFDB-557E-4D2E-96A7-ADCE77DC72D6}" presName="matrix" presStyleCnt="0"/>
      <dgm:spPr/>
    </dgm:pt>
    <dgm:pt modelId="{EB6B1FC7-E6D8-4616-A30C-A48A93C252A6}" type="pres">
      <dgm:prSet presAssocID="{3192FFDB-557E-4D2E-96A7-ADCE77DC72D6}" presName="tile1" presStyleLbl="node1" presStyleIdx="0" presStyleCnt="4" custScaleY="146410" custLinFactNeighborX="2198" custLinFactNeighborY="115"/>
      <dgm:spPr/>
      <dgm:t>
        <a:bodyPr/>
        <a:lstStyle/>
        <a:p>
          <a:endParaRPr lang="sv-SE"/>
        </a:p>
      </dgm:t>
    </dgm:pt>
    <dgm:pt modelId="{DE4C5654-83D1-4B20-9CCD-63C34405C1F9}" type="pres">
      <dgm:prSet presAssocID="{3192FFDB-557E-4D2E-96A7-ADCE77DC72D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249EBC55-C62C-404A-8359-131E44A46A26}" type="pres">
      <dgm:prSet presAssocID="{3192FFDB-557E-4D2E-96A7-ADCE77DC72D6}" presName="tile2" presStyleLbl="node1" presStyleIdx="1" presStyleCnt="4" custScaleY="146410"/>
      <dgm:spPr/>
      <dgm:t>
        <a:bodyPr/>
        <a:lstStyle/>
        <a:p>
          <a:endParaRPr lang="sv-SE"/>
        </a:p>
      </dgm:t>
    </dgm:pt>
    <dgm:pt modelId="{58F4898B-D096-4C4D-BE1F-9C5890A56A13}" type="pres">
      <dgm:prSet presAssocID="{3192FFDB-557E-4D2E-96A7-ADCE77DC72D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36D42219-721A-454A-AAC1-84F46B6E3FD5}" type="pres">
      <dgm:prSet presAssocID="{3192FFDB-557E-4D2E-96A7-ADCE77DC72D6}" presName="tile3" presStyleLbl="node1" presStyleIdx="2" presStyleCnt="4" custScaleY="118571"/>
      <dgm:spPr/>
      <dgm:t>
        <a:bodyPr/>
        <a:lstStyle/>
        <a:p>
          <a:endParaRPr lang="sv-SE"/>
        </a:p>
      </dgm:t>
    </dgm:pt>
    <dgm:pt modelId="{C4BE3445-A66E-4B61-A925-A4A41ED4E9F3}" type="pres">
      <dgm:prSet presAssocID="{3192FFDB-557E-4D2E-96A7-ADCE77DC72D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4A0FDB6F-BA77-4994-8F9A-57AABAE7EA5C}" type="pres">
      <dgm:prSet presAssocID="{3192FFDB-557E-4D2E-96A7-ADCE77DC72D6}" presName="tile4" presStyleLbl="node1" presStyleIdx="3" presStyleCnt="4" custScaleY="118571"/>
      <dgm:spPr/>
      <dgm:t>
        <a:bodyPr/>
        <a:lstStyle/>
        <a:p>
          <a:endParaRPr lang="sv-SE"/>
        </a:p>
      </dgm:t>
    </dgm:pt>
    <dgm:pt modelId="{259588BD-C60F-4555-B2EC-211C5DD13513}" type="pres">
      <dgm:prSet presAssocID="{3192FFDB-557E-4D2E-96A7-ADCE77DC72D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44C63F19-8F28-4787-8BA8-E5DB4D0070AE}" type="pres">
      <dgm:prSet presAssocID="{3192FFDB-557E-4D2E-96A7-ADCE77DC72D6}" presName="centerTile" presStyleLbl="fgShp" presStyleIdx="0" presStyleCnt="1" custScaleY="146410" custLinFactNeighborY="-10503">
        <dgm:presLayoutVars>
          <dgm:chMax val="0"/>
          <dgm:chPref val="0"/>
        </dgm:presLayoutVars>
      </dgm:prSet>
      <dgm:spPr/>
      <dgm:t>
        <a:bodyPr/>
        <a:lstStyle/>
        <a:p>
          <a:endParaRPr lang="sv-SE"/>
        </a:p>
      </dgm:t>
    </dgm:pt>
  </dgm:ptLst>
  <dgm:cxnLst>
    <dgm:cxn modelId="{507DA27B-C1C6-43CE-96E4-5F736FE63660}" type="presOf" srcId="{21E25479-2BBC-404E-8FFD-DF92BF764F0D}" destId="{259588BD-C60F-4555-B2EC-211C5DD13513}" srcOrd="1" destOrd="0" presId="urn:microsoft.com/office/officeart/2005/8/layout/matrix1"/>
    <dgm:cxn modelId="{D2A2552F-178C-4717-B086-7DB758D9CD80}" srcId="{809C8251-39D1-43BC-8682-B1F1F6444297}" destId="{21E25479-2BBC-404E-8FFD-DF92BF764F0D}" srcOrd="3" destOrd="0" parTransId="{89880B3E-65E3-42D6-8D95-3DDBE9F9E916}" sibTransId="{20AF9BBF-228E-46CC-B887-C6B45B7ADF0E}"/>
    <dgm:cxn modelId="{87394E47-575F-430C-8A9A-4E5E29D8B8B3}" type="presOf" srcId="{236CA4BF-AE69-4BD8-9274-E9C4481BD047}" destId="{DE4C5654-83D1-4B20-9CCD-63C34405C1F9}" srcOrd="1" destOrd="0" presId="urn:microsoft.com/office/officeart/2005/8/layout/matrix1"/>
    <dgm:cxn modelId="{366A9134-4150-4972-B847-2E6540FD43AE}" srcId="{809C8251-39D1-43BC-8682-B1F1F6444297}" destId="{538FFED0-571D-4A09-9EDF-0D8E4DF72DF5}" srcOrd="1" destOrd="0" parTransId="{B167BA16-0F06-460F-B0B5-8FFF95096F91}" sibTransId="{F5BEA290-70FB-438C-8E66-1F952FBB7231}"/>
    <dgm:cxn modelId="{19FA722D-31FF-446E-8060-A975DCC49DCA}" type="presOf" srcId="{538FFED0-571D-4A09-9EDF-0D8E4DF72DF5}" destId="{58F4898B-D096-4C4D-BE1F-9C5890A56A13}" srcOrd="1" destOrd="0" presId="urn:microsoft.com/office/officeart/2005/8/layout/matrix1"/>
    <dgm:cxn modelId="{9CE16F72-D199-4087-971F-562260C232F2}" type="presOf" srcId="{224A9B7E-BF15-4DF5-A5DC-A0B3C421D854}" destId="{36D42219-721A-454A-AAC1-84F46B6E3FD5}" srcOrd="0" destOrd="0" presId="urn:microsoft.com/office/officeart/2005/8/layout/matrix1"/>
    <dgm:cxn modelId="{9912FD02-8738-4B60-852E-CB3E43A6E69E}" type="presOf" srcId="{21E25479-2BBC-404E-8FFD-DF92BF764F0D}" destId="{4A0FDB6F-BA77-4994-8F9A-57AABAE7EA5C}" srcOrd="0" destOrd="0" presId="urn:microsoft.com/office/officeart/2005/8/layout/matrix1"/>
    <dgm:cxn modelId="{190C6D04-C4C3-40D5-91A6-85DCEA760D4C}" srcId="{809C8251-39D1-43BC-8682-B1F1F6444297}" destId="{224A9B7E-BF15-4DF5-A5DC-A0B3C421D854}" srcOrd="2" destOrd="0" parTransId="{5954DCB8-FAC4-4A8A-806B-A395A25D9F0E}" sibTransId="{5BF83D47-C23E-4036-BC5F-AF0049C83ADD}"/>
    <dgm:cxn modelId="{46E191BB-E7E7-4E7E-9390-27E2D282BCF5}" type="presOf" srcId="{538FFED0-571D-4A09-9EDF-0D8E4DF72DF5}" destId="{249EBC55-C62C-404A-8359-131E44A46A26}" srcOrd="0" destOrd="0" presId="urn:microsoft.com/office/officeart/2005/8/layout/matrix1"/>
    <dgm:cxn modelId="{FCF83900-4DF1-4046-9775-9C6ECA0B06B6}" type="presOf" srcId="{809C8251-39D1-43BC-8682-B1F1F6444297}" destId="{44C63F19-8F28-4787-8BA8-E5DB4D0070AE}" srcOrd="0" destOrd="0" presId="urn:microsoft.com/office/officeart/2005/8/layout/matrix1"/>
    <dgm:cxn modelId="{84996FDA-D961-4642-AAE6-A8CE9017DD60}" type="presOf" srcId="{3192FFDB-557E-4D2E-96A7-ADCE77DC72D6}" destId="{213DFFDF-F6A8-4683-8A9A-B8DBF234DF53}" srcOrd="0" destOrd="0" presId="urn:microsoft.com/office/officeart/2005/8/layout/matrix1"/>
    <dgm:cxn modelId="{F13F8044-E6B1-4F59-924B-2262010BFF3E}" srcId="{3192FFDB-557E-4D2E-96A7-ADCE77DC72D6}" destId="{809C8251-39D1-43BC-8682-B1F1F6444297}" srcOrd="0" destOrd="0" parTransId="{844636FA-7727-4143-8274-C9DA9E88C9DB}" sibTransId="{305F1826-739B-427F-949A-CBE08779E6CC}"/>
    <dgm:cxn modelId="{0CE43867-CC70-42CC-BAD3-C005C191B750}" type="presOf" srcId="{236CA4BF-AE69-4BD8-9274-E9C4481BD047}" destId="{EB6B1FC7-E6D8-4616-A30C-A48A93C252A6}" srcOrd="0" destOrd="0" presId="urn:microsoft.com/office/officeart/2005/8/layout/matrix1"/>
    <dgm:cxn modelId="{081FA381-9C44-42E2-858E-E368A8144C3B}" srcId="{809C8251-39D1-43BC-8682-B1F1F6444297}" destId="{236CA4BF-AE69-4BD8-9274-E9C4481BD047}" srcOrd="0" destOrd="0" parTransId="{A38D05C3-6E65-4874-AB08-A539371ADC6F}" sibTransId="{E32BB631-8755-44FD-89E5-B9155CD44433}"/>
    <dgm:cxn modelId="{868564DF-79C2-4640-9647-2C936D2A45DE}" type="presOf" srcId="{224A9B7E-BF15-4DF5-A5DC-A0B3C421D854}" destId="{C4BE3445-A66E-4B61-A925-A4A41ED4E9F3}" srcOrd="1" destOrd="0" presId="urn:microsoft.com/office/officeart/2005/8/layout/matrix1"/>
    <dgm:cxn modelId="{D3B9E8C4-61A7-43C3-8084-0F955ACDB253}" type="presParOf" srcId="{213DFFDF-F6A8-4683-8A9A-B8DBF234DF53}" destId="{3B1E2952-3819-4580-9744-F8FA33F881B3}" srcOrd="0" destOrd="0" presId="urn:microsoft.com/office/officeart/2005/8/layout/matrix1"/>
    <dgm:cxn modelId="{803F3C6A-9DE1-449C-80A2-319BB61D3A81}" type="presParOf" srcId="{3B1E2952-3819-4580-9744-F8FA33F881B3}" destId="{EB6B1FC7-E6D8-4616-A30C-A48A93C252A6}" srcOrd="0" destOrd="0" presId="urn:microsoft.com/office/officeart/2005/8/layout/matrix1"/>
    <dgm:cxn modelId="{6067E81D-373D-42C3-A5DE-88FE2B452D62}" type="presParOf" srcId="{3B1E2952-3819-4580-9744-F8FA33F881B3}" destId="{DE4C5654-83D1-4B20-9CCD-63C34405C1F9}" srcOrd="1" destOrd="0" presId="urn:microsoft.com/office/officeart/2005/8/layout/matrix1"/>
    <dgm:cxn modelId="{3AA09DEB-212B-4BC1-AFC6-BF25D2B7C8FE}" type="presParOf" srcId="{3B1E2952-3819-4580-9744-F8FA33F881B3}" destId="{249EBC55-C62C-404A-8359-131E44A46A26}" srcOrd="2" destOrd="0" presId="urn:microsoft.com/office/officeart/2005/8/layout/matrix1"/>
    <dgm:cxn modelId="{4E4B6B5B-0FB3-472F-93FA-467651AAD05B}" type="presParOf" srcId="{3B1E2952-3819-4580-9744-F8FA33F881B3}" destId="{58F4898B-D096-4C4D-BE1F-9C5890A56A13}" srcOrd="3" destOrd="0" presId="urn:microsoft.com/office/officeart/2005/8/layout/matrix1"/>
    <dgm:cxn modelId="{466E3F16-5704-43A7-BFAB-1B20AF4C8807}" type="presParOf" srcId="{3B1E2952-3819-4580-9744-F8FA33F881B3}" destId="{36D42219-721A-454A-AAC1-84F46B6E3FD5}" srcOrd="4" destOrd="0" presId="urn:microsoft.com/office/officeart/2005/8/layout/matrix1"/>
    <dgm:cxn modelId="{87990A56-C296-496F-938B-1468BB07494C}" type="presParOf" srcId="{3B1E2952-3819-4580-9744-F8FA33F881B3}" destId="{C4BE3445-A66E-4B61-A925-A4A41ED4E9F3}" srcOrd="5" destOrd="0" presId="urn:microsoft.com/office/officeart/2005/8/layout/matrix1"/>
    <dgm:cxn modelId="{359EA00A-02F9-43B4-B2DF-D868AF446D7F}" type="presParOf" srcId="{3B1E2952-3819-4580-9744-F8FA33F881B3}" destId="{4A0FDB6F-BA77-4994-8F9A-57AABAE7EA5C}" srcOrd="6" destOrd="0" presId="urn:microsoft.com/office/officeart/2005/8/layout/matrix1"/>
    <dgm:cxn modelId="{372DA120-D40A-42D8-9119-9797ECAFF976}" type="presParOf" srcId="{3B1E2952-3819-4580-9744-F8FA33F881B3}" destId="{259588BD-C60F-4555-B2EC-211C5DD13513}" srcOrd="7" destOrd="0" presId="urn:microsoft.com/office/officeart/2005/8/layout/matrix1"/>
    <dgm:cxn modelId="{117A8930-D847-44EE-A8E4-F21B3AC7D708}" type="presParOf" srcId="{213DFFDF-F6A8-4683-8A9A-B8DBF234DF53}" destId="{44C63F19-8F28-4787-8BA8-E5DB4D0070A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6B1FC7-E6D8-4616-A30C-A48A93C252A6}">
      <dsp:nvSpPr>
        <dsp:cNvPr id="0" name=""/>
        <dsp:cNvSpPr/>
      </dsp:nvSpPr>
      <dsp:spPr>
        <a:xfrm rot="16200000">
          <a:off x="1036201" y="-1389644"/>
          <a:ext cx="3185396" cy="5257800"/>
        </a:xfrm>
        <a:prstGeom prst="round1Rect">
          <a:avLst/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4000" b="1" kern="1200" dirty="0" smtClean="0">
              <a:latin typeface="Century Gothic" panose="020B0502020202020204" pitchFamily="34" charset="0"/>
            </a:rPr>
            <a:t>Styrkor</a:t>
          </a:r>
          <a:endParaRPr lang="sv-SE" sz="4000" b="1" kern="1200" dirty="0">
            <a:latin typeface="Century Gothic" panose="020B0502020202020204" pitchFamily="34" charset="0"/>
          </a:endParaRPr>
        </a:p>
      </dsp:txBody>
      <dsp:txXfrm rot="5400000">
        <a:off x="0" y="-353442"/>
        <a:ext cx="5257800" cy="2389047"/>
      </dsp:txXfrm>
    </dsp:sp>
    <dsp:sp modelId="{249EBC55-C62C-404A-8359-131E44A46A26}">
      <dsp:nvSpPr>
        <dsp:cNvPr id="0" name=""/>
        <dsp:cNvSpPr/>
      </dsp:nvSpPr>
      <dsp:spPr>
        <a:xfrm>
          <a:off x="5257800" y="-353442"/>
          <a:ext cx="5257800" cy="3185396"/>
        </a:xfrm>
        <a:prstGeom prst="round1Rect">
          <a:avLst/>
        </a:prstGeom>
        <a:gradFill rotWithShape="0">
          <a:gsLst>
            <a:gs pos="0">
              <a:schemeClr val="accent6">
                <a:shade val="50000"/>
                <a:hueOff val="184212"/>
                <a:satOff val="-8053"/>
                <a:lumOff val="219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50000"/>
                <a:hueOff val="184212"/>
                <a:satOff val="-8053"/>
                <a:lumOff val="219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50000"/>
                <a:hueOff val="184212"/>
                <a:satOff val="-8053"/>
                <a:lumOff val="219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4000" b="1" kern="1200" dirty="0" smtClean="0">
              <a:latin typeface="Century Gothic" panose="020B0502020202020204" pitchFamily="34" charset="0"/>
            </a:rPr>
            <a:t>Svagheter</a:t>
          </a:r>
          <a:endParaRPr lang="sv-SE" sz="4000" b="1" kern="1200" dirty="0">
            <a:latin typeface="Century Gothic" panose="020B0502020202020204" pitchFamily="34" charset="0"/>
          </a:endParaRPr>
        </a:p>
      </dsp:txBody>
      <dsp:txXfrm>
        <a:off x="5257800" y="-353442"/>
        <a:ext cx="5257800" cy="2389047"/>
      </dsp:txXfrm>
    </dsp:sp>
    <dsp:sp modelId="{36D42219-721A-454A-AAC1-84F46B6E3FD5}">
      <dsp:nvSpPr>
        <dsp:cNvPr id="0" name=""/>
        <dsp:cNvSpPr/>
      </dsp:nvSpPr>
      <dsp:spPr>
        <a:xfrm rot="10800000">
          <a:off x="0" y="2125068"/>
          <a:ext cx="5257800" cy="2579712"/>
        </a:xfrm>
        <a:prstGeom prst="round1Rect">
          <a:avLst/>
        </a:prstGeom>
        <a:gradFill rotWithShape="0">
          <a:gsLst>
            <a:gs pos="0">
              <a:schemeClr val="accent6">
                <a:shade val="50000"/>
                <a:hueOff val="368424"/>
                <a:satOff val="-16105"/>
                <a:lumOff val="43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50000"/>
                <a:hueOff val="368424"/>
                <a:satOff val="-16105"/>
                <a:lumOff val="43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50000"/>
                <a:hueOff val="368424"/>
                <a:satOff val="-16105"/>
                <a:lumOff val="43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4000" b="1" kern="1200" dirty="0" smtClean="0">
              <a:latin typeface="Century Gothic" panose="020B0502020202020204" pitchFamily="34" charset="0"/>
            </a:rPr>
            <a:t>Möjligheter</a:t>
          </a:r>
          <a:endParaRPr lang="sv-SE" sz="4000" b="1" kern="1200" dirty="0">
            <a:latin typeface="Century Gothic" panose="020B0502020202020204" pitchFamily="34" charset="0"/>
          </a:endParaRPr>
        </a:p>
      </dsp:txBody>
      <dsp:txXfrm rot="10800000">
        <a:off x="0" y="2769996"/>
        <a:ext cx="5257800" cy="1934784"/>
      </dsp:txXfrm>
    </dsp:sp>
    <dsp:sp modelId="{4A0FDB6F-BA77-4994-8F9A-57AABAE7EA5C}">
      <dsp:nvSpPr>
        <dsp:cNvPr id="0" name=""/>
        <dsp:cNvSpPr/>
      </dsp:nvSpPr>
      <dsp:spPr>
        <a:xfrm rot="5400000">
          <a:off x="6596843" y="786024"/>
          <a:ext cx="2579712" cy="5257800"/>
        </a:xfrm>
        <a:prstGeom prst="round1Rect">
          <a:avLst/>
        </a:prstGeom>
        <a:gradFill rotWithShape="0">
          <a:gsLst>
            <a:gs pos="0">
              <a:schemeClr val="accent6">
                <a:shade val="50000"/>
                <a:hueOff val="184212"/>
                <a:satOff val="-8053"/>
                <a:lumOff val="219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50000"/>
                <a:hueOff val="184212"/>
                <a:satOff val="-8053"/>
                <a:lumOff val="219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50000"/>
                <a:hueOff val="184212"/>
                <a:satOff val="-8053"/>
                <a:lumOff val="219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4000" b="1" kern="1200" dirty="0" smtClean="0">
              <a:latin typeface="Century Gothic" panose="020B0502020202020204" pitchFamily="34" charset="0"/>
            </a:rPr>
            <a:t>Risker/Hot</a:t>
          </a:r>
          <a:endParaRPr lang="sv-SE" sz="4000" b="1" kern="1200" dirty="0">
            <a:latin typeface="Century Gothic" panose="020B0502020202020204" pitchFamily="34" charset="0"/>
          </a:endParaRPr>
        </a:p>
      </dsp:txBody>
      <dsp:txXfrm rot="-5400000">
        <a:off x="5257799" y="2769996"/>
        <a:ext cx="5257800" cy="1934784"/>
      </dsp:txXfrm>
    </dsp:sp>
    <dsp:sp modelId="{44C63F19-8F28-4787-8BA8-E5DB4D0070AE}">
      <dsp:nvSpPr>
        <dsp:cNvPr id="0" name=""/>
        <dsp:cNvSpPr/>
      </dsp:nvSpPr>
      <dsp:spPr>
        <a:xfrm>
          <a:off x="3680460" y="1265064"/>
          <a:ext cx="3154680" cy="1592698"/>
        </a:xfrm>
        <a:prstGeom prst="roundRect">
          <a:avLst/>
        </a:prstGeom>
        <a:solidFill>
          <a:schemeClr val="accent6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4000" b="1" kern="1200" dirty="0" smtClean="0">
              <a:latin typeface="Century Gothic" panose="020B0502020202020204" pitchFamily="34" charset="0"/>
            </a:rPr>
            <a:t>SWOT</a:t>
          </a:r>
          <a:endParaRPr lang="sv-SE" sz="4000" b="1" kern="1200" dirty="0">
            <a:latin typeface="Century Gothic" panose="020B0502020202020204" pitchFamily="34" charset="0"/>
          </a:endParaRPr>
        </a:p>
      </dsp:txBody>
      <dsp:txXfrm>
        <a:off x="3758209" y="1342813"/>
        <a:ext cx="2999182" cy="14372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6B1FC7-E6D8-4616-A30C-A48A93C252A6}">
      <dsp:nvSpPr>
        <dsp:cNvPr id="0" name=""/>
        <dsp:cNvSpPr/>
      </dsp:nvSpPr>
      <dsp:spPr>
        <a:xfrm rot="16200000">
          <a:off x="594265" y="-715709"/>
          <a:ext cx="1643536" cy="2712812"/>
        </a:xfrm>
        <a:prstGeom prst="round1Rect">
          <a:avLst/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Styrkor</a:t>
          </a:r>
          <a:endParaRPr lang="sv-SE" sz="1400" kern="1200" dirty="0"/>
        </a:p>
      </dsp:txBody>
      <dsp:txXfrm rot="5400000">
        <a:off x="59627" y="-181071"/>
        <a:ext cx="2712812" cy="1232652"/>
      </dsp:txXfrm>
    </dsp:sp>
    <dsp:sp modelId="{249EBC55-C62C-404A-8359-131E44A46A26}">
      <dsp:nvSpPr>
        <dsp:cNvPr id="0" name=""/>
        <dsp:cNvSpPr/>
      </dsp:nvSpPr>
      <dsp:spPr>
        <a:xfrm>
          <a:off x="2712812" y="-182362"/>
          <a:ext cx="2712812" cy="1643536"/>
        </a:xfrm>
        <a:prstGeom prst="round1Rect">
          <a:avLst/>
        </a:prstGeom>
        <a:gradFill rotWithShape="0">
          <a:gsLst>
            <a:gs pos="0">
              <a:schemeClr val="accent6">
                <a:shade val="50000"/>
                <a:hueOff val="184212"/>
                <a:satOff val="-8053"/>
                <a:lumOff val="219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50000"/>
                <a:hueOff val="184212"/>
                <a:satOff val="-8053"/>
                <a:lumOff val="219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50000"/>
                <a:hueOff val="184212"/>
                <a:satOff val="-8053"/>
                <a:lumOff val="219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 dirty="0" smtClean="0">
              <a:latin typeface="Century Gothic" panose="020B0502020202020204" pitchFamily="34" charset="0"/>
            </a:rPr>
            <a:t>Svagheter</a:t>
          </a:r>
          <a:endParaRPr lang="sv-SE" sz="1200" kern="1200" dirty="0">
            <a:latin typeface="Century Gothic" panose="020B0502020202020204" pitchFamily="34" charset="0"/>
          </a:endParaRPr>
        </a:p>
      </dsp:txBody>
      <dsp:txXfrm>
        <a:off x="2712812" y="-182362"/>
        <a:ext cx="2712812" cy="1232652"/>
      </dsp:txXfrm>
    </dsp:sp>
    <dsp:sp modelId="{36D42219-721A-454A-AAC1-84F46B6E3FD5}">
      <dsp:nvSpPr>
        <dsp:cNvPr id="0" name=""/>
        <dsp:cNvSpPr/>
      </dsp:nvSpPr>
      <dsp:spPr>
        <a:xfrm rot="10800000">
          <a:off x="0" y="1096449"/>
          <a:ext cx="2712812" cy="1331027"/>
        </a:xfrm>
        <a:prstGeom prst="round1Rect">
          <a:avLst/>
        </a:prstGeom>
        <a:gradFill rotWithShape="0">
          <a:gsLst>
            <a:gs pos="0">
              <a:schemeClr val="accent6">
                <a:shade val="50000"/>
                <a:hueOff val="368424"/>
                <a:satOff val="-16105"/>
                <a:lumOff val="43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50000"/>
                <a:hueOff val="368424"/>
                <a:satOff val="-16105"/>
                <a:lumOff val="43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50000"/>
                <a:hueOff val="368424"/>
                <a:satOff val="-16105"/>
                <a:lumOff val="43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 dirty="0" smtClean="0">
              <a:latin typeface="Century Gothic" panose="020B0502020202020204" pitchFamily="34" charset="0"/>
            </a:rPr>
            <a:t>Möjligheter</a:t>
          </a:r>
          <a:endParaRPr lang="sv-SE" sz="1200" kern="1200" dirty="0">
            <a:latin typeface="Century Gothic" panose="020B0502020202020204" pitchFamily="34" charset="0"/>
          </a:endParaRPr>
        </a:p>
      </dsp:txBody>
      <dsp:txXfrm rot="10800000">
        <a:off x="0" y="1429206"/>
        <a:ext cx="2712812" cy="998270"/>
      </dsp:txXfrm>
    </dsp:sp>
    <dsp:sp modelId="{4A0FDB6F-BA77-4994-8F9A-57AABAE7EA5C}">
      <dsp:nvSpPr>
        <dsp:cNvPr id="0" name=""/>
        <dsp:cNvSpPr/>
      </dsp:nvSpPr>
      <dsp:spPr>
        <a:xfrm rot="5400000">
          <a:off x="3403704" y="405557"/>
          <a:ext cx="1331027" cy="2712812"/>
        </a:xfrm>
        <a:prstGeom prst="round1Rect">
          <a:avLst/>
        </a:prstGeom>
        <a:gradFill rotWithShape="0">
          <a:gsLst>
            <a:gs pos="0">
              <a:schemeClr val="accent6">
                <a:shade val="50000"/>
                <a:hueOff val="184212"/>
                <a:satOff val="-8053"/>
                <a:lumOff val="219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50000"/>
                <a:hueOff val="184212"/>
                <a:satOff val="-8053"/>
                <a:lumOff val="219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50000"/>
                <a:hueOff val="184212"/>
                <a:satOff val="-8053"/>
                <a:lumOff val="219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 dirty="0" smtClean="0">
              <a:latin typeface="Century Gothic" panose="020B0502020202020204" pitchFamily="34" charset="0"/>
            </a:rPr>
            <a:t>Risker/Hot</a:t>
          </a:r>
          <a:endParaRPr lang="sv-SE" sz="1200" kern="1200" dirty="0">
            <a:latin typeface="Century Gothic" panose="020B0502020202020204" pitchFamily="34" charset="0"/>
          </a:endParaRPr>
        </a:p>
      </dsp:txBody>
      <dsp:txXfrm rot="-5400000">
        <a:off x="2712812" y="1429206"/>
        <a:ext cx="2712812" cy="998270"/>
      </dsp:txXfrm>
    </dsp:sp>
    <dsp:sp modelId="{44C63F19-8F28-4787-8BA8-E5DB4D0070AE}">
      <dsp:nvSpPr>
        <dsp:cNvPr id="0" name=""/>
        <dsp:cNvSpPr/>
      </dsp:nvSpPr>
      <dsp:spPr>
        <a:xfrm>
          <a:off x="1898968" y="652722"/>
          <a:ext cx="1627687" cy="821768"/>
        </a:xfrm>
        <a:prstGeom prst="roundRect">
          <a:avLst/>
        </a:prstGeom>
        <a:solidFill>
          <a:schemeClr val="accent6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3500" kern="1200" dirty="0" smtClean="0"/>
            <a:t>SWOT</a:t>
          </a:r>
          <a:endParaRPr lang="sv-SE" sz="3500" kern="1200" dirty="0"/>
        </a:p>
      </dsp:txBody>
      <dsp:txXfrm>
        <a:off x="1939083" y="692837"/>
        <a:ext cx="1547457" cy="7415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A2A21-5D8A-41E5-B33A-E60427874497}" type="datetimeFigureOut">
              <a:rPr lang="sv-SE" smtClean="0"/>
              <a:t>2018-09-17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AB45F-0BA3-4C47-9E90-DC1F6478BD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0253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AB45F-0BA3-4C47-9E90-DC1F6478BD57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8575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AB45F-0BA3-4C47-9E90-DC1F6478BD57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279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68557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sv-SE" dirty="0"/>
            </a:lvl1pPr>
          </a:lstStyle>
          <a:p>
            <a:pPr lvl="0"/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lnSpc>
                <a:spcPct val="150000"/>
              </a:lnSpc>
              <a:defRPr sz="20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lnSpc>
                <a:spcPct val="150000"/>
              </a:lnSpc>
              <a:defRPr sz="18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sv-SE" dirty="0" smtClean="0"/>
              <a:t>Redigera format för bakgrundstext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70F0-9044-4E42-9E4B-CF4789BED947}" type="datetime1">
              <a:rPr lang="sv-SE" smtClean="0"/>
              <a:t>2018-09-17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4073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0C9D-F0CE-470A-B7F9-2649CB9B2CE4}" type="datetime1">
              <a:rPr lang="sv-SE" smtClean="0"/>
              <a:t>2018-09-17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90EAE3-E3D3-42EA-AA95-7801F78225A5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rubrik 1"/>
          <p:cNvSpPr txBox="1">
            <a:spLocks/>
          </p:cNvSpPr>
          <p:nvPr userDrawn="1"/>
        </p:nvSpPr>
        <p:spPr>
          <a:xfrm>
            <a:off x="838200" y="56205"/>
            <a:ext cx="10515600" cy="35458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sv-SE" sz="2800" b="1" kern="12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sv-SE" dirty="0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008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506B5-06CA-49F9-B7FF-8FDDA246EF27}" type="datetime1">
              <a:rPr lang="sv-SE" smtClean="0"/>
              <a:t>2018-09-17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90EAE3-E3D3-42EA-AA95-7801F78225A5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5620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v-SE" dirty="0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18124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 smtClean="0"/>
              <a:t>Redigera format för bakgrundstext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Redigera format för bakgrundstext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9D4EF-5359-4160-8BAF-935F40177E44}" type="datetime1">
              <a:rPr lang="sv-SE" smtClean="0"/>
              <a:t>2018-09-17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90EAE3-E3D3-42EA-AA95-7801F78225A5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5620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1" name="Platshållare för innehåll 3"/>
          <p:cNvSpPr>
            <a:spLocks noGrp="1"/>
          </p:cNvSpPr>
          <p:nvPr>
            <p:ph sz="half" idx="13"/>
          </p:nvPr>
        </p:nvSpPr>
        <p:spPr>
          <a:xfrm>
            <a:off x="6190712" y="2657475"/>
            <a:ext cx="5157787" cy="36845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 smtClean="0"/>
              <a:t>Redigera format för bakgrundstext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488942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2A2B1-7AC5-4308-B1B8-A0CF9FCBFB4D}" type="datetime1">
              <a:rPr lang="sv-SE" smtClean="0"/>
              <a:t>2018-09-17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90EAE3-E3D3-42EA-AA95-7801F78225A5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5620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v-SE" dirty="0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96074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5620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Redigera format för bakgrundstext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029" y="56205"/>
            <a:ext cx="1783223" cy="1166525"/>
          </a:xfrm>
          <a:prstGeom prst="rect">
            <a:avLst/>
          </a:prstGeom>
        </p:spPr>
      </p:pic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5466861B-1702-4F23-9B9E-716729E77946}" type="datetime1">
              <a:rPr lang="sv-SE" smtClean="0"/>
              <a:t>2018-09-17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499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2" r:id="rId3"/>
    <p:sldLayoutId id="2147483653" r:id="rId4"/>
    <p:sldLayoutId id="2147483654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sv-SE" sz="2800" b="1" kern="1200" dirty="0">
          <a:solidFill>
            <a:schemeClr val="accent1">
              <a:lumMod val="75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3.jpg"/><Relationship Id="rId9" Type="http://schemas.microsoft.com/office/2007/relationships/diagramDrawing" Target="../diagrams/drawing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112302"/>
              </p:ext>
            </p:extLst>
          </p:nvPr>
        </p:nvGraphicFramePr>
        <p:xfrm>
          <a:off x="838200" y="14573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ruta 5"/>
          <p:cNvSpPr txBox="1"/>
          <p:nvPr/>
        </p:nvSpPr>
        <p:spPr>
          <a:xfrm>
            <a:off x="2197100" y="394670"/>
            <a:ext cx="2366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 smtClean="0">
                <a:latin typeface="Century Gothic" panose="020B0502020202020204" pitchFamily="34" charset="0"/>
              </a:rPr>
              <a:t>+ Positiva faktorer</a:t>
            </a:r>
            <a:endParaRPr lang="sv-SE" sz="2000" dirty="0">
              <a:latin typeface="Century Gothic" panose="020B0502020202020204" pitchFamily="34" charset="0"/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7670800" y="407370"/>
            <a:ext cx="2528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 smtClean="0">
                <a:latin typeface="Century Gothic" panose="020B0502020202020204" pitchFamily="34" charset="0"/>
              </a:rPr>
              <a:t>- Negativa faktorer</a:t>
            </a:r>
            <a:endParaRPr lang="sv-SE" sz="2000" dirty="0">
              <a:latin typeface="Century Gothic" panose="020B0502020202020204" pitchFamily="34" charset="0"/>
            </a:endParaRPr>
          </a:p>
        </p:txBody>
      </p:sp>
      <p:sp>
        <p:nvSpPr>
          <p:cNvPr id="8" name="textruta 7"/>
          <p:cNvSpPr txBox="1"/>
          <p:nvPr/>
        </p:nvSpPr>
        <p:spPr>
          <a:xfrm rot="16200000">
            <a:off x="-491541" y="4695326"/>
            <a:ext cx="20906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 smtClean="0">
                <a:latin typeface="Century Gothic" panose="020B0502020202020204" pitchFamily="34" charset="0"/>
              </a:rPr>
              <a:t>Interna faktorer</a:t>
            </a:r>
            <a:endParaRPr lang="sv-SE" sz="2000" dirty="0">
              <a:latin typeface="Century Gothic" panose="020B0502020202020204" pitchFamily="34" charset="0"/>
            </a:endParaRPr>
          </a:p>
        </p:txBody>
      </p:sp>
      <p:sp>
        <p:nvSpPr>
          <p:cNvPr id="9" name="textruta 8"/>
          <p:cNvSpPr txBox="1"/>
          <p:nvPr/>
        </p:nvSpPr>
        <p:spPr>
          <a:xfrm rot="16200000">
            <a:off x="-525018" y="2269385"/>
            <a:ext cx="21371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sv-SE"/>
            </a:defPPr>
            <a:lvl1pPr>
              <a:defRPr sz="2000"/>
            </a:lvl1pPr>
          </a:lstStyle>
          <a:p>
            <a:r>
              <a:rPr lang="sv-SE" dirty="0">
                <a:latin typeface="Century Gothic" panose="020B0502020202020204" pitchFamily="34" charset="0"/>
              </a:rPr>
              <a:t>Externa faktorer</a:t>
            </a:r>
          </a:p>
        </p:txBody>
      </p:sp>
    </p:spTree>
    <p:extLst>
      <p:ext uri="{BB962C8B-B14F-4D97-AF65-F5344CB8AC3E}">
        <p14:creationId xmlns:p14="http://schemas.microsoft.com/office/powerpoint/2010/main" val="268192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sv-SE" dirty="0" smtClean="0"/>
              <a:t>VAD ÄR EN SWOT-ANALYS?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470024"/>
            <a:ext cx="10515600" cy="49180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 smtClean="0"/>
              <a:t>Analysverktyg som belyser ett </a:t>
            </a:r>
            <a:r>
              <a:rPr lang="sv-SE" dirty="0" smtClean="0"/>
              <a:t>projekts eller företags verksamhets Interna </a:t>
            </a:r>
            <a:r>
              <a:rPr lang="sv-SE" dirty="0" smtClean="0"/>
              <a:t>faktorer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sv-SE" sz="1600" dirty="0" smtClean="0"/>
              <a:t>Strenghts </a:t>
            </a:r>
            <a:r>
              <a:rPr lang="sv-SE" sz="1600" dirty="0"/>
              <a:t>– (</a:t>
            </a:r>
            <a:r>
              <a:rPr lang="sv-SE" sz="1600" dirty="0" smtClean="0"/>
              <a:t>Styrkor)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sv-SE" sz="1600" dirty="0" smtClean="0"/>
              <a:t>Weaknesses – (Svagheter)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Externa faktorer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sv-SE" sz="1600" dirty="0"/>
              <a:t>Opportunities – (Möjligheter) 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sv-SE" sz="1600" dirty="0"/>
              <a:t>Threaths  - (Risker/Hot)</a:t>
            </a:r>
          </a:p>
          <a:p>
            <a:pPr marL="0" indent="0">
              <a:buSzPct val="70000"/>
              <a:buNone/>
            </a:pPr>
            <a:r>
              <a:rPr lang="sv-SE" dirty="0"/>
              <a:t>+ Positiva </a:t>
            </a:r>
            <a:r>
              <a:rPr lang="sv-SE" dirty="0" smtClean="0"/>
              <a:t>faktorer</a:t>
            </a:r>
          </a:p>
          <a:p>
            <a:pPr marL="0" indent="0">
              <a:buSzPct val="70000"/>
              <a:buNone/>
            </a:pPr>
            <a:r>
              <a:rPr lang="sv-SE" dirty="0" smtClean="0"/>
              <a:t>- Negativa </a:t>
            </a:r>
            <a:r>
              <a:rPr lang="sv-SE" dirty="0"/>
              <a:t>faktorer</a:t>
            </a:r>
          </a:p>
        </p:txBody>
      </p:sp>
    </p:spTree>
    <p:extLst>
      <p:ext uri="{BB962C8B-B14F-4D97-AF65-F5344CB8AC3E}">
        <p14:creationId xmlns:p14="http://schemas.microsoft.com/office/powerpoint/2010/main" val="273855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NÄR KAN MAN ANVÄNDA SIG AV SWOT-ANALYS?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290320"/>
            <a:ext cx="10515600" cy="4886643"/>
          </a:xfrm>
        </p:spPr>
        <p:txBody>
          <a:bodyPr vert="horz" lIns="91440" tIns="45720" rIns="91440" bIns="45720" rtlCol="0">
            <a:normAutofit/>
          </a:bodyPr>
          <a:lstStyle/>
          <a:p>
            <a:pPr marL="720725" indent="-720725">
              <a:buClr>
                <a:schemeClr val="accent1">
                  <a:lumMod val="50000"/>
                </a:schemeClr>
              </a:buClr>
              <a:buSzPct val="70000"/>
              <a:buFont typeface="Wingdings" panose="05000000000000000000" pitchFamily="2" charset="2"/>
              <a:buChar char="Ø"/>
            </a:pPr>
            <a:r>
              <a:rPr lang="sv-SE" dirty="0"/>
              <a:t>Analys av  ett företags verksamhet </a:t>
            </a:r>
          </a:p>
          <a:p>
            <a:pPr marL="720725" indent="-720725">
              <a:buClr>
                <a:schemeClr val="accent1">
                  <a:lumMod val="50000"/>
                </a:schemeClr>
              </a:buClr>
              <a:buSzPct val="70000"/>
              <a:buFont typeface="Wingdings" panose="05000000000000000000" pitchFamily="2" charset="2"/>
              <a:buChar char="Ø"/>
            </a:pPr>
            <a:r>
              <a:rPr lang="sv-SE" dirty="0"/>
              <a:t>Beslutsunderlag vid förändringar</a:t>
            </a:r>
          </a:p>
          <a:p>
            <a:pPr marL="720725" indent="-720725">
              <a:buClr>
                <a:schemeClr val="accent1">
                  <a:lumMod val="50000"/>
                </a:schemeClr>
              </a:buClr>
              <a:buSzPct val="70000"/>
              <a:buFont typeface="Wingdings" panose="05000000000000000000" pitchFamily="2" charset="2"/>
              <a:buChar char="Ø"/>
            </a:pPr>
            <a:r>
              <a:rPr lang="sv-SE" dirty="0"/>
              <a:t>Vid uppstart av projekt</a:t>
            </a:r>
          </a:p>
          <a:p>
            <a:pPr marL="720725" indent="-720725">
              <a:buClr>
                <a:schemeClr val="accent1">
                  <a:lumMod val="50000"/>
                </a:schemeClr>
              </a:buClr>
              <a:buSzPct val="70000"/>
              <a:buFont typeface="Wingdings" panose="05000000000000000000" pitchFamily="2" charset="2"/>
              <a:buChar char="Ø"/>
            </a:pPr>
            <a:r>
              <a:rPr lang="sv-SE" dirty="0"/>
              <a:t>Inför produktlanseringar</a:t>
            </a:r>
          </a:p>
          <a:p>
            <a:pPr marL="720725" indent="-720725">
              <a:buClr>
                <a:schemeClr val="accent1">
                  <a:lumMod val="50000"/>
                </a:schemeClr>
              </a:buClr>
              <a:buSzPct val="70000"/>
              <a:buFont typeface="Wingdings" panose="05000000000000000000" pitchFamily="2" charset="2"/>
              <a:buChar char="Ø"/>
            </a:pPr>
            <a:r>
              <a:rPr lang="sv-SE" dirty="0"/>
              <a:t>Pressreleaser</a:t>
            </a:r>
          </a:p>
          <a:p>
            <a:pPr marL="720725" indent="-720725">
              <a:buClr>
                <a:schemeClr val="accent1">
                  <a:lumMod val="50000"/>
                </a:schemeClr>
              </a:buClr>
              <a:buSzPct val="70000"/>
              <a:buFont typeface="Wingdings" panose="05000000000000000000" pitchFamily="2" charset="2"/>
              <a:buChar char="Ø"/>
            </a:pPr>
            <a:r>
              <a:rPr lang="sv-SE" dirty="0"/>
              <a:t>Investor Relations </a:t>
            </a:r>
          </a:p>
          <a:p>
            <a:pPr marL="720725" indent="-720725">
              <a:buClr>
                <a:schemeClr val="accent1">
                  <a:lumMod val="50000"/>
                </a:schemeClr>
              </a:buClr>
              <a:buSzPct val="70000"/>
              <a:buFont typeface="Wingdings" panose="05000000000000000000" pitchFamily="2" charset="2"/>
              <a:buChar char="Ø"/>
            </a:pPr>
            <a:r>
              <a:rPr lang="sv-SE" dirty="0"/>
              <a:t>Kommunicera budskap, status i projekt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7146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4925"/>
            <a:ext cx="10515600" cy="1325563"/>
          </a:xfrm>
        </p:spPr>
        <p:txBody>
          <a:bodyPr/>
          <a:lstStyle/>
          <a:p>
            <a:r>
              <a:rPr lang="sv-SE" dirty="0" smtClean="0"/>
              <a:t>SWOT-ANALYSEN GÖR JOBBET ÅT DIG/ER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508124"/>
            <a:ext cx="10515600" cy="4676775"/>
          </a:xfr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720725" indent="-720725">
              <a:buClr>
                <a:schemeClr val="accent1">
                  <a:lumMod val="50000"/>
                </a:schemeClr>
              </a:buClr>
              <a:buSzPct val="70000"/>
              <a:buFont typeface="Wingdings" panose="05000000000000000000" pitchFamily="2" charset="2"/>
              <a:buChar char="Ø"/>
            </a:pPr>
            <a:r>
              <a:rPr lang="sv-SE" dirty="0"/>
              <a:t>Skapar snabbt en lättöverskådlig bild över hur man kan uppnå projektets mål samt välja lämplig strategi </a:t>
            </a:r>
          </a:p>
          <a:p>
            <a:pPr marL="720725" indent="-720725">
              <a:buClr>
                <a:schemeClr val="accent1">
                  <a:lumMod val="50000"/>
                </a:schemeClr>
              </a:buClr>
              <a:buSzPct val="70000"/>
              <a:buFont typeface="Wingdings" panose="05000000000000000000" pitchFamily="2" charset="2"/>
              <a:buChar char="Ø"/>
            </a:pPr>
            <a:r>
              <a:rPr lang="sv-SE" dirty="0"/>
              <a:t>Informations-/diskussionsunderlag för teamet för att: </a:t>
            </a:r>
          </a:p>
          <a:p>
            <a:pPr lvl="2"/>
            <a:r>
              <a:rPr lang="sv-SE" dirty="0"/>
              <a:t>få inblick i projektets situation</a:t>
            </a:r>
          </a:p>
          <a:p>
            <a:pPr lvl="2"/>
            <a:r>
              <a:rPr lang="sv-SE" dirty="0"/>
              <a:t>dra egna slutsatser och väcka funderingar</a:t>
            </a:r>
          </a:p>
          <a:p>
            <a:pPr lvl="2"/>
            <a:r>
              <a:rPr lang="sv-SE" dirty="0"/>
              <a:t>möjlighet att bidra med egna förslag</a:t>
            </a:r>
          </a:p>
          <a:p>
            <a:pPr marL="720725" indent="-720725">
              <a:buClr>
                <a:schemeClr val="accent1">
                  <a:lumMod val="50000"/>
                </a:schemeClr>
              </a:buClr>
              <a:buSzPct val="70000"/>
              <a:buFont typeface="Wingdings" panose="05000000000000000000" pitchFamily="2" charset="2"/>
              <a:buChar char="Ø"/>
            </a:pPr>
            <a:r>
              <a:rPr lang="sv-SE" dirty="0"/>
              <a:t>SWOT utgör ett fantastiskt underlag för att formulera och kommunicera ditt budskap rörande projektet</a:t>
            </a:r>
          </a:p>
          <a:p>
            <a:pPr marL="720725" indent="-720725">
              <a:buClr>
                <a:schemeClr val="accent1">
                  <a:lumMod val="50000"/>
                </a:schemeClr>
              </a:buClr>
              <a:buSzPct val="70000"/>
              <a:buFont typeface="Wingdings" panose="05000000000000000000" pitchFamily="2" charset="2"/>
              <a:buChar char="Ø"/>
            </a:pPr>
            <a:r>
              <a:rPr lang="sv-SE" dirty="0"/>
              <a:t>SWOT stödjer dig med att förutse frågor från ledning, kunder och andra målgrupper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33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59032"/>
            <a:ext cx="10515600" cy="1325563"/>
          </a:xfrm>
        </p:spPr>
        <p:txBody>
          <a:bodyPr/>
          <a:lstStyle/>
          <a:p>
            <a:r>
              <a:rPr lang="sv-SE" dirty="0" smtClean="0"/>
              <a:t>NÄSTA STEG – VAD, HUR?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56920" y="1276984"/>
            <a:ext cx="10515600" cy="4940935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720725" indent="-720725">
              <a:buClr>
                <a:schemeClr val="accent1">
                  <a:lumMod val="50000"/>
                </a:schemeClr>
              </a:buClr>
              <a:buSzPct val="70000"/>
              <a:buFont typeface="Wingdings" panose="05000000000000000000" pitchFamily="2" charset="2"/>
              <a:buChar char="Ø"/>
            </a:pPr>
            <a:r>
              <a:rPr lang="sv-SE" dirty="0"/>
              <a:t>SWOT - </a:t>
            </a:r>
            <a:br>
              <a:rPr lang="sv-SE" dirty="0"/>
            </a:br>
            <a:r>
              <a:rPr lang="sv-SE" dirty="0"/>
              <a:t>Förtydligar vad teamet behöver fokusera på och utveckla förbättra för att nå framgång i projektet</a:t>
            </a:r>
          </a:p>
          <a:p>
            <a:pPr marL="720725" indent="-720725">
              <a:buClr>
                <a:schemeClr val="accent1">
                  <a:lumMod val="50000"/>
                </a:schemeClr>
              </a:buClr>
              <a:buSzPct val="70000"/>
              <a:buFont typeface="Wingdings" panose="05000000000000000000" pitchFamily="2" charset="2"/>
              <a:buChar char="Ø"/>
            </a:pPr>
            <a:r>
              <a:rPr lang="sv-SE" dirty="0"/>
              <a:t>Vad ska vi prioritera?</a:t>
            </a:r>
          </a:p>
          <a:p>
            <a:pPr marL="720725" indent="-720725">
              <a:buClr>
                <a:schemeClr val="accent1">
                  <a:lumMod val="50000"/>
                </a:schemeClr>
              </a:buClr>
              <a:buSzPct val="70000"/>
              <a:buFont typeface="Wingdings" panose="05000000000000000000" pitchFamily="2" charset="2"/>
              <a:buChar char="Ø"/>
            </a:pPr>
            <a:r>
              <a:rPr lang="sv-SE" dirty="0"/>
              <a:t>Hur förebygga risker, svagheter?</a:t>
            </a:r>
          </a:p>
          <a:p>
            <a:pPr marL="720725" indent="-720725">
              <a:buClr>
                <a:schemeClr val="accent1">
                  <a:lumMod val="50000"/>
                </a:schemeClr>
              </a:buClr>
              <a:buSzPct val="70000"/>
              <a:buFont typeface="Wingdings" panose="05000000000000000000" pitchFamily="2" charset="2"/>
              <a:buChar char="Ø"/>
            </a:pPr>
            <a:r>
              <a:rPr lang="sv-SE" dirty="0"/>
              <a:t>Hur eliminera och minimera risker, svagheter?</a:t>
            </a:r>
          </a:p>
          <a:p>
            <a:pPr marL="720725" indent="-720725">
              <a:buClr>
                <a:schemeClr val="accent1">
                  <a:lumMod val="50000"/>
                </a:schemeClr>
              </a:buClr>
              <a:buSzPct val="70000"/>
              <a:buFont typeface="Wingdings" panose="05000000000000000000" pitchFamily="2" charset="2"/>
              <a:buChar char="Ø"/>
            </a:pPr>
            <a:r>
              <a:rPr lang="sv-SE" dirty="0"/>
              <a:t>Hur använder vi våra styrkor och möjligheter bäst?</a:t>
            </a:r>
          </a:p>
          <a:p>
            <a:pPr marL="720725" indent="-720725">
              <a:buClr>
                <a:schemeClr val="accent1">
                  <a:lumMod val="50000"/>
                </a:schemeClr>
              </a:buClr>
              <a:buSzPct val="70000"/>
              <a:buFont typeface="Wingdings" panose="05000000000000000000" pitchFamily="2" charset="2"/>
              <a:buChar char="Ø"/>
            </a:pPr>
            <a:r>
              <a:rPr lang="sv-SE" dirty="0"/>
              <a:t>Hur bibehålla och förbättra styrkor och möjligheter?</a:t>
            </a:r>
          </a:p>
        </p:txBody>
      </p:sp>
    </p:spTree>
    <p:extLst>
      <p:ext uri="{BB962C8B-B14F-4D97-AF65-F5344CB8AC3E}">
        <p14:creationId xmlns:p14="http://schemas.microsoft.com/office/powerpoint/2010/main" val="87706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latshållare för innehåll 3" descr="&lt;strong&gt;Brainstorming&lt;/strong&gt; passo a passo - Ferramenta da Qualidade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529" y="342565"/>
            <a:ext cx="4065046" cy="2209264"/>
          </a:xfrm>
        </p:spPr>
      </p:pic>
      <p:grpSp>
        <p:nvGrpSpPr>
          <p:cNvPr id="33" name="Grupp 32"/>
          <p:cNvGrpSpPr/>
          <p:nvPr/>
        </p:nvGrpSpPr>
        <p:grpSpPr>
          <a:xfrm>
            <a:off x="272899" y="52100"/>
            <a:ext cx="2836438" cy="2574187"/>
            <a:chOff x="9971100" y="110414"/>
            <a:chExt cx="1992722" cy="1808479"/>
          </a:xfrm>
        </p:grpSpPr>
        <p:sp>
          <p:nvSpPr>
            <p:cNvPr id="34" name="Frihandsfigur 33"/>
            <p:cNvSpPr/>
            <p:nvPr/>
          </p:nvSpPr>
          <p:spPr>
            <a:xfrm>
              <a:off x="10225923" y="607247"/>
              <a:ext cx="1629619" cy="966567"/>
            </a:xfrm>
            <a:custGeom>
              <a:avLst/>
              <a:gdLst>
                <a:gd name="connsiteX0" fmla="*/ 0 w 2933033"/>
                <a:gd name="connsiteY0" fmla="*/ 0 h 966567"/>
                <a:gd name="connsiteX1" fmla="*/ 2933033 w 2933033"/>
                <a:gd name="connsiteY1" fmla="*/ 0 h 966567"/>
                <a:gd name="connsiteX2" fmla="*/ 2933033 w 2933033"/>
                <a:gd name="connsiteY2" fmla="*/ 966567 h 966567"/>
                <a:gd name="connsiteX3" fmla="*/ 0 w 2933033"/>
                <a:gd name="connsiteY3" fmla="*/ 966567 h 966567"/>
                <a:gd name="connsiteX4" fmla="*/ 0 w 2933033"/>
                <a:gd name="connsiteY4" fmla="*/ 0 h 966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3033" h="966567">
                  <a:moveTo>
                    <a:pt x="0" y="0"/>
                  </a:moveTo>
                  <a:lnTo>
                    <a:pt x="2933033" y="0"/>
                  </a:lnTo>
                  <a:lnTo>
                    <a:pt x="2933033" y="966567"/>
                  </a:lnTo>
                  <a:lnTo>
                    <a:pt x="0" y="96656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2000" b="1" kern="1200" dirty="0" smtClean="0"/>
                <a:t>Brainstorming</a:t>
              </a:r>
              <a:endParaRPr lang="sv-SE" sz="2000" b="1" kern="1200" dirty="0"/>
            </a:p>
          </p:txBody>
        </p:sp>
        <p:grpSp>
          <p:nvGrpSpPr>
            <p:cNvPr id="35" name="Grupp 34"/>
            <p:cNvGrpSpPr/>
            <p:nvPr/>
          </p:nvGrpSpPr>
          <p:grpSpPr>
            <a:xfrm>
              <a:off x="9971100" y="110414"/>
              <a:ext cx="1992722" cy="1808479"/>
              <a:chOff x="2044698" y="1282700"/>
              <a:chExt cx="3208339" cy="2911702"/>
            </a:xfrm>
          </p:grpSpPr>
          <p:sp>
            <p:nvSpPr>
              <p:cNvPr id="36" name="Ellips 35"/>
              <p:cNvSpPr>
                <a:spLocks noChangeAspect="1"/>
              </p:cNvSpPr>
              <p:nvPr/>
            </p:nvSpPr>
            <p:spPr>
              <a:xfrm>
                <a:off x="2208015" y="2033956"/>
                <a:ext cx="233309" cy="23330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7" name="Ellips 36"/>
              <p:cNvSpPr>
                <a:spLocks noChangeAspect="1"/>
              </p:cNvSpPr>
              <p:nvPr/>
            </p:nvSpPr>
            <p:spPr>
              <a:xfrm>
                <a:off x="2371332" y="1707323"/>
                <a:ext cx="233309" cy="23330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8" name="Ellips 37"/>
              <p:cNvSpPr>
                <a:spLocks noChangeAspect="1"/>
              </p:cNvSpPr>
              <p:nvPr/>
            </p:nvSpPr>
            <p:spPr>
              <a:xfrm>
                <a:off x="2763292" y="1772649"/>
                <a:ext cx="366629" cy="36662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9" name="Ellips 38"/>
              <p:cNvSpPr>
                <a:spLocks noChangeAspect="1"/>
              </p:cNvSpPr>
              <p:nvPr/>
            </p:nvSpPr>
            <p:spPr>
              <a:xfrm>
                <a:off x="3089925" y="1413353"/>
                <a:ext cx="233309" cy="23330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0" name="Ellips 39"/>
              <p:cNvSpPr>
                <a:spLocks noChangeAspect="1"/>
              </p:cNvSpPr>
              <p:nvPr/>
            </p:nvSpPr>
            <p:spPr>
              <a:xfrm>
                <a:off x="3514548" y="1282700"/>
                <a:ext cx="233309" cy="23330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1" name="Ellips 40"/>
              <p:cNvSpPr>
                <a:spLocks noChangeAspect="1"/>
              </p:cNvSpPr>
              <p:nvPr/>
            </p:nvSpPr>
            <p:spPr>
              <a:xfrm>
                <a:off x="4037162" y="1511343"/>
                <a:ext cx="233309" cy="23330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2" name="Ellips 41"/>
              <p:cNvSpPr>
                <a:spLocks noChangeAspect="1"/>
              </p:cNvSpPr>
              <p:nvPr/>
            </p:nvSpPr>
            <p:spPr>
              <a:xfrm>
                <a:off x="4363795" y="1674659"/>
                <a:ext cx="366629" cy="36662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3" name="Ellips 42"/>
              <p:cNvSpPr>
                <a:spLocks noChangeAspect="1"/>
              </p:cNvSpPr>
              <p:nvPr/>
            </p:nvSpPr>
            <p:spPr>
              <a:xfrm>
                <a:off x="4821082" y="2033956"/>
                <a:ext cx="233309" cy="23330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4" name="Ellips 43"/>
              <p:cNvSpPr>
                <a:spLocks noChangeAspect="1"/>
              </p:cNvSpPr>
              <p:nvPr/>
            </p:nvSpPr>
            <p:spPr>
              <a:xfrm>
                <a:off x="5017062" y="2393253"/>
                <a:ext cx="233309" cy="23330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5" name="Ellips 44"/>
              <p:cNvSpPr>
                <a:spLocks noChangeAspect="1"/>
              </p:cNvSpPr>
              <p:nvPr/>
            </p:nvSpPr>
            <p:spPr>
              <a:xfrm>
                <a:off x="3318568" y="1707323"/>
                <a:ext cx="599938" cy="599938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6" name="Ellips 45"/>
              <p:cNvSpPr>
                <a:spLocks noChangeAspect="1"/>
              </p:cNvSpPr>
              <p:nvPr/>
            </p:nvSpPr>
            <p:spPr>
              <a:xfrm>
                <a:off x="2044698" y="2948529"/>
                <a:ext cx="233309" cy="23330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7" name="Ellips 46"/>
              <p:cNvSpPr>
                <a:spLocks noChangeAspect="1"/>
              </p:cNvSpPr>
              <p:nvPr/>
            </p:nvSpPr>
            <p:spPr>
              <a:xfrm>
                <a:off x="2240678" y="3242499"/>
                <a:ext cx="366629" cy="36662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8" name="Ellips 47"/>
              <p:cNvSpPr>
                <a:spLocks noChangeAspect="1"/>
              </p:cNvSpPr>
              <p:nvPr/>
            </p:nvSpPr>
            <p:spPr>
              <a:xfrm>
                <a:off x="2730628" y="3503806"/>
                <a:ext cx="533278" cy="533278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9" name="Ellips 48"/>
              <p:cNvSpPr>
                <a:spLocks noChangeAspect="1"/>
              </p:cNvSpPr>
              <p:nvPr/>
            </p:nvSpPr>
            <p:spPr>
              <a:xfrm>
                <a:off x="3416558" y="3928429"/>
                <a:ext cx="233309" cy="23330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0" name="Ellips 49"/>
              <p:cNvSpPr>
                <a:spLocks noChangeAspect="1"/>
              </p:cNvSpPr>
              <p:nvPr/>
            </p:nvSpPr>
            <p:spPr>
              <a:xfrm>
                <a:off x="3547212" y="3503806"/>
                <a:ext cx="366629" cy="36662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1" name="Ellips 50"/>
              <p:cNvSpPr>
                <a:spLocks noChangeAspect="1"/>
              </p:cNvSpPr>
              <p:nvPr/>
            </p:nvSpPr>
            <p:spPr>
              <a:xfrm>
                <a:off x="3873845" y="3961093"/>
                <a:ext cx="233309" cy="23330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2" name="Ellips 51"/>
              <p:cNvSpPr>
                <a:spLocks noChangeAspect="1"/>
              </p:cNvSpPr>
              <p:nvPr/>
            </p:nvSpPr>
            <p:spPr>
              <a:xfrm>
                <a:off x="4167815" y="3438479"/>
                <a:ext cx="533278" cy="533278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3" name="Ellips 52"/>
              <p:cNvSpPr>
                <a:spLocks noChangeAspect="1"/>
              </p:cNvSpPr>
              <p:nvPr/>
            </p:nvSpPr>
            <p:spPr>
              <a:xfrm>
                <a:off x="4886408" y="3307826"/>
                <a:ext cx="366629" cy="36662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</p:grpSp>
      </p:grpSp>
      <p:pic>
        <p:nvPicPr>
          <p:cNvPr id="25" name="Bildobjekt 24" descr="Henrik Alexandersson: Svensk politik i förändr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4853" y="3325193"/>
            <a:ext cx="3810000" cy="2857500"/>
          </a:xfrm>
          <a:prstGeom prst="rect">
            <a:avLst/>
          </a:prstGeom>
        </p:spPr>
      </p:pic>
      <p:pic>
        <p:nvPicPr>
          <p:cNvPr id="26" name="Bildobjekt 25" descr="Henrik Alexandersson: Svensk politik i förändr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2730" y="-89556"/>
            <a:ext cx="3810000" cy="2857500"/>
          </a:xfrm>
          <a:prstGeom prst="rect">
            <a:avLst/>
          </a:prstGeom>
        </p:spPr>
      </p:pic>
      <p:grpSp>
        <p:nvGrpSpPr>
          <p:cNvPr id="3" name="Grupp 2"/>
          <p:cNvGrpSpPr/>
          <p:nvPr/>
        </p:nvGrpSpPr>
        <p:grpSpPr>
          <a:xfrm>
            <a:off x="6308724" y="3227923"/>
            <a:ext cx="5684006" cy="2823440"/>
            <a:chOff x="5102527" y="3081854"/>
            <a:chExt cx="6991018" cy="3472677"/>
          </a:xfrm>
        </p:grpSpPr>
        <p:graphicFrame>
          <p:nvGraphicFramePr>
            <p:cNvPr id="27" name="Platshållare för innehåll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156097472"/>
                </p:ext>
              </p:extLst>
            </p:nvPr>
          </p:nvGraphicFramePr>
          <p:xfrm>
            <a:off x="5420322" y="3756217"/>
            <a:ext cx="6673223" cy="276136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5" r:lo="rId6" r:qs="rId7" r:cs="rId8"/>
            </a:graphicData>
          </a:graphic>
        </p:graphicFrame>
        <p:sp>
          <p:nvSpPr>
            <p:cNvPr id="28" name="textruta 27"/>
            <p:cNvSpPr txBox="1"/>
            <p:nvPr/>
          </p:nvSpPr>
          <p:spPr>
            <a:xfrm>
              <a:off x="6282683" y="3081854"/>
              <a:ext cx="138531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100" b="1" dirty="0" smtClean="0">
                  <a:latin typeface="Century Gothic" panose="020B0502020202020204" pitchFamily="34" charset="0"/>
                </a:rPr>
                <a:t>+ Positiva faktorer</a:t>
              </a:r>
              <a:endParaRPr lang="sv-SE" sz="11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9" name="textruta 28"/>
            <p:cNvSpPr txBox="1"/>
            <p:nvPr/>
          </p:nvSpPr>
          <p:spPr>
            <a:xfrm>
              <a:off x="9756305" y="3089913"/>
              <a:ext cx="14734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100" b="1" dirty="0" smtClean="0">
                  <a:latin typeface="Century Gothic" panose="020B0502020202020204" pitchFamily="34" charset="0"/>
                </a:rPr>
                <a:t>- Negativa faktorer</a:t>
              </a:r>
              <a:endParaRPr lang="sv-SE" sz="11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0" name="textruta 29"/>
            <p:cNvSpPr txBox="1"/>
            <p:nvPr/>
          </p:nvSpPr>
          <p:spPr>
            <a:xfrm rot="16200000">
              <a:off x="4623311" y="5807211"/>
              <a:ext cx="123303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100" dirty="0" smtClean="0">
                  <a:latin typeface="Century Gothic" panose="020B0502020202020204" pitchFamily="34" charset="0"/>
                </a:rPr>
                <a:t>Interna faktorer</a:t>
              </a:r>
              <a:endParaRPr lang="sv-SE" sz="1100" dirty="0">
                <a:latin typeface="Century Gothic" panose="020B0502020202020204" pitchFamily="34" charset="0"/>
              </a:endParaRPr>
            </a:p>
          </p:txBody>
        </p:sp>
        <p:sp>
          <p:nvSpPr>
            <p:cNvPr id="54" name="textruta 53"/>
            <p:cNvSpPr txBox="1"/>
            <p:nvPr/>
          </p:nvSpPr>
          <p:spPr>
            <a:xfrm rot="16200000">
              <a:off x="4604794" y="4267704"/>
              <a:ext cx="12570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sv-SE"/>
              </a:defPPr>
              <a:lvl1pPr>
                <a:defRPr sz="2000"/>
              </a:lvl1pPr>
            </a:lstStyle>
            <a:p>
              <a:r>
                <a:rPr lang="sv-SE" sz="1100" dirty="0">
                  <a:latin typeface="Century Gothic" panose="020B0502020202020204" pitchFamily="34" charset="0"/>
                </a:rPr>
                <a:t>Externa faktorer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18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4461"/>
            <a:ext cx="10515600" cy="1325563"/>
          </a:xfrm>
        </p:spPr>
        <p:txBody>
          <a:bodyPr/>
          <a:lstStyle/>
          <a:p>
            <a:r>
              <a:rPr lang="sv-SE" dirty="0" smtClean="0"/>
              <a:t>SWOT - Workshop</a:t>
            </a:r>
            <a:endParaRPr lang="sv-SE" dirty="0"/>
          </a:p>
        </p:txBody>
      </p:sp>
      <p:sp>
        <p:nvSpPr>
          <p:cNvPr id="6" name="Frihandsfigur 5"/>
          <p:cNvSpPr/>
          <p:nvPr/>
        </p:nvSpPr>
        <p:spPr>
          <a:xfrm>
            <a:off x="125045" y="2503358"/>
            <a:ext cx="2210130" cy="966567"/>
          </a:xfrm>
          <a:custGeom>
            <a:avLst/>
            <a:gdLst>
              <a:gd name="connsiteX0" fmla="*/ 0 w 2933033"/>
              <a:gd name="connsiteY0" fmla="*/ 0 h 966567"/>
              <a:gd name="connsiteX1" fmla="*/ 2933033 w 2933033"/>
              <a:gd name="connsiteY1" fmla="*/ 0 h 966567"/>
              <a:gd name="connsiteX2" fmla="*/ 2933033 w 2933033"/>
              <a:gd name="connsiteY2" fmla="*/ 966567 h 966567"/>
              <a:gd name="connsiteX3" fmla="*/ 0 w 2933033"/>
              <a:gd name="connsiteY3" fmla="*/ 966567 h 966567"/>
              <a:gd name="connsiteX4" fmla="*/ 0 w 2933033"/>
              <a:gd name="connsiteY4" fmla="*/ 0 h 966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3033" h="966567">
                <a:moveTo>
                  <a:pt x="0" y="0"/>
                </a:moveTo>
                <a:lnTo>
                  <a:pt x="2933033" y="0"/>
                </a:lnTo>
                <a:lnTo>
                  <a:pt x="2933033" y="966567"/>
                </a:lnTo>
                <a:lnTo>
                  <a:pt x="0" y="96656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9530" tIns="49530" rIns="49530" bIns="49530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b="1" kern="1200" dirty="0" smtClean="0">
                <a:latin typeface="Century Gothic" panose="020B0502020202020204" pitchFamily="34" charset="0"/>
              </a:rPr>
              <a:t>Brainstorming</a:t>
            </a:r>
            <a:endParaRPr lang="sv-SE" sz="1400" b="1" kern="1200" dirty="0">
              <a:latin typeface="Century Gothic" panose="020B0502020202020204" pitchFamily="34" charset="0"/>
            </a:endParaRPr>
          </a:p>
        </p:txBody>
      </p:sp>
      <p:grpSp>
        <p:nvGrpSpPr>
          <p:cNvPr id="35" name="Grupp 34"/>
          <p:cNvGrpSpPr/>
          <p:nvPr/>
        </p:nvGrpSpPr>
        <p:grpSpPr>
          <a:xfrm>
            <a:off x="187882" y="2098247"/>
            <a:ext cx="1992722" cy="1808479"/>
            <a:chOff x="2044698" y="1282700"/>
            <a:chExt cx="3208339" cy="2911702"/>
          </a:xfrm>
        </p:grpSpPr>
        <p:sp>
          <p:nvSpPr>
            <p:cNvPr id="8" name="Ellips 7"/>
            <p:cNvSpPr>
              <a:spLocks noChangeAspect="1"/>
            </p:cNvSpPr>
            <p:nvPr/>
          </p:nvSpPr>
          <p:spPr>
            <a:xfrm>
              <a:off x="2208015" y="2033956"/>
              <a:ext cx="233309" cy="23330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Ellips 8"/>
            <p:cNvSpPr>
              <a:spLocks noChangeAspect="1"/>
            </p:cNvSpPr>
            <p:nvPr/>
          </p:nvSpPr>
          <p:spPr>
            <a:xfrm>
              <a:off x="2371332" y="1707323"/>
              <a:ext cx="233309" cy="23330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Ellips 9"/>
            <p:cNvSpPr>
              <a:spLocks noChangeAspect="1"/>
            </p:cNvSpPr>
            <p:nvPr/>
          </p:nvSpPr>
          <p:spPr>
            <a:xfrm>
              <a:off x="2763292" y="1772649"/>
              <a:ext cx="366629" cy="36662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Ellips 10"/>
            <p:cNvSpPr>
              <a:spLocks noChangeAspect="1"/>
            </p:cNvSpPr>
            <p:nvPr/>
          </p:nvSpPr>
          <p:spPr>
            <a:xfrm>
              <a:off x="3089925" y="1413353"/>
              <a:ext cx="233309" cy="23330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Ellips 11"/>
            <p:cNvSpPr>
              <a:spLocks noChangeAspect="1"/>
            </p:cNvSpPr>
            <p:nvPr/>
          </p:nvSpPr>
          <p:spPr>
            <a:xfrm>
              <a:off x="3514548" y="1282700"/>
              <a:ext cx="233309" cy="23330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Ellips 12"/>
            <p:cNvSpPr>
              <a:spLocks noChangeAspect="1"/>
            </p:cNvSpPr>
            <p:nvPr/>
          </p:nvSpPr>
          <p:spPr>
            <a:xfrm>
              <a:off x="4037162" y="1511343"/>
              <a:ext cx="233309" cy="23330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Ellips 13"/>
            <p:cNvSpPr>
              <a:spLocks noChangeAspect="1"/>
            </p:cNvSpPr>
            <p:nvPr/>
          </p:nvSpPr>
          <p:spPr>
            <a:xfrm>
              <a:off x="4363795" y="1674659"/>
              <a:ext cx="366629" cy="36662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Ellips 14"/>
            <p:cNvSpPr>
              <a:spLocks noChangeAspect="1"/>
            </p:cNvSpPr>
            <p:nvPr/>
          </p:nvSpPr>
          <p:spPr>
            <a:xfrm>
              <a:off x="4821082" y="2033956"/>
              <a:ext cx="233309" cy="23330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Ellips 15"/>
            <p:cNvSpPr>
              <a:spLocks noChangeAspect="1"/>
            </p:cNvSpPr>
            <p:nvPr/>
          </p:nvSpPr>
          <p:spPr>
            <a:xfrm>
              <a:off x="5017062" y="2393253"/>
              <a:ext cx="233309" cy="23330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Ellips 16"/>
            <p:cNvSpPr>
              <a:spLocks noChangeAspect="1"/>
            </p:cNvSpPr>
            <p:nvPr/>
          </p:nvSpPr>
          <p:spPr>
            <a:xfrm>
              <a:off x="3318568" y="1707323"/>
              <a:ext cx="599938" cy="59993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Ellips 17"/>
            <p:cNvSpPr>
              <a:spLocks noChangeAspect="1"/>
            </p:cNvSpPr>
            <p:nvPr/>
          </p:nvSpPr>
          <p:spPr>
            <a:xfrm>
              <a:off x="2044698" y="2948529"/>
              <a:ext cx="233309" cy="23330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Ellips 18"/>
            <p:cNvSpPr>
              <a:spLocks noChangeAspect="1"/>
            </p:cNvSpPr>
            <p:nvPr/>
          </p:nvSpPr>
          <p:spPr>
            <a:xfrm>
              <a:off x="2240678" y="3242499"/>
              <a:ext cx="366629" cy="36662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Ellips 19"/>
            <p:cNvSpPr>
              <a:spLocks noChangeAspect="1"/>
            </p:cNvSpPr>
            <p:nvPr/>
          </p:nvSpPr>
          <p:spPr>
            <a:xfrm>
              <a:off x="2730628" y="3503806"/>
              <a:ext cx="533278" cy="5332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Ellips 20"/>
            <p:cNvSpPr>
              <a:spLocks noChangeAspect="1"/>
            </p:cNvSpPr>
            <p:nvPr/>
          </p:nvSpPr>
          <p:spPr>
            <a:xfrm>
              <a:off x="3416558" y="3928429"/>
              <a:ext cx="233309" cy="23330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Ellips 21"/>
            <p:cNvSpPr>
              <a:spLocks noChangeAspect="1"/>
            </p:cNvSpPr>
            <p:nvPr/>
          </p:nvSpPr>
          <p:spPr>
            <a:xfrm>
              <a:off x="3547212" y="3503806"/>
              <a:ext cx="366629" cy="36662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Ellips 22"/>
            <p:cNvSpPr>
              <a:spLocks noChangeAspect="1"/>
            </p:cNvSpPr>
            <p:nvPr/>
          </p:nvSpPr>
          <p:spPr>
            <a:xfrm>
              <a:off x="3873845" y="3961093"/>
              <a:ext cx="233309" cy="23330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Ellips 23"/>
            <p:cNvSpPr>
              <a:spLocks noChangeAspect="1"/>
            </p:cNvSpPr>
            <p:nvPr/>
          </p:nvSpPr>
          <p:spPr>
            <a:xfrm>
              <a:off x="4167815" y="3438479"/>
              <a:ext cx="533278" cy="5332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Ellips 24"/>
            <p:cNvSpPr>
              <a:spLocks noChangeAspect="1"/>
            </p:cNvSpPr>
            <p:nvPr/>
          </p:nvSpPr>
          <p:spPr>
            <a:xfrm>
              <a:off x="4886408" y="3307826"/>
              <a:ext cx="366629" cy="36662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27" name="V-form 26"/>
          <p:cNvSpPr/>
          <p:nvPr/>
        </p:nvSpPr>
        <p:spPr>
          <a:xfrm>
            <a:off x="4437861" y="2406247"/>
            <a:ext cx="727626" cy="1389120"/>
          </a:xfrm>
          <a:prstGeom prst="chevron">
            <a:avLst>
              <a:gd name="adj" fmla="val 62310"/>
            </a:avLst>
          </a:prstGeom>
          <a:solidFill>
            <a:schemeClr val="accent1">
              <a:lumMod val="40000"/>
              <a:lumOff val="60000"/>
            </a:schemeClr>
          </a:solidFill>
          <a:ln w="3175"/>
          <a:effectLst>
            <a:softEdge rad="12700"/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9" name="Frihandsfigur 28"/>
          <p:cNvSpPr/>
          <p:nvPr/>
        </p:nvSpPr>
        <p:spPr>
          <a:xfrm>
            <a:off x="6355964" y="7126532"/>
            <a:ext cx="2936557" cy="1810877"/>
          </a:xfrm>
          <a:custGeom>
            <a:avLst/>
            <a:gdLst>
              <a:gd name="connsiteX0" fmla="*/ 0 w 2936557"/>
              <a:gd name="connsiteY0" fmla="*/ 0 h 1810877"/>
              <a:gd name="connsiteX1" fmla="*/ 2936557 w 2936557"/>
              <a:gd name="connsiteY1" fmla="*/ 0 h 1810877"/>
              <a:gd name="connsiteX2" fmla="*/ 2936557 w 2936557"/>
              <a:gd name="connsiteY2" fmla="*/ 1810877 h 1810877"/>
              <a:gd name="connsiteX3" fmla="*/ 0 w 2936557"/>
              <a:gd name="connsiteY3" fmla="*/ 1810877 h 1810877"/>
              <a:gd name="connsiteX4" fmla="*/ 0 w 2936557"/>
              <a:gd name="connsiteY4" fmla="*/ 0 h 1810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6557" h="1810877">
                <a:moveTo>
                  <a:pt x="0" y="0"/>
                </a:moveTo>
                <a:lnTo>
                  <a:pt x="2936557" y="0"/>
                </a:lnTo>
                <a:lnTo>
                  <a:pt x="2936557" y="1810877"/>
                </a:lnTo>
                <a:lnTo>
                  <a:pt x="0" y="18108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2550" tIns="82550" rIns="82550" bIns="82550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v-SE" sz="6500" kern="1200" dirty="0"/>
          </a:p>
        </p:txBody>
      </p:sp>
      <p:sp>
        <p:nvSpPr>
          <p:cNvPr id="34" name="Frihandsfigur 33"/>
          <p:cNvSpPr/>
          <p:nvPr/>
        </p:nvSpPr>
        <p:spPr>
          <a:xfrm>
            <a:off x="2799119" y="2135460"/>
            <a:ext cx="1796505" cy="1796505"/>
          </a:xfrm>
          <a:custGeom>
            <a:avLst/>
            <a:gdLst>
              <a:gd name="connsiteX0" fmla="*/ 0 w 2496074"/>
              <a:gd name="connsiteY0" fmla="*/ 1248037 h 2496074"/>
              <a:gd name="connsiteX1" fmla="*/ 1248037 w 2496074"/>
              <a:gd name="connsiteY1" fmla="*/ 0 h 2496074"/>
              <a:gd name="connsiteX2" fmla="*/ 2496074 w 2496074"/>
              <a:gd name="connsiteY2" fmla="*/ 1248037 h 2496074"/>
              <a:gd name="connsiteX3" fmla="*/ 1248037 w 2496074"/>
              <a:gd name="connsiteY3" fmla="*/ 2496074 h 2496074"/>
              <a:gd name="connsiteX4" fmla="*/ 0 w 2496074"/>
              <a:gd name="connsiteY4" fmla="*/ 1248037 h 249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6074" h="2496074">
                <a:moveTo>
                  <a:pt x="0" y="1248037"/>
                </a:moveTo>
                <a:cubicBezTo>
                  <a:pt x="0" y="558765"/>
                  <a:pt x="558765" y="0"/>
                  <a:pt x="1248037" y="0"/>
                </a:cubicBezTo>
                <a:cubicBezTo>
                  <a:pt x="1937309" y="0"/>
                  <a:pt x="2496074" y="558765"/>
                  <a:pt x="2496074" y="1248037"/>
                </a:cubicBezTo>
                <a:cubicBezTo>
                  <a:pt x="2496074" y="1937309"/>
                  <a:pt x="1937309" y="2496074"/>
                  <a:pt x="1248037" y="2496074"/>
                </a:cubicBezTo>
                <a:cubicBezTo>
                  <a:pt x="558765" y="2496074"/>
                  <a:pt x="0" y="1937309"/>
                  <a:pt x="0" y="1248037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5542" tIns="365542" rIns="365542" bIns="365542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b="1" dirty="0" smtClean="0">
                <a:latin typeface="Century Gothic" panose="020B0502020202020204" pitchFamily="34" charset="0"/>
              </a:rPr>
              <a:t>Förslagen fylls i matrisen</a:t>
            </a:r>
            <a:endParaRPr lang="sv-SE" sz="1400" b="1" kern="1200" dirty="0">
              <a:latin typeface="Century Gothic" panose="020B0502020202020204" pitchFamily="34" charset="0"/>
            </a:endParaRPr>
          </a:p>
        </p:txBody>
      </p:sp>
      <p:sp>
        <p:nvSpPr>
          <p:cNvPr id="36" name="V-form 35"/>
          <p:cNvSpPr/>
          <p:nvPr/>
        </p:nvSpPr>
        <p:spPr>
          <a:xfrm>
            <a:off x="2042952" y="2416079"/>
            <a:ext cx="727626" cy="1389120"/>
          </a:xfrm>
          <a:prstGeom prst="chevron">
            <a:avLst>
              <a:gd name="adj" fmla="val 62310"/>
            </a:avLst>
          </a:prstGeom>
          <a:solidFill>
            <a:schemeClr val="accent1">
              <a:lumMod val="40000"/>
              <a:lumOff val="60000"/>
            </a:schemeClr>
          </a:solidFill>
          <a:ln w="3175"/>
          <a:effectLst>
            <a:softEdge rad="12700"/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7" name="V-form 36"/>
          <p:cNvSpPr/>
          <p:nvPr/>
        </p:nvSpPr>
        <p:spPr>
          <a:xfrm>
            <a:off x="6721462" y="2426953"/>
            <a:ext cx="727626" cy="1389120"/>
          </a:xfrm>
          <a:prstGeom prst="chevron">
            <a:avLst>
              <a:gd name="adj" fmla="val 62310"/>
            </a:avLst>
          </a:prstGeom>
          <a:solidFill>
            <a:schemeClr val="accent1">
              <a:lumMod val="40000"/>
              <a:lumOff val="60000"/>
            </a:schemeClr>
          </a:solidFill>
          <a:ln w="3175"/>
          <a:effectLst>
            <a:softEdge rad="12700"/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8" name="Frihandsfigur 37"/>
          <p:cNvSpPr/>
          <p:nvPr/>
        </p:nvSpPr>
        <p:spPr>
          <a:xfrm>
            <a:off x="5133710" y="2202361"/>
            <a:ext cx="1796505" cy="1796505"/>
          </a:xfrm>
          <a:custGeom>
            <a:avLst/>
            <a:gdLst>
              <a:gd name="connsiteX0" fmla="*/ 0 w 2496074"/>
              <a:gd name="connsiteY0" fmla="*/ 1248037 h 2496074"/>
              <a:gd name="connsiteX1" fmla="*/ 1248037 w 2496074"/>
              <a:gd name="connsiteY1" fmla="*/ 0 h 2496074"/>
              <a:gd name="connsiteX2" fmla="*/ 2496074 w 2496074"/>
              <a:gd name="connsiteY2" fmla="*/ 1248037 h 2496074"/>
              <a:gd name="connsiteX3" fmla="*/ 1248037 w 2496074"/>
              <a:gd name="connsiteY3" fmla="*/ 2496074 h 2496074"/>
              <a:gd name="connsiteX4" fmla="*/ 0 w 2496074"/>
              <a:gd name="connsiteY4" fmla="*/ 1248037 h 249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6074" h="2496074">
                <a:moveTo>
                  <a:pt x="0" y="1248037"/>
                </a:moveTo>
                <a:cubicBezTo>
                  <a:pt x="0" y="558765"/>
                  <a:pt x="558765" y="0"/>
                  <a:pt x="1248037" y="0"/>
                </a:cubicBezTo>
                <a:cubicBezTo>
                  <a:pt x="1937309" y="0"/>
                  <a:pt x="2496074" y="558765"/>
                  <a:pt x="2496074" y="1248037"/>
                </a:cubicBezTo>
                <a:cubicBezTo>
                  <a:pt x="2496074" y="1937309"/>
                  <a:pt x="1937309" y="2496074"/>
                  <a:pt x="1248037" y="2496074"/>
                </a:cubicBezTo>
                <a:cubicBezTo>
                  <a:pt x="558765" y="2496074"/>
                  <a:pt x="0" y="1937309"/>
                  <a:pt x="0" y="1248037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5542" tIns="365542" rIns="365542" bIns="365542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b="1" kern="1200" dirty="0" smtClean="0">
                <a:latin typeface="Century Gothic" panose="020B0502020202020204" pitchFamily="34" charset="0"/>
              </a:rPr>
              <a:t>Värdera faktorer i skala 1-5 i matrisen</a:t>
            </a:r>
            <a:endParaRPr lang="sv-SE" sz="1400" b="1" kern="1200" dirty="0">
              <a:latin typeface="Century Gothic" panose="020B0502020202020204" pitchFamily="34" charset="0"/>
            </a:endParaRPr>
          </a:p>
        </p:txBody>
      </p:sp>
      <p:sp>
        <p:nvSpPr>
          <p:cNvPr id="39" name="Frihandsfigur 38"/>
          <p:cNvSpPr/>
          <p:nvPr/>
        </p:nvSpPr>
        <p:spPr>
          <a:xfrm>
            <a:off x="7552477" y="2194829"/>
            <a:ext cx="1796505" cy="1796505"/>
          </a:xfrm>
          <a:custGeom>
            <a:avLst/>
            <a:gdLst>
              <a:gd name="connsiteX0" fmla="*/ 0 w 2496074"/>
              <a:gd name="connsiteY0" fmla="*/ 1248037 h 2496074"/>
              <a:gd name="connsiteX1" fmla="*/ 1248037 w 2496074"/>
              <a:gd name="connsiteY1" fmla="*/ 0 h 2496074"/>
              <a:gd name="connsiteX2" fmla="*/ 2496074 w 2496074"/>
              <a:gd name="connsiteY2" fmla="*/ 1248037 h 2496074"/>
              <a:gd name="connsiteX3" fmla="*/ 1248037 w 2496074"/>
              <a:gd name="connsiteY3" fmla="*/ 2496074 h 2496074"/>
              <a:gd name="connsiteX4" fmla="*/ 0 w 2496074"/>
              <a:gd name="connsiteY4" fmla="*/ 1248037 h 249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6074" h="2496074">
                <a:moveTo>
                  <a:pt x="0" y="1248037"/>
                </a:moveTo>
                <a:cubicBezTo>
                  <a:pt x="0" y="558765"/>
                  <a:pt x="558765" y="0"/>
                  <a:pt x="1248037" y="0"/>
                </a:cubicBezTo>
                <a:cubicBezTo>
                  <a:pt x="1937309" y="0"/>
                  <a:pt x="2496074" y="558765"/>
                  <a:pt x="2496074" y="1248037"/>
                </a:cubicBezTo>
                <a:cubicBezTo>
                  <a:pt x="2496074" y="1937309"/>
                  <a:pt x="1937309" y="2496074"/>
                  <a:pt x="1248037" y="2496074"/>
                </a:cubicBezTo>
                <a:cubicBezTo>
                  <a:pt x="558765" y="2496074"/>
                  <a:pt x="0" y="1937309"/>
                  <a:pt x="0" y="1248037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5542" tIns="365542" rIns="365542" bIns="365542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b="1" kern="1200" dirty="0" smtClean="0">
                <a:latin typeface="Century Gothic" panose="020B0502020202020204" pitchFamily="34" charset="0"/>
              </a:rPr>
              <a:t>Rangordna enl. värdeskala inom resp. område</a:t>
            </a:r>
            <a:endParaRPr lang="sv-SE" sz="1400" b="1" kern="1200" dirty="0">
              <a:latin typeface="Century Gothic" panose="020B0502020202020204" pitchFamily="34" charset="0"/>
            </a:endParaRPr>
          </a:p>
        </p:txBody>
      </p:sp>
      <p:grpSp>
        <p:nvGrpSpPr>
          <p:cNvPr id="31" name="Grupp 30"/>
          <p:cNvGrpSpPr/>
          <p:nvPr/>
        </p:nvGrpSpPr>
        <p:grpSpPr>
          <a:xfrm>
            <a:off x="979092" y="3952606"/>
            <a:ext cx="808181" cy="808181"/>
            <a:chOff x="12193" y="1095114"/>
            <a:chExt cx="808181" cy="80818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2" name="Ellips 31"/>
            <p:cNvSpPr/>
            <p:nvPr/>
          </p:nvSpPr>
          <p:spPr>
            <a:xfrm>
              <a:off x="12193" y="1095114"/>
              <a:ext cx="808181" cy="808181"/>
            </a:xfrm>
            <a:prstGeom prst="ellipse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Ellips 4"/>
            <p:cNvSpPr txBox="1"/>
            <p:nvPr/>
          </p:nvSpPr>
          <p:spPr>
            <a:xfrm>
              <a:off x="130548" y="1213469"/>
              <a:ext cx="571471" cy="57147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495" tIns="23495" rIns="23495" bIns="23495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3700" kern="1200" dirty="0" smtClean="0"/>
                <a:t>1</a:t>
              </a:r>
              <a:endParaRPr lang="sv-SE" sz="3700" kern="1200" dirty="0"/>
            </a:p>
          </p:txBody>
        </p:sp>
      </p:grpSp>
      <p:grpSp>
        <p:nvGrpSpPr>
          <p:cNvPr id="40" name="Grupp 39"/>
          <p:cNvGrpSpPr/>
          <p:nvPr/>
        </p:nvGrpSpPr>
        <p:grpSpPr>
          <a:xfrm>
            <a:off x="3405448" y="4038550"/>
            <a:ext cx="808181" cy="808181"/>
            <a:chOff x="12193" y="1095114"/>
            <a:chExt cx="808181" cy="80818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1" name="Ellips 40"/>
            <p:cNvSpPr/>
            <p:nvPr/>
          </p:nvSpPr>
          <p:spPr>
            <a:xfrm>
              <a:off x="12193" y="1095114"/>
              <a:ext cx="808181" cy="808181"/>
            </a:xfrm>
            <a:prstGeom prst="ellipse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Ellips 4"/>
            <p:cNvSpPr txBox="1"/>
            <p:nvPr/>
          </p:nvSpPr>
          <p:spPr>
            <a:xfrm>
              <a:off x="130548" y="1213469"/>
              <a:ext cx="571471" cy="57147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495" tIns="23495" rIns="23495" bIns="23495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3700" dirty="0"/>
                <a:t>2</a:t>
              </a:r>
              <a:endParaRPr lang="sv-SE" sz="3700" kern="1200" dirty="0"/>
            </a:p>
          </p:txBody>
        </p:sp>
      </p:grpSp>
      <p:grpSp>
        <p:nvGrpSpPr>
          <p:cNvPr id="43" name="Grupp 42"/>
          <p:cNvGrpSpPr/>
          <p:nvPr/>
        </p:nvGrpSpPr>
        <p:grpSpPr>
          <a:xfrm>
            <a:off x="5685829" y="4110525"/>
            <a:ext cx="808181" cy="808181"/>
            <a:chOff x="12193" y="1095114"/>
            <a:chExt cx="808181" cy="80818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4" name="Ellips 43"/>
            <p:cNvSpPr/>
            <p:nvPr/>
          </p:nvSpPr>
          <p:spPr>
            <a:xfrm>
              <a:off x="12193" y="1095114"/>
              <a:ext cx="808181" cy="808181"/>
            </a:xfrm>
            <a:prstGeom prst="ellipse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Ellips 4"/>
            <p:cNvSpPr txBox="1"/>
            <p:nvPr/>
          </p:nvSpPr>
          <p:spPr>
            <a:xfrm>
              <a:off x="130548" y="1213469"/>
              <a:ext cx="571471" cy="57147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495" tIns="23495" rIns="23495" bIns="23495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3700" dirty="0" smtClean="0"/>
                <a:t>3</a:t>
              </a:r>
              <a:endParaRPr lang="sv-SE" sz="3700" kern="1200" dirty="0"/>
            </a:p>
          </p:txBody>
        </p:sp>
      </p:grpSp>
      <p:grpSp>
        <p:nvGrpSpPr>
          <p:cNvPr id="46" name="Grupp 45"/>
          <p:cNvGrpSpPr/>
          <p:nvPr/>
        </p:nvGrpSpPr>
        <p:grpSpPr>
          <a:xfrm>
            <a:off x="8131346" y="4157097"/>
            <a:ext cx="808181" cy="808181"/>
            <a:chOff x="12193" y="1095114"/>
            <a:chExt cx="808181" cy="80818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7" name="Ellips 46"/>
            <p:cNvSpPr/>
            <p:nvPr/>
          </p:nvSpPr>
          <p:spPr>
            <a:xfrm>
              <a:off x="12193" y="1095114"/>
              <a:ext cx="808181" cy="808181"/>
            </a:xfrm>
            <a:prstGeom prst="ellipse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Ellips 4"/>
            <p:cNvSpPr txBox="1"/>
            <p:nvPr/>
          </p:nvSpPr>
          <p:spPr>
            <a:xfrm>
              <a:off x="130548" y="1213469"/>
              <a:ext cx="571471" cy="57147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495" tIns="23495" rIns="23495" bIns="23495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3700" dirty="0" smtClean="0"/>
                <a:t>4</a:t>
              </a:r>
              <a:endParaRPr lang="sv-SE" sz="3700" kern="1200" dirty="0"/>
            </a:p>
          </p:txBody>
        </p:sp>
      </p:grpSp>
      <p:grpSp>
        <p:nvGrpSpPr>
          <p:cNvPr id="49" name="Grupp 48"/>
          <p:cNvGrpSpPr/>
          <p:nvPr/>
        </p:nvGrpSpPr>
        <p:grpSpPr>
          <a:xfrm>
            <a:off x="10140624" y="4268785"/>
            <a:ext cx="808181" cy="808181"/>
            <a:chOff x="12193" y="1095114"/>
            <a:chExt cx="808181" cy="80818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0" name="Ellips 49"/>
            <p:cNvSpPr/>
            <p:nvPr/>
          </p:nvSpPr>
          <p:spPr>
            <a:xfrm>
              <a:off x="12193" y="1095114"/>
              <a:ext cx="808181" cy="808181"/>
            </a:xfrm>
            <a:prstGeom prst="ellipse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1" name="Ellips 4"/>
            <p:cNvSpPr txBox="1"/>
            <p:nvPr/>
          </p:nvSpPr>
          <p:spPr>
            <a:xfrm>
              <a:off x="130548" y="1213469"/>
              <a:ext cx="571471" cy="57147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495" tIns="23495" rIns="23495" bIns="23495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3700" dirty="0" smtClean="0"/>
                <a:t>5</a:t>
              </a:r>
              <a:endParaRPr lang="sv-SE" sz="3700" kern="1200" dirty="0"/>
            </a:p>
          </p:txBody>
        </p:sp>
      </p:grpSp>
      <p:sp>
        <p:nvSpPr>
          <p:cNvPr id="52" name="Frihandsfigur 51"/>
          <p:cNvSpPr/>
          <p:nvPr/>
        </p:nvSpPr>
        <p:spPr>
          <a:xfrm>
            <a:off x="9903050" y="2091487"/>
            <a:ext cx="1796505" cy="1796505"/>
          </a:xfrm>
          <a:custGeom>
            <a:avLst/>
            <a:gdLst>
              <a:gd name="connsiteX0" fmla="*/ 0 w 2496074"/>
              <a:gd name="connsiteY0" fmla="*/ 1248037 h 2496074"/>
              <a:gd name="connsiteX1" fmla="*/ 1248037 w 2496074"/>
              <a:gd name="connsiteY1" fmla="*/ 0 h 2496074"/>
              <a:gd name="connsiteX2" fmla="*/ 2496074 w 2496074"/>
              <a:gd name="connsiteY2" fmla="*/ 1248037 h 2496074"/>
              <a:gd name="connsiteX3" fmla="*/ 1248037 w 2496074"/>
              <a:gd name="connsiteY3" fmla="*/ 2496074 h 2496074"/>
              <a:gd name="connsiteX4" fmla="*/ 0 w 2496074"/>
              <a:gd name="connsiteY4" fmla="*/ 1248037 h 249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6074" h="2496074">
                <a:moveTo>
                  <a:pt x="0" y="1248037"/>
                </a:moveTo>
                <a:cubicBezTo>
                  <a:pt x="0" y="558765"/>
                  <a:pt x="558765" y="0"/>
                  <a:pt x="1248037" y="0"/>
                </a:cubicBezTo>
                <a:cubicBezTo>
                  <a:pt x="1937309" y="0"/>
                  <a:pt x="2496074" y="558765"/>
                  <a:pt x="2496074" y="1248037"/>
                </a:cubicBezTo>
                <a:cubicBezTo>
                  <a:pt x="2496074" y="1937309"/>
                  <a:pt x="1937309" y="2496074"/>
                  <a:pt x="1248037" y="2496074"/>
                </a:cubicBezTo>
                <a:cubicBezTo>
                  <a:pt x="558765" y="2496074"/>
                  <a:pt x="0" y="1937309"/>
                  <a:pt x="0" y="1248037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5542" tIns="365542" rIns="365542" bIns="365542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b="1" dirty="0" smtClean="0">
                <a:latin typeface="Century Gothic" panose="020B0502020202020204" pitchFamily="34" charset="0"/>
              </a:rPr>
              <a:t>Diskutera nästa steg - åtgärder</a:t>
            </a:r>
            <a:endParaRPr lang="sv-SE" sz="1400" b="1" kern="1200" dirty="0">
              <a:latin typeface="Century Gothic" panose="020B0502020202020204" pitchFamily="34" charset="0"/>
            </a:endParaRPr>
          </a:p>
        </p:txBody>
      </p:sp>
      <p:sp>
        <p:nvSpPr>
          <p:cNvPr id="53" name="V-form 52"/>
          <p:cNvSpPr/>
          <p:nvPr/>
        </p:nvSpPr>
        <p:spPr>
          <a:xfrm>
            <a:off x="9165320" y="2441705"/>
            <a:ext cx="727626" cy="1389120"/>
          </a:xfrm>
          <a:prstGeom prst="chevron">
            <a:avLst>
              <a:gd name="adj" fmla="val 62310"/>
            </a:avLst>
          </a:prstGeom>
          <a:solidFill>
            <a:schemeClr val="accent1">
              <a:lumMod val="40000"/>
              <a:lumOff val="60000"/>
            </a:schemeClr>
          </a:solidFill>
          <a:ln w="3175"/>
          <a:effectLst>
            <a:softEdge rad="12700"/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3526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76083" y="21150"/>
            <a:ext cx="10515600" cy="1325563"/>
          </a:xfrm>
        </p:spPr>
        <p:txBody>
          <a:bodyPr/>
          <a:lstStyle/>
          <a:p>
            <a:r>
              <a:rPr lang="sv-SE" dirty="0" smtClean="0"/>
              <a:t>REGLER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22266" y="1277808"/>
            <a:ext cx="10469417" cy="5069867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sv-SE" dirty="0" smtClean="0"/>
              <a:t>Respektera varandra – inga personangrepp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sv-SE" dirty="0" smtClean="0"/>
              <a:t>Acceptera andra åsikter – alla behöver inte tycka lika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sv-SE" dirty="0" smtClean="0"/>
              <a:t>Lyssna – avbryt inte den som talar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sv-SE" dirty="0" smtClean="0"/>
              <a:t>Var positiv till andras förslag, döm ej – PEPPA varandra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sv-SE" dirty="0" smtClean="0"/>
              <a:t>Se till att alla i gruppen är delaktiga – kommer med förslag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sv-SE" dirty="0" smtClean="0"/>
              <a:t>Uppmuntra galna idéer 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sv-SE" dirty="0" smtClean="0"/>
              <a:t>Vidareutveckla, förbättra andras idéer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sv-SE" dirty="0" smtClean="0"/>
              <a:t>Fokusera på ämnet – frågeställningen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sv-SE" dirty="0" smtClean="0"/>
              <a:t>Respektera tider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sv-SE" dirty="0" smtClean="0"/>
              <a:t>Visualisera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sv-SE" dirty="0" smtClean="0"/>
              <a:t>Satsa på kvantitet - </a:t>
            </a:r>
            <a:r>
              <a:rPr lang="sv-SE" dirty="0"/>
              <a:t>Generera så många idéer som </a:t>
            </a:r>
            <a:r>
              <a:rPr lang="sv-SE" dirty="0" smtClean="0"/>
              <a:t>möjligt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sv-SE" dirty="0" smtClean="0"/>
              <a:t>Dokumentera 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sv-SE" dirty="0" smtClean="0"/>
              <a:t>Stäng av mobiler</a:t>
            </a:r>
            <a:endParaRPr lang="sv-SE" dirty="0"/>
          </a:p>
        </p:txBody>
      </p:sp>
      <p:grpSp>
        <p:nvGrpSpPr>
          <p:cNvPr id="24" name="Grupp 23"/>
          <p:cNvGrpSpPr/>
          <p:nvPr/>
        </p:nvGrpSpPr>
        <p:grpSpPr>
          <a:xfrm>
            <a:off x="7038270" y="55564"/>
            <a:ext cx="1475810" cy="1291149"/>
            <a:chOff x="9971100" y="110414"/>
            <a:chExt cx="1992722" cy="1808479"/>
          </a:xfrm>
        </p:grpSpPr>
        <p:sp>
          <p:nvSpPr>
            <p:cNvPr id="4" name="Frihandsfigur 3"/>
            <p:cNvSpPr/>
            <p:nvPr/>
          </p:nvSpPr>
          <p:spPr>
            <a:xfrm>
              <a:off x="10225923" y="607247"/>
              <a:ext cx="1629619" cy="966567"/>
            </a:xfrm>
            <a:custGeom>
              <a:avLst/>
              <a:gdLst>
                <a:gd name="connsiteX0" fmla="*/ 0 w 2933033"/>
                <a:gd name="connsiteY0" fmla="*/ 0 h 966567"/>
                <a:gd name="connsiteX1" fmla="*/ 2933033 w 2933033"/>
                <a:gd name="connsiteY1" fmla="*/ 0 h 966567"/>
                <a:gd name="connsiteX2" fmla="*/ 2933033 w 2933033"/>
                <a:gd name="connsiteY2" fmla="*/ 966567 h 966567"/>
                <a:gd name="connsiteX3" fmla="*/ 0 w 2933033"/>
                <a:gd name="connsiteY3" fmla="*/ 966567 h 966567"/>
                <a:gd name="connsiteX4" fmla="*/ 0 w 2933033"/>
                <a:gd name="connsiteY4" fmla="*/ 0 h 966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3033" h="966567">
                  <a:moveTo>
                    <a:pt x="0" y="0"/>
                  </a:moveTo>
                  <a:lnTo>
                    <a:pt x="2933033" y="0"/>
                  </a:lnTo>
                  <a:lnTo>
                    <a:pt x="2933033" y="966567"/>
                  </a:lnTo>
                  <a:lnTo>
                    <a:pt x="0" y="96656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b="1" kern="1200" dirty="0" smtClean="0">
                  <a:latin typeface="Century Gothic" panose="020B0502020202020204" pitchFamily="34" charset="0"/>
                </a:rPr>
                <a:t>Brain-</a:t>
              </a:r>
              <a:r>
                <a:rPr lang="sv-SE" b="1" kern="1200" dirty="0" err="1" smtClean="0">
                  <a:latin typeface="Century Gothic" panose="020B0502020202020204" pitchFamily="34" charset="0"/>
                </a:rPr>
                <a:t>storming</a:t>
              </a:r>
              <a:endParaRPr lang="sv-SE" b="1" kern="1200" dirty="0">
                <a:latin typeface="Century Gothic" panose="020B0502020202020204" pitchFamily="34" charset="0"/>
              </a:endParaRPr>
            </a:p>
          </p:txBody>
        </p:sp>
        <p:grpSp>
          <p:nvGrpSpPr>
            <p:cNvPr id="5" name="Grupp 4"/>
            <p:cNvGrpSpPr/>
            <p:nvPr/>
          </p:nvGrpSpPr>
          <p:grpSpPr>
            <a:xfrm>
              <a:off x="9971100" y="110414"/>
              <a:ext cx="1992722" cy="1808479"/>
              <a:chOff x="2044698" y="1282700"/>
              <a:chExt cx="3208339" cy="2911702"/>
            </a:xfrm>
          </p:grpSpPr>
          <p:sp>
            <p:nvSpPr>
              <p:cNvPr id="6" name="Ellips 5"/>
              <p:cNvSpPr>
                <a:spLocks noChangeAspect="1"/>
              </p:cNvSpPr>
              <p:nvPr/>
            </p:nvSpPr>
            <p:spPr>
              <a:xfrm>
                <a:off x="2208015" y="2033956"/>
                <a:ext cx="233309" cy="23330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" name="Ellips 6"/>
              <p:cNvSpPr>
                <a:spLocks noChangeAspect="1"/>
              </p:cNvSpPr>
              <p:nvPr/>
            </p:nvSpPr>
            <p:spPr>
              <a:xfrm>
                <a:off x="2371332" y="1707323"/>
                <a:ext cx="233309" cy="23330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" name="Ellips 7"/>
              <p:cNvSpPr>
                <a:spLocks noChangeAspect="1"/>
              </p:cNvSpPr>
              <p:nvPr/>
            </p:nvSpPr>
            <p:spPr>
              <a:xfrm>
                <a:off x="2763292" y="1772649"/>
                <a:ext cx="366629" cy="36662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" name="Ellips 8"/>
              <p:cNvSpPr>
                <a:spLocks noChangeAspect="1"/>
              </p:cNvSpPr>
              <p:nvPr/>
            </p:nvSpPr>
            <p:spPr>
              <a:xfrm>
                <a:off x="3089925" y="1413353"/>
                <a:ext cx="233309" cy="23330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0" name="Ellips 9"/>
              <p:cNvSpPr>
                <a:spLocks noChangeAspect="1"/>
              </p:cNvSpPr>
              <p:nvPr/>
            </p:nvSpPr>
            <p:spPr>
              <a:xfrm>
                <a:off x="3514548" y="1282700"/>
                <a:ext cx="233309" cy="23330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1" name="Ellips 10"/>
              <p:cNvSpPr>
                <a:spLocks noChangeAspect="1"/>
              </p:cNvSpPr>
              <p:nvPr/>
            </p:nvSpPr>
            <p:spPr>
              <a:xfrm>
                <a:off x="4037162" y="1511343"/>
                <a:ext cx="233309" cy="23330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" name="Ellips 11"/>
              <p:cNvSpPr>
                <a:spLocks noChangeAspect="1"/>
              </p:cNvSpPr>
              <p:nvPr/>
            </p:nvSpPr>
            <p:spPr>
              <a:xfrm>
                <a:off x="4363795" y="1674659"/>
                <a:ext cx="366629" cy="36662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3" name="Ellips 12"/>
              <p:cNvSpPr>
                <a:spLocks noChangeAspect="1"/>
              </p:cNvSpPr>
              <p:nvPr/>
            </p:nvSpPr>
            <p:spPr>
              <a:xfrm>
                <a:off x="4821082" y="2033956"/>
                <a:ext cx="233309" cy="23330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" name="Ellips 13"/>
              <p:cNvSpPr>
                <a:spLocks noChangeAspect="1"/>
              </p:cNvSpPr>
              <p:nvPr/>
            </p:nvSpPr>
            <p:spPr>
              <a:xfrm>
                <a:off x="5017062" y="2393253"/>
                <a:ext cx="233309" cy="23330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5" name="Ellips 14"/>
              <p:cNvSpPr>
                <a:spLocks noChangeAspect="1"/>
              </p:cNvSpPr>
              <p:nvPr/>
            </p:nvSpPr>
            <p:spPr>
              <a:xfrm>
                <a:off x="3318568" y="1707323"/>
                <a:ext cx="599938" cy="599938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6" name="Ellips 15"/>
              <p:cNvSpPr>
                <a:spLocks noChangeAspect="1"/>
              </p:cNvSpPr>
              <p:nvPr/>
            </p:nvSpPr>
            <p:spPr>
              <a:xfrm>
                <a:off x="2044698" y="2948529"/>
                <a:ext cx="233309" cy="23330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7" name="Ellips 16"/>
              <p:cNvSpPr>
                <a:spLocks noChangeAspect="1"/>
              </p:cNvSpPr>
              <p:nvPr/>
            </p:nvSpPr>
            <p:spPr>
              <a:xfrm>
                <a:off x="2240678" y="3242499"/>
                <a:ext cx="366629" cy="36662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" name="Ellips 17"/>
              <p:cNvSpPr>
                <a:spLocks noChangeAspect="1"/>
              </p:cNvSpPr>
              <p:nvPr/>
            </p:nvSpPr>
            <p:spPr>
              <a:xfrm>
                <a:off x="2730628" y="3503806"/>
                <a:ext cx="533278" cy="533278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9" name="Ellips 18"/>
              <p:cNvSpPr>
                <a:spLocks noChangeAspect="1"/>
              </p:cNvSpPr>
              <p:nvPr/>
            </p:nvSpPr>
            <p:spPr>
              <a:xfrm>
                <a:off x="3416558" y="3928429"/>
                <a:ext cx="233309" cy="23330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0" name="Ellips 19"/>
              <p:cNvSpPr>
                <a:spLocks noChangeAspect="1"/>
              </p:cNvSpPr>
              <p:nvPr/>
            </p:nvSpPr>
            <p:spPr>
              <a:xfrm>
                <a:off x="3547212" y="3503806"/>
                <a:ext cx="366629" cy="36662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1" name="Ellips 20"/>
              <p:cNvSpPr>
                <a:spLocks noChangeAspect="1"/>
              </p:cNvSpPr>
              <p:nvPr/>
            </p:nvSpPr>
            <p:spPr>
              <a:xfrm>
                <a:off x="3873845" y="3961093"/>
                <a:ext cx="233309" cy="23330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2" name="Ellips 21"/>
              <p:cNvSpPr>
                <a:spLocks noChangeAspect="1"/>
              </p:cNvSpPr>
              <p:nvPr/>
            </p:nvSpPr>
            <p:spPr>
              <a:xfrm>
                <a:off x="4167815" y="3438479"/>
                <a:ext cx="533278" cy="533278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3" name="Ellips 22"/>
              <p:cNvSpPr>
                <a:spLocks noChangeAspect="1"/>
              </p:cNvSpPr>
              <p:nvPr/>
            </p:nvSpPr>
            <p:spPr>
              <a:xfrm>
                <a:off x="4886408" y="3307826"/>
                <a:ext cx="366629" cy="36662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</p:grpSp>
      </p:grpSp>
    </p:spTree>
    <p:extLst>
      <p:ext uri="{BB962C8B-B14F-4D97-AF65-F5344CB8AC3E}">
        <p14:creationId xmlns:p14="http://schemas.microsoft.com/office/powerpoint/2010/main" val="293813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4691"/>
            <a:ext cx="10515600" cy="1325563"/>
          </a:xfrm>
        </p:spPr>
        <p:txBody>
          <a:bodyPr/>
          <a:lstStyle/>
          <a:p>
            <a:r>
              <a:rPr lang="sv-SE" dirty="0" smtClean="0"/>
              <a:t>INSTRUKTION FÖR LÄRARE ELLER MODERATOR AV WORKSHOPEN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dirty="0" smtClean="0"/>
              <a:t>Dela ut färgpennor, post-it lappar samt stora papper, 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Låt deltagarna använda whiteboard eller vägg att fästa post-it/skriva på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Gå igenom reglerna för Brainstorming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Skriv upp frågorna Du vill ha svar på eller </a:t>
            </a:r>
            <a:r>
              <a:rPr lang="sv-SE" dirty="0" err="1" smtClean="0"/>
              <a:t>beama</a:t>
            </a:r>
            <a:r>
              <a:rPr lang="sv-SE" dirty="0" smtClean="0"/>
              <a:t> via projektor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Låt varje person i gruppen komma med förslag, sätt upp post-it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Påminn om respektfullt uppträdande – </a:t>
            </a:r>
            <a:r>
              <a:rPr lang="sv-SE" dirty="0" err="1" smtClean="0"/>
              <a:t>konfidentialitet</a:t>
            </a:r>
            <a:endParaRPr lang="sv-SE" dirty="0" smtClean="0"/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Inga mobiler för deltagarna – stanna i rummet</a:t>
            </a:r>
          </a:p>
        </p:txBody>
      </p:sp>
    </p:spTree>
    <p:extLst>
      <p:ext uri="{BB962C8B-B14F-4D97-AF65-F5344CB8AC3E}">
        <p14:creationId xmlns:p14="http://schemas.microsoft.com/office/powerpoint/2010/main" val="67477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10216</TotalTime>
  <Words>369</Words>
  <Application>Microsoft Office PowerPoint</Application>
  <PresentationFormat>Bredbild</PresentationFormat>
  <Paragraphs>87</Paragraphs>
  <Slides>9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</vt:lpstr>
      <vt:lpstr>Century Gothic</vt:lpstr>
      <vt:lpstr>Wingdings</vt:lpstr>
      <vt:lpstr>Office-tema</vt:lpstr>
      <vt:lpstr>PowerPoint-presentation</vt:lpstr>
      <vt:lpstr>VAD ÄR EN SWOT-ANALYS?</vt:lpstr>
      <vt:lpstr>NÄR KAN MAN ANVÄNDA SIG AV SWOT-ANALYS?</vt:lpstr>
      <vt:lpstr>SWOT-ANALYSEN GÖR JOBBET ÅT DIG/ER</vt:lpstr>
      <vt:lpstr>NÄSTA STEG – VAD, HUR?</vt:lpstr>
      <vt:lpstr>PowerPoint-presentation</vt:lpstr>
      <vt:lpstr>SWOT - Workshop</vt:lpstr>
      <vt:lpstr>REGLER</vt:lpstr>
      <vt:lpstr>INSTRUKTION FÖR LÄRARE ELLER MODERATOR AV WORKSHOPEN</vt:lpstr>
    </vt:vector>
  </TitlesOfParts>
  <Company>Stockholm Science &amp; Innovation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Shyamali Sen</dc:creator>
  <cp:lastModifiedBy>Shyamali Sen</cp:lastModifiedBy>
  <cp:revision>58</cp:revision>
  <dcterms:created xsi:type="dcterms:W3CDTF">2018-08-13T12:27:39Z</dcterms:created>
  <dcterms:modified xsi:type="dcterms:W3CDTF">2018-09-17T11:05:49Z</dcterms:modified>
</cp:coreProperties>
</file>