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7" r:id="rId3"/>
    <p:sldId id="267" r:id="rId4"/>
    <p:sldId id="268" r:id="rId5"/>
    <p:sldId id="270" r:id="rId6"/>
    <p:sldId id="271" r:id="rId7"/>
    <p:sldId id="272" r:id="rId8"/>
    <p:sldId id="273" r:id="rId9"/>
    <p:sldId id="274" r:id="rId10"/>
    <p:sldId id="275" r:id="rId11"/>
    <p:sldId id="276" r:id="rId12"/>
    <p:sldId id="279" r:id="rId13"/>
    <p:sldId id="277" r:id="rId14"/>
    <p:sldId id="280" r:id="rId15"/>
    <p:sldId id="278" r:id="rId16"/>
    <p:sldId id="281" r:id="rId17"/>
    <p:sldId id="282" r:id="rId18"/>
  </p:sldIdLst>
  <p:sldSz cx="12192000" cy="6858000"/>
  <p:notesSz cx="6858000" cy="9144000"/>
  <p:defaultTextStyle>
    <a:defPPr rtl="0">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B1A3"/>
    <a:srgbClr val="949494"/>
    <a:srgbClr val="3D372E"/>
    <a:srgbClr val="7D7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779" autoAdjust="0"/>
    <p:restoredTop sz="67462" autoAdjust="0"/>
  </p:normalViewPr>
  <p:slideViewPr>
    <p:cSldViewPr>
      <p:cViewPr varScale="1">
        <p:scale>
          <a:sx n="53" d="100"/>
          <a:sy n="53" d="100"/>
        </p:scale>
        <p:origin x="1836" y="66"/>
      </p:cViewPr>
      <p:guideLst/>
    </p:cSldViewPr>
  </p:slideViewPr>
  <p:outlineViewPr>
    <p:cViewPr>
      <p:scale>
        <a:sx n="33" d="100"/>
        <a:sy n="33" d="100"/>
      </p:scale>
      <p:origin x="0" y="0"/>
    </p:cViewPr>
  </p:outlineViewPr>
  <p:notesTextViewPr>
    <p:cViewPr>
      <p:scale>
        <a:sx n="1" d="1"/>
        <a:sy n="1" d="1"/>
      </p:scale>
      <p:origin x="0" y="-300"/>
    </p:cViewPr>
  </p:notesTextViewPr>
  <p:notesViewPr>
    <p:cSldViewPr showGuides="1">
      <p:cViewPr varScale="1">
        <p:scale>
          <a:sx n="66" d="100"/>
          <a:sy n="66" d="100"/>
        </p:scale>
        <p:origin x="2628"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kalkylblad.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359396149908368E-2"/>
          <c:y val="0.14605670475314234"/>
          <c:w val="0.94487364665354334"/>
          <c:h val="0.76897565397541501"/>
        </c:manualLayout>
      </c:layout>
      <c:barChart>
        <c:barDir val="col"/>
        <c:grouping val="clustered"/>
        <c:varyColors val="0"/>
        <c:ser>
          <c:idx val="0"/>
          <c:order val="0"/>
          <c:tx>
            <c:strRef>
              <c:f>Blad1!$B$1</c:f>
              <c:strCache>
                <c:ptCount val="1"/>
                <c:pt idx="0">
                  <c:v> _</c:v>
                </c:pt>
              </c:strCache>
            </c:strRef>
          </c:tx>
          <c:spPr>
            <a:solidFill>
              <a:schemeClr val="accent1"/>
            </a:solidFill>
            <a:ln>
              <a:noFill/>
            </a:ln>
            <a:effectLst/>
          </c:spPr>
          <c:invertIfNegative val="0"/>
          <c:cat>
            <c:numRef>
              <c:f>Blad1!$A$2:$A$5</c:f>
              <c:numCache>
                <c:formatCode>General</c:formatCode>
                <c:ptCount val="4"/>
              </c:numCache>
            </c:numRef>
          </c:cat>
          <c:val>
            <c:numRef>
              <c:f>Blad1!$B$2:$B$5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98D-4AC6-AEEB-DB58234A2DFD}"/>
            </c:ext>
          </c:extLst>
        </c:ser>
        <c:ser>
          <c:idx val="1"/>
          <c:order val="1"/>
          <c:tx>
            <c:strRef>
              <c:f>Blad1!$C$1</c:f>
              <c:strCache>
                <c:ptCount val="1"/>
                <c:pt idx="0">
                  <c:v>_</c:v>
                </c:pt>
              </c:strCache>
            </c:strRef>
          </c:tx>
          <c:spPr>
            <a:solidFill>
              <a:schemeClr val="accent2"/>
            </a:solidFill>
            <a:ln>
              <a:noFill/>
            </a:ln>
            <a:effectLst/>
          </c:spPr>
          <c:invertIfNegative val="0"/>
          <c:cat>
            <c:numRef>
              <c:f>Blad1!$A$2:$A$5</c:f>
              <c:numCache>
                <c:formatCode>General</c:formatCode>
                <c:ptCount val="4"/>
              </c:numCache>
            </c:numRef>
          </c:cat>
          <c:val>
            <c:numRef>
              <c:f>Blad1!$C$2:$C$5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98D-4AC6-AEEB-DB58234A2DFD}"/>
            </c:ext>
          </c:extLst>
        </c:ser>
        <c:ser>
          <c:idx val="2"/>
          <c:order val="2"/>
          <c:tx>
            <c:strRef>
              <c:f>Blad1!$D$1</c:f>
              <c:strCache>
                <c:ptCount val="1"/>
                <c:pt idx="0">
                  <c:v>_  </c:v>
                </c:pt>
              </c:strCache>
            </c:strRef>
          </c:tx>
          <c:spPr>
            <a:solidFill>
              <a:schemeClr val="accent3"/>
            </a:solidFill>
            <a:ln>
              <a:noFill/>
            </a:ln>
            <a:effectLst/>
          </c:spPr>
          <c:invertIfNegative val="0"/>
          <c:cat>
            <c:numRef>
              <c:f>Blad1!$A$2:$A$5</c:f>
              <c:numCache>
                <c:formatCode>General</c:formatCode>
                <c:ptCount val="4"/>
              </c:numCache>
            </c:numRef>
          </c:cat>
          <c:val>
            <c:numRef>
              <c:f>Blad1!$D$2:$D$5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98D-4AC6-AEEB-DB58234A2DFD}"/>
            </c:ext>
          </c:extLst>
        </c:ser>
        <c:dLbls>
          <c:showLegendKey val="0"/>
          <c:showVal val="0"/>
          <c:showCatName val="0"/>
          <c:showSerName val="0"/>
          <c:showPercent val="0"/>
          <c:showBubbleSize val="0"/>
        </c:dLbls>
        <c:gapWidth val="219"/>
        <c:overlap val="-27"/>
        <c:axId val="2028703951"/>
        <c:axId val="2017744367"/>
      </c:barChart>
      <c:catAx>
        <c:axId val="2028703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17744367"/>
        <c:crosses val="autoZero"/>
        <c:auto val="1"/>
        <c:lblAlgn val="ctr"/>
        <c:lblOffset val="100"/>
        <c:noMultiLvlLbl val="0"/>
      </c:catAx>
      <c:valAx>
        <c:axId val="20177443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2870395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B2961A-AE64-4B05-B5DA-A27A2B41556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sv-SE"/>
        </a:p>
      </dgm:t>
    </dgm:pt>
    <dgm:pt modelId="{13150C8A-BC72-4FD5-9368-394DB0D1887C}">
      <dgm:prSet phldrT="[Text]"/>
      <dgm:spPr/>
      <dgm:t>
        <a:bodyPr/>
        <a:lstStyle/>
        <a:p>
          <a:r>
            <a:rPr lang="sv-SE" dirty="0" smtClean="0"/>
            <a:t>Person</a:t>
          </a:r>
          <a:endParaRPr lang="sv-SE" dirty="0"/>
        </a:p>
      </dgm:t>
    </dgm:pt>
    <dgm:pt modelId="{759C541D-8392-4772-8DCD-2746A0A7DE0E}" type="parTrans" cxnId="{430D74BA-1ED8-4F30-AA75-856519C4B789}">
      <dgm:prSet/>
      <dgm:spPr/>
      <dgm:t>
        <a:bodyPr/>
        <a:lstStyle/>
        <a:p>
          <a:endParaRPr lang="sv-SE"/>
        </a:p>
      </dgm:t>
    </dgm:pt>
    <dgm:pt modelId="{4D1235B9-0F9D-4071-8DE2-1288F96D543A}" type="sibTrans" cxnId="{430D74BA-1ED8-4F30-AA75-856519C4B789}">
      <dgm:prSet/>
      <dgm:spPr/>
      <dgm:t>
        <a:bodyPr/>
        <a:lstStyle/>
        <a:p>
          <a:endParaRPr lang="sv-SE"/>
        </a:p>
      </dgm:t>
    </dgm:pt>
    <dgm:pt modelId="{619A1D9F-A9C1-4EEB-9473-DE3E9F702881}">
      <dgm:prSet phldrT="[Text]"/>
      <dgm:spPr/>
      <dgm:t>
        <a:bodyPr/>
        <a:lstStyle/>
        <a:p>
          <a:r>
            <a:rPr lang="sv-SE" dirty="0" smtClean="0"/>
            <a:t>Riktiga arbetsgruppen</a:t>
          </a:r>
          <a:endParaRPr lang="sv-SE" dirty="0"/>
        </a:p>
      </dgm:t>
    </dgm:pt>
    <dgm:pt modelId="{9467E21F-32BE-4CFD-B739-3425E518D12C}" type="parTrans" cxnId="{BB30B835-8DD4-48EC-A3F0-DDF20192D0BC}">
      <dgm:prSet/>
      <dgm:spPr/>
      <dgm:t>
        <a:bodyPr/>
        <a:lstStyle/>
        <a:p>
          <a:endParaRPr lang="sv-SE"/>
        </a:p>
      </dgm:t>
    </dgm:pt>
    <dgm:pt modelId="{22734C67-6110-48A4-B4AA-81AEC32FDF28}" type="sibTrans" cxnId="{BB30B835-8DD4-48EC-A3F0-DDF20192D0BC}">
      <dgm:prSet/>
      <dgm:spPr/>
      <dgm:t>
        <a:bodyPr/>
        <a:lstStyle/>
        <a:p>
          <a:endParaRPr lang="sv-SE"/>
        </a:p>
      </dgm:t>
    </dgm:pt>
    <dgm:pt modelId="{D1A2D4DB-12D8-42CB-B041-991295E55D9D}">
      <dgm:prSet phldrT="[Text]"/>
      <dgm:spPr/>
      <dgm:t>
        <a:bodyPr/>
        <a:lstStyle/>
        <a:p>
          <a:r>
            <a:rPr lang="sv-SE" dirty="0" smtClean="0"/>
            <a:t>De omedvetna</a:t>
          </a:r>
          <a:endParaRPr lang="sv-SE" dirty="0"/>
        </a:p>
      </dgm:t>
    </dgm:pt>
    <dgm:pt modelId="{1EFCC166-C191-41C4-B30A-42FE9B886496}" type="parTrans" cxnId="{70A0A726-0243-426F-9F82-BAA251B5BA54}">
      <dgm:prSet/>
      <dgm:spPr/>
      <dgm:t>
        <a:bodyPr/>
        <a:lstStyle/>
        <a:p>
          <a:endParaRPr lang="sv-SE"/>
        </a:p>
      </dgm:t>
    </dgm:pt>
    <dgm:pt modelId="{A003D694-CD7B-4D63-B4E7-3CADB061F2CA}" type="sibTrans" cxnId="{70A0A726-0243-426F-9F82-BAA251B5BA54}">
      <dgm:prSet/>
      <dgm:spPr/>
      <dgm:t>
        <a:bodyPr/>
        <a:lstStyle/>
        <a:p>
          <a:endParaRPr lang="sv-SE"/>
        </a:p>
      </dgm:t>
    </dgm:pt>
    <dgm:pt modelId="{70AB11E7-9871-4F96-8EFD-0868834024F7}">
      <dgm:prSet/>
      <dgm:spPr/>
      <dgm:t>
        <a:bodyPr/>
        <a:lstStyle/>
        <a:p>
          <a:r>
            <a:rPr lang="sv-SE" dirty="0" smtClean="0"/>
            <a:t>Beroendegruppen</a:t>
          </a:r>
          <a:endParaRPr lang="sv-SE" dirty="0"/>
        </a:p>
      </dgm:t>
    </dgm:pt>
    <dgm:pt modelId="{FF166B46-529E-46D7-AAFE-A822B8F84F40}" type="parTrans" cxnId="{DE7B4F98-82BE-46CD-A328-AFF4BE864147}">
      <dgm:prSet/>
      <dgm:spPr/>
      <dgm:t>
        <a:bodyPr/>
        <a:lstStyle/>
        <a:p>
          <a:endParaRPr lang="sv-SE"/>
        </a:p>
      </dgm:t>
    </dgm:pt>
    <dgm:pt modelId="{279F40FD-B6F2-48D1-B9E7-3767D3B1E414}" type="sibTrans" cxnId="{DE7B4F98-82BE-46CD-A328-AFF4BE864147}">
      <dgm:prSet/>
      <dgm:spPr/>
      <dgm:t>
        <a:bodyPr/>
        <a:lstStyle/>
        <a:p>
          <a:endParaRPr lang="sv-SE"/>
        </a:p>
      </dgm:t>
    </dgm:pt>
    <dgm:pt modelId="{233065CF-12B4-4124-BB3F-D79DBE251B60}">
      <dgm:prSet/>
      <dgm:spPr/>
      <dgm:t>
        <a:bodyPr/>
        <a:lstStyle/>
        <a:p>
          <a:r>
            <a:rPr lang="sv-SE" dirty="0" smtClean="0"/>
            <a:t>Kamp</a:t>
          </a:r>
          <a:r>
            <a:rPr lang="sv-SE" dirty="0" smtClean="0">
              <a:latin typeface="Times New Roman" panose="02020603050405020304" pitchFamily="18" charset="0"/>
              <a:cs typeface="Times New Roman" panose="02020603050405020304" pitchFamily="18" charset="0"/>
            </a:rPr>
            <a:t>‑</a:t>
          </a:r>
          <a:r>
            <a:rPr lang="sv-SE" dirty="0" smtClean="0"/>
            <a:t>Flyktgruppen</a:t>
          </a:r>
          <a:endParaRPr lang="sv-SE" dirty="0"/>
        </a:p>
      </dgm:t>
    </dgm:pt>
    <dgm:pt modelId="{7AF2E7D1-BAE6-491D-8D8D-53A0A42BBDE5}" type="parTrans" cxnId="{53209E47-B963-471C-9CE5-29319E15377B}">
      <dgm:prSet/>
      <dgm:spPr/>
      <dgm:t>
        <a:bodyPr/>
        <a:lstStyle/>
        <a:p>
          <a:endParaRPr lang="sv-SE"/>
        </a:p>
      </dgm:t>
    </dgm:pt>
    <dgm:pt modelId="{1026E36F-8F1A-45B1-972A-2DF44995C585}" type="sibTrans" cxnId="{53209E47-B963-471C-9CE5-29319E15377B}">
      <dgm:prSet/>
      <dgm:spPr/>
      <dgm:t>
        <a:bodyPr/>
        <a:lstStyle/>
        <a:p>
          <a:endParaRPr lang="sv-SE"/>
        </a:p>
      </dgm:t>
    </dgm:pt>
    <dgm:pt modelId="{77AE5B2F-2EE2-42C5-A27A-58A027004DD3}">
      <dgm:prSet/>
      <dgm:spPr/>
      <dgm:t>
        <a:bodyPr/>
        <a:lstStyle/>
        <a:p>
          <a:r>
            <a:rPr lang="sv-SE" i="1" smtClean="0"/>
            <a:t>Parbildningsgruppen</a:t>
          </a:r>
          <a:endParaRPr lang="sv-SE"/>
        </a:p>
      </dgm:t>
    </dgm:pt>
    <dgm:pt modelId="{B34A284B-425A-4D3D-8E69-D18A833C296F}" type="parTrans" cxnId="{ADBBBC7C-5ABF-460D-AE01-ED35FF029458}">
      <dgm:prSet/>
      <dgm:spPr/>
      <dgm:t>
        <a:bodyPr/>
        <a:lstStyle/>
        <a:p>
          <a:endParaRPr lang="sv-SE"/>
        </a:p>
      </dgm:t>
    </dgm:pt>
    <dgm:pt modelId="{21D50845-DDD0-4B93-9EE6-9EA038373B30}" type="sibTrans" cxnId="{ADBBBC7C-5ABF-460D-AE01-ED35FF029458}">
      <dgm:prSet/>
      <dgm:spPr/>
      <dgm:t>
        <a:bodyPr/>
        <a:lstStyle/>
        <a:p>
          <a:endParaRPr lang="sv-SE"/>
        </a:p>
      </dgm:t>
    </dgm:pt>
    <dgm:pt modelId="{0CCAAF14-1FD4-48C1-8BC6-9619A0B44F0E}" type="pres">
      <dgm:prSet presAssocID="{E5B2961A-AE64-4B05-B5DA-A27A2B41556D}" presName="hierChild1" presStyleCnt="0">
        <dgm:presLayoutVars>
          <dgm:chPref val="1"/>
          <dgm:dir/>
          <dgm:animOne val="branch"/>
          <dgm:animLvl val="lvl"/>
          <dgm:resizeHandles/>
        </dgm:presLayoutVars>
      </dgm:prSet>
      <dgm:spPr/>
      <dgm:t>
        <a:bodyPr/>
        <a:lstStyle/>
        <a:p>
          <a:endParaRPr lang="sv-SE"/>
        </a:p>
      </dgm:t>
    </dgm:pt>
    <dgm:pt modelId="{41C6EC97-6A54-4DF8-92D2-50E0A137496D}" type="pres">
      <dgm:prSet presAssocID="{13150C8A-BC72-4FD5-9368-394DB0D1887C}" presName="hierRoot1" presStyleCnt="0"/>
      <dgm:spPr/>
    </dgm:pt>
    <dgm:pt modelId="{B961FCD8-0CC9-4D9D-AA1F-C6151B630D7D}" type="pres">
      <dgm:prSet presAssocID="{13150C8A-BC72-4FD5-9368-394DB0D1887C}" presName="composite" presStyleCnt="0"/>
      <dgm:spPr/>
    </dgm:pt>
    <dgm:pt modelId="{89A621A3-401A-4FFF-A6BF-1A3FE9A40A66}" type="pres">
      <dgm:prSet presAssocID="{13150C8A-BC72-4FD5-9368-394DB0D1887C}" presName="background" presStyleLbl="node0" presStyleIdx="0" presStyleCnt="1"/>
      <dgm:spPr/>
      <dgm:t>
        <a:bodyPr/>
        <a:lstStyle/>
        <a:p>
          <a:endParaRPr lang="sv-SE"/>
        </a:p>
      </dgm:t>
    </dgm:pt>
    <dgm:pt modelId="{85E1013D-FD61-494C-B4C2-FA5AC8A5BA92}" type="pres">
      <dgm:prSet presAssocID="{13150C8A-BC72-4FD5-9368-394DB0D1887C}" presName="text" presStyleLbl="fgAcc0" presStyleIdx="0" presStyleCnt="1">
        <dgm:presLayoutVars>
          <dgm:chPref val="3"/>
        </dgm:presLayoutVars>
      </dgm:prSet>
      <dgm:spPr/>
      <dgm:t>
        <a:bodyPr/>
        <a:lstStyle/>
        <a:p>
          <a:endParaRPr lang="sv-SE"/>
        </a:p>
      </dgm:t>
    </dgm:pt>
    <dgm:pt modelId="{0A6A4923-A9D8-4A42-91BA-1E479A8CE2A9}" type="pres">
      <dgm:prSet presAssocID="{13150C8A-BC72-4FD5-9368-394DB0D1887C}" presName="hierChild2" presStyleCnt="0"/>
      <dgm:spPr/>
    </dgm:pt>
    <dgm:pt modelId="{598ED21C-EBA9-43B3-AA16-D4404DDC1195}" type="pres">
      <dgm:prSet presAssocID="{9467E21F-32BE-4CFD-B739-3425E518D12C}" presName="Name10" presStyleLbl="parChTrans1D2" presStyleIdx="0" presStyleCnt="2"/>
      <dgm:spPr/>
      <dgm:t>
        <a:bodyPr/>
        <a:lstStyle/>
        <a:p>
          <a:endParaRPr lang="sv-SE"/>
        </a:p>
      </dgm:t>
    </dgm:pt>
    <dgm:pt modelId="{5DE04321-05AA-4E9B-B62B-2429A7D06AE3}" type="pres">
      <dgm:prSet presAssocID="{619A1D9F-A9C1-4EEB-9473-DE3E9F702881}" presName="hierRoot2" presStyleCnt="0"/>
      <dgm:spPr/>
    </dgm:pt>
    <dgm:pt modelId="{92CF96A1-7E64-42F5-9612-F74B15CF0107}" type="pres">
      <dgm:prSet presAssocID="{619A1D9F-A9C1-4EEB-9473-DE3E9F702881}" presName="composite2" presStyleCnt="0"/>
      <dgm:spPr/>
    </dgm:pt>
    <dgm:pt modelId="{8CBDC0F5-9CCD-4447-B2B4-214C10A6AADF}" type="pres">
      <dgm:prSet presAssocID="{619A1D9F-A9C1-4EEB-9473-DE3E9F702881}" presName="background2" presStyleLbl="node2" presStyleIdx="0" presStyleCnt="2"/>
      <dgm:spPr/>
    </dgm:pt>
    <dgm:pt modelId="{2BA10FF1-5FB0-4950-A872-E3C48B017EC4}" type="pres">
      <dgm:prSet presAssocID="{619A1D9F-A9C1-4EEB-9473-DE3E9F702881}" presName="text2" presStyleLbl="fgAcc2" presStyleIdx="0" presStyleCnt="2">
        <dgm:presLayoutVars>
          <dgm:chPref val="3"/>
        </dgm:presLayoutVars>
      </dgm:prSet>
      <dgm:spPr/>
      <dgm:t>
        <a:bodyPr/>
        <a:lstStyle/>
        <a:p>
          <a:endParaRPr lang="sv-SE"/>
        </a:p>
      </dgm:t>
    </dgm:pt>
    <dgm:pt modelId="{2E16292F-96F3-4844-B807-F3FEF774F496}" type="pres">
      <dgm:prSet presAssocID="{619A1D9F-A9C1-4EEB-9473-DE3E9F702881}" presName="hierChild3" presStyleCnt="0"/>
      <dgm:spPr/>
    </dgm:pt>
    <dgm:pt modelId="{63576F63-013C-4BA6-BC18-A52F25D595CC}" type="pres">
      <dgm:prSet presAssocID="{1EFCC166-C191-41C4-B30A-42FE9B886496}" presName="Name10" presStyleLbl="parChTrans1D2" presStyleIdx="1" presStyleCnt="2"/>
      <dgm:spPr/>
      <dgm:t>
        <a:bodyPr/>
        <a:lstStyle/>
        <a:p>
          <a:endParaRPr lang="sv-SE"/>
        </a:p>
      </dgm:t>
    </dgm:pt>
    <dgm:pt modelId="{E0AA06D1-4934-492B-8BF4-6976C0C6801F}" type="pres">
      <dgm:prSet presAssocID="{D1A2D4DB-12D8-42CB-B041-991295E55D9D}" presName="hierRoot2" presStyleCnt="0"/>
      <dgm:spPr/>
    </dgm:pt>
    <dgm:pt modelId="{18820906-4C03-4FA3-ADD0-D60ADA62DFA3}" type="pres">
      <dgm:prSet presAssocID="{D1A2D4DB-12D8-42CB-B041-991295E55D9D}" presName="composite2" presStyleCnt="0"/>
      <dgm:spPr/>
    </dgm:pt>
    <dgm:pt modelId="{9628511B-03CA-475A-BA38-79366A86947A}" type="pres">
      <dgm:prSet presAssocID="{D1A2D4DB-12D8-42CB-B041-991295E55D9D}" presName="background2" presStyleLbl="node2" presStyleIdx="1" presStyleCnt="2"/>
      <dgm:spPr/>
    </dgm:pt>
    <dgm:pt modelId="{CAA83B90-83CB-4E63-A2A2-54B90813ADE9}" type="pres">
      <dgm:prSet presAssocID="{D1A2D4DB-12D8-42CB-B041-991295E55D9D}" presName="text2" presStyleLbl="fgAcc2" presStyleIdx="1" presStyleCnt="2">
        <dgm:presLayoutVars>
          <dgm:chPref val="3"/>
        </dgm:presLayoutVars>
      </dgm:prSet>
      <dgm:spPr/>
      <dgm:t>
        <a:bodyPr/>
        <a:lstStyle/>
        <a:p>
          <a:endParaRPr lang="sv-SE"/>
        </a:p>
      </dgm:t>
    </dgm:pt>
    <dgm:pt modelId="{E65B1875-05B9-4C85-9884-8B3C4B75FA14}" type="pres">
      <dgm:prSet presAssocID="{D1A2D4DB-12D8-42CB-B041-991295E55D9D}" presName="hierChild3" presStyleCnt="0"/>
      <dgm:spPr/>
    </dgm:pt>
    <dgm:pt modelId="{3BB2C073-1748-4F9C-A832-2CE6AF9E6E58}" type="pres">
      <dgm:prSet presAssocID="{FF166B46-529E-46D7-AAFE-A822B8F84F40}" presName="Name17" presStyleLbl="parChTrans1D3" presStyleIdx="0" presStyleCnt="3"/>
      <dgm:spPr/>
      <dgm:t>
        <a:bodyPr/>
        <a:lstStyle/>
        <a:p>
          <a:endParaRPr lang="sv-SE"/>
        </a:p>
      </dgm:t>
    </dgm:pt>
    <dgm:pt modelId="{F65F30B6-8EEC-4E5D-85BD-0084FCE09A5E}" type="pres">
      <dgm:prSet presAssocID="{70AB11E7-9871-4F96-8EFD-0868834024F7}" presName="hierRoot3" presStyleCnt="0"/>
      <dgm:spPr/>
    </dgm:pt>
    <dgm:pt modelId="{233F5F17-8ED4-4173-AF79-8716EC1CD803}" type="pres">
      <dgm:prSet presAssocID="{70AB11E7-9871-4F96-8EFD-0868834024F7}" presName="composite3" presStyleCnt="0"/>
      <dgm:spPr/>
    </dgm:pt>
    <dgm:pt modelId="{7D7808C2-A1F8-4E80-B36B-EB3622F6B059}" type="pres">
      <dgm:prSet presAssocID="{70AB11E7-9871-4F96-8EFD-0868834024F7}" presName="background3" presStyleLbl="node3" presStyleIdx="0" presStyleCnt="3"/>
      <dgm:spPr/>
    </dgm:pt>
    <dgm:pt modelId="{2C00B1C0-F5D4-4619-9A78-13845720F780}" type="pres">
      <dgm:prSet presAssocID="{70AB11E7-9871-4F96-8EFD-0868834024F7}" presName="text3" presStyleLbl="fgAcc3" presStyleIdx="0" presStyleCnt="3">
        <dgm:presLayoutVars>
          <dgm:chPref val="3"/>
        </dgm:presLayoutVars>
      </dgm:prSet>
      <dgm:spPr/>
      <dgm:t>
        <a:bodyPr/>
        <a:lstStyle/>
        <a:p>
          <a:endParaRPr lang="sv-SE"/>
        </a:p>
      </dgm:t>
    </dgm:pt>
    <dgm:pt modelId="{A480D97F-F2CE-4E10-A792-365B2062D2B2}" type="pres">
      <dgm:prSet presAssocID="{70AB11E7-9871-4F96-8EFD-0868834024F7}" presName="hierChild4" presStyleCnt="0"/>
      <dgm:spPr/>
    </dgm:pt>
    <dgm:pt modelId="{3A37C84E-EBCE-484D-ABD2-A7E0870AD677}" type="pres">
      <dgm:prSet presAssocID="{7AF2E7D1-BAE6-491D-8D8D-53A0A42BBDE5}" presName="Name17" presStyleLbl="parChTrans1D3" presStyleIdx="1" presStyleCnt="3"/>
      <dgm:spPr/>
      <dgm:t>
        <a:bodyPr/>
        <a:lstStyle/>
        <a:p>
          <a:endParaRPr lang="sv-SE"/>
        </a:p>
      </dgm:t>
    </dgm:pt>
    <dgm:pt modelId="{6319770C-5286-49E2-B223-0859D3228907}" type="pres">
      <dgm:prSet presAssocID="{233065CF-12B4-4124-BB3F-D79DBE251B60}" presName="hierRoot3" presStyleCnt="0"/>
      <dgm:spPr/>
    </dgm:pt>
    <dgm:pt modelId="{E47F7550-50E9-42E0-B46A-FA2D740FF661}" type="pres">
      <dgm:prSet presAssocID="{233065CF-12B4-4124-BB3F-D79DBE251B60}" presName="composite3" presStyleCnt="0"/>
      <dgm:spPr/>
    </dgm:pt>
    <dgm:pt modelId="{110283CD-D3CE-4B2E-867E-6881CD39A516}" type="pres">
      <dgm:prSet presAssocID="{233065CF-12B4-4124-BB3F-D79DBE251B60}" presName="background3" presStyleLbl="node3" presStyleIdx="1" presStyleCnt="3"/>
      <dgm:spPr/>
    </dgm:pt>
    <dgm:pt modelId="{BA0CC677-216C-4050-BEE0-BB761E8DC0B2}" type="pres">
      <dgm:prSet presAssocID="{233065CF-12B4-4124-BB3F-D79DBE251B60}" presName="text3" presStyleLbl="fgAcc3" presStyleIdx="1" presStyleCnt="3">
        <dgm:presLayoutVars>
          <dgm:chPref val="3"/>
        </dgm:presLayoutVars>
      </dgm:prSet>
      <dgm:spPr/>
      <dgm:t>
        <a:bodyPr/>
        <a:lstStyle/>
        <a:p>
          <a:endParaRPr lang="sv-SE"/>
        </a:p>
      </dgm:t>
    </dgm:pt>
    <dgm:pt modelId="{FD3A0961-603E-489D-AF7F-54C1D620EBD7}" type="pres">
      <dgm:prSet presAssocID="{233065CF-12B4-4124-BB3F-D79DBE251B60}" presName="hierChild4" presStyleCnt="0"/>
      <dgm:spPr/>
    </dgm:pt>
    <dgm:pt modelId="{EF0030B8-9285-4141-BBC2-A3F1B3B0A730}" type="pres">
      <dgm:prSet presAssocID="{B34A284B-425A-4D3D-8E69-D18A833C296F}" presName="Name17" presStyleLbl="parChTrans1D3" presStyleIdx="2" presStyleCnt="3"/>
      <dgm:spPr/>
      <dgm:t>
        <a:bodyPr/>
        <a:lstStyle/>
        <a:p>
          <a:endParaRPr lang="sv-SE"/>
        </a:p>
      </dgm:t>
    </dgm:pt>
    <dgm:pt modelId="{12617C63-9082-47D7-B7C0-7720AB83B119}" type="pres">
      <dgm:prSet presAssocID="{77AE5B2F-2EE2-42C5-A27A-58A027004DD3}" presName="hierRoot3" presStyleCnt="0"/>
      <dgm:spPr/>
    </dgm:pt>
    <dgm:pt modelId="{A330A7E0-83DE-4673-A12C-F7FB4C7A8406}" type="pres">
      <dgm:prSet presAssocID="{77AE5B2F-2EE2-42C5-A27A-58A027004DD3}" presName="composite3" presStyleCnt="0"/>
      <dgm:spPr/>
    </dgm:pt>
    <dgm:pt modelId="{80880F79-A27A-44BA-927B-50B12D2CA26E}" type="pres">
      <dgm:prSet presAssocID="{77AE5B2F-2EE2-42C5-A27A-58A027004DD3}" presName="background3" presStyleLbl="node3" presStyleIdx="2" presStyleCnt="3"/>
      <dgm:spPr/>
    </dgm:pt>
    <dgm:pt modelId="{AEA67422-77F5-4B1C-A44F-D577C6CDA7B9}" type="pres">
      <dgm:prSet presAssocID="{77AE5B2F-2EE2-42C5-A27A-58A027004DD3}" presName="text3" presStyleLbl="fgAcc3" presStyleIdx="2" presStyleCnt="3">
        <dgm:presLayoutVars>
          <dgm:chPref val="3"/>
        </dgm:presLayoutVars>
      </dgm:prSet>
      <dgm:spPr/>
      <dgm:t>
        <a:bodyPr/>
        <a:lstStyle/>
        <a:p>
          <a:endParaRPr lang="sv-SE"/>
        </a:p>
      </dgm:t>
    </dgm:pt>
    <dgm:pt modelId="{0429184D-2729-4DA8-9653-2D04979275A0}" type="pres">
      <dgm:prSet presAssocID="{77AE5B2F-2EE2-42C5-A27A-58A027004DD3}" presName="hierChild4" presStyleCnt="0"/>
      <dgm:spPr/>
    </dgm:pt>
  </dgm:ptLst>
  <dgm:cxnLst>
    <dgm:cxn modelId="{A88059FB-CB29-4E56-BC35-C37625BE748F}" type="presOf" srcId="{E5B2961A-AE64-4B05-B5DA-A27A2B41556D}" destId="{0CCAAF14-1FD4-48C1-8BC6-9619A0B44F0E}" srcOrd="0" destOrd="0" presId="urn:microsoft.com/office/officeart/2005/8/layout/hierarchy1"/>
    <dgm:cxn modelId="{430D74BA-1ED8-4F30-AA75-856519C4B789}" srcId="{E5B2961A-AE64-4B05-B5DA-A27A2B41556D}" destId="{13150C8A-BC72-4FD5-9368-394DB0D1887C}" srcOrd="0" destOrd="0" parTransId="{759C541D-8392-4772-8DCD-2746A0A7DE0E}" sibTransId="{4D1235B9-0F9D-4071-8DE2-1288F96D543A}"/>
    <dgm:cxn modelId="{69FF86B1-6D5C-4D88-8C44-57DF950C1026}" type="presOf" srcId="{B34A284B-425A-4D3D-8E69-D18A833C296F}" destId="{EF0030B8-9285-4141-BBC2-A3F1B3B0A730}" srcOrd="0" destOrd="0" presId="urn:microsoft.com/office/officeart/2005/8/layout/hierarchy1"/>
    <dgm:cxn modelId="{16E12E45-6ECC-4B14-9E0A-C637754613E1}" type="presOf" srcId="{70AB11E7-9871-4F96-8EFD-0868834024F7}" destId="{2C00B1C0-F5D4-4619-9A78-13845720F780}" srcOrd="0" destOrd="0" presId="urn:microsoft.com/office/officeart/2005/8/layout/hierarchy1"/>
    <dgm:cxn modelId="{5D8B434B-A127-4B18-9E25-24767C9C83A1}" type="presOf" srcId="{233065CF-12B4-4124-BB3F-D79DBE251B60}" destId="{BA0CC677-216C-4050-BEE0-BB761E8DC0B2}" srcOrd="0" destOrd="0" presId="urn:microsoft.com/office/officeart/2005/8/layout/hierarchy1"/>
    <dgm:cxn modelId="{DE7B4F98-82BE-46CD-A328-AFF4BE864147}" srcId="{D1A2D4DB-12D8-42CB-B041-991295E55D9D}" destId="{70AB11E7-9871-4F96-8EFD-0868834024F7}" srcOrd="0" destOrd="0" parTransId="{FF166B46-529E-46D7-AAFE-A822B8F84F40}" sibTransId="{279F40FD-B6F2-48D1-B9E7-3767D3B1E414}"/>
    <dgm:cxn modelId="{62BD0CA0-BFA9-484C-9E16-07FDD7C3C53A}" type="presOf" srcId="{13150C8A-BC72-4FD5-9368-394DB0D1887C}" destId="{85E1013D-FD61-494C-B4C2-FA5AC8A5BA92}" srcOrd="0" destOrd="0" presId="urn:microsoft.com/office/officeart/2005/8/layout/hierarchy1"/>
    <dgm:cxn modelId="{6B7629A7-7EA4-498F-95D3-BC4C168AFDAE}" type="presOf" srcId="{7AF2E7D1-BAE6-491D-8D8D-53A0A42BBDE5}" destId="{3A37C84E-EBCE-484D-ABD2-A7E0870AD677}" srcOrd="0" destOrd="0" presId="urn:microsoft.com/office/officeart/2005/8/layout/hierarchy1"/>
    <dgm:cxn modelId="{8EE5F998-5F48-4B96-9E35-65F29A590030}" type="presOf" srcId="{1EFCC166-C191-41C4-B30A-42FE9B886496}" destId="{63576F63-013C-4BA6-BC18-A52F25D595CC}" srcOrd="0" destOrd="0" presId="urn:microsoft.com/office/officeart/2005/8/layout/hierarchy1"/>
    <dgm:cxn modelId="{4818E09E-9521-48F0-BEA0-B8FBE1156224}" type="presOf" srcId="{77AE5B2F-2EE2-42C5-A27A-58A027004DD3}" destId="{AEA67422-77F5-4B1C-A44F-D577C6CDA7B9}" srcOrd="0" destOrd="0" presId="urn:microsoft.com/office/officeart/2005/8/layout/hierarchy1"/>
    <dgm:cxn modelId="{1666A7F2-B2A6-4FFF-897C-286180D9C5DF}" type="presOf" srcId="{9467E21F-32BE-4CFD-B739-3425E518D12C}" destId="{598ED21C-EBA9-43B3-AA16-D4404DDC1195}" srcOrd="0" destOrd="0" presId="urn:microsoft.com/office/officeart/2005/8/layout/hierarchy1"/>
    <dgm:cxn modelId="{ADBBBC7C-5ABF-460D-AE01-ED35FF029458}" srcId="{D1A2D4DB-12D8-42CB-B041-991295E55D9D}" destId="{77AE5B2F-2EE2-42C5-A27A-58A027004DD3}" srcOrd="2" destOrd="0" parTransId="{B34A284B-425A-4D3D-8E69-D18A833C296F}" sibTransId="{21D50845-DDD0-4B93-9EE6-9EA038373B30}"/>
    <dgm:cxn modelId="{53209E47-B963-471C-9CE5-29319E15377B}" srcId="{D1A2D4DB-12D8-42CB-B041-991295E55D9D}" destId="{233065CF-12B4-4124-BB3F-D79DBE251B60}" srcOrd="1" destOrd="0" parTransId="{7AF2E7D1-BAE6-491D-8D8D-53A0A42BBDE5}" sibTransId="{1026E36F-8F1A-45B1-972A-2DF44995C585}"/>
    <dgm:cxn modelId="{98416463-4085-4C5D-8219-28966F06C7EA}" type="presOf" srcId="{FF166B46-529E-46D7-AAFE-A822B8F84F40}" destId="{3BB2C073-1748-4F9C-A832-2CE6AF9E6E58}" srcOrd="0" destOrd="0" presId="urn:microsoft.com/office/officeart/2005/8/layout/hierarchy1"/>
    <dgm:cxn modelId="{70A0A726-0243-426F-9F82-BAA251B5BA54}" srcId="{13150C8A-BC72-4FD5-9368-394DB0D1887C}" destId="{D1A2D4DB-12D8-42CB-B041-991295E55D9D}" srcOrd="1" destOrd="0" parTransId="{1EFCC166-C191-41C4-B30A-42FE9B886496}" sibTransId="{A003D694-CD7B-4D63-B4E7-3CADB061F2CA}"/>
    <dgm:cxn modelId="{E912FED7-273D-443A-A007-CC05FCF20079}" type="presOf" srcId="{D1A2D4DB-12D8-42CB-B041-991295E55D9D}" destId="{CAA83B90-83CB-4E63-A2A2-54B90813ADE9}" srcOrd="0" destOrd="0" presId="urn:microsoft.com/office/officeart/2005/8/layout/hierarchy1"/>
    <dgm:cxn modelId="{BB30B835-8DD4-48EC-A3F0-DDF20192D0BC}" srcId="{13150C8A-BC72-4FD5-9368-394DB0D1887C}" destId="{619A1D9F-A9C1-4EEB-9473-DE3E9F702881}" srcOrd="0" destOrd="0" parTransId="{9467E21F-32BE-4CFD-B739-3425E518D12C}" sibTransId="{22734C67-6110-48A4-B4AA-81AEC32FDF28}"/>
    <dgm:cxn modelId="{9E7A5323-40F9-4268-B912-BCDAB6FDD1A2}" type="presOf" srcId="{619A1D9F-A9C1-4EEB-9473-DE3E9F702881}" destId="{2BA10FF1-5FB0-4950-A872-E3C48B017EC4}" srcOrd="0" destOrd="0" presId="urn:microsoft.com/office/officeart/2005/8/layout/hierarchy1"/>
    <dgm:cxn modelId="{45BBC1C4-93FE-4921-BDF5-8CDD43A336BA}" type="presParOf" srcId="{0CCAAF14-1FD4-48C1-8BC6-9619A0B44F0E}" destId="{41C6EC97-6A54-4DF8-92D2-50E0A137496D}" srcOrd="0" destOrd="0" presId="urn:microsoft.com/office/officeart/2005/8/layout/hierarchy1"/>
    <dgm:cxn modelId="{729CC08D-B970-4585-A4CE-2F842A65511F}" type="presParOf" srcId="{41C6EC97-6A54-4DF8-92D2-50E0A137496D}" destId="{B961FCD8-0CC9-4D9D-AA1F-C6151B630D7D}" srcOrd="0" destOrd="0" presId="urn:microsoft.com/office/officeart/2005/8/layout/hierarchy1"/>
    <dgm:cxn modelId="{A8713D5D-42D8-425E-8686-B31A18A264DF}" type="presParOf" srcId="{B961FCD8-0CC9-4D9D-AA1F-C6151B630D7D}" destId="{89A621A3-401A-4FFF-A6BF-1A3FE9A40A66}" srcOrd="0" destOrd="0" presId="urn:microsoft.com/office/officeart/2005/8/layout/hierarchy1"/>
    <dgm:cxn modelId="{CD9ADDCC-8D28-4C27-BB1D-BF41A050306D}" type="presParOf" srcId="{B961FCD8-0CC9-4D9D-AA1F-C6151B630D7D}" destId="{85E1013D-FD61-494C-B4C2-FA5AC8A5BA92}" srcOrd="1" destOrd="0" presId="urn:microsoft.com/office/officeart/2005/8/layout/hierarchy1"/>
    <dgm:cxn modelId="{04B40382-3524-4D6B-A570-9685B0FB9C0D}" type="presParOf" srcId="{41C6EC97-6A54-4DF8-92D2-50E0A137496D}" destId="{0A6A4923-A9D8-4A42-91BA-1E479A8CE2A9}" srcOrd="1" destOrd="0" presId="urn:microsoft.com/office/officeart/2005/8/layout/hierarchy1"/>
    <dgm:cxn modelId="{5640620C-1FB7-45DC-9D83-9BF9B0519053}" type="presParOf" srcId="{0A6A4923-A9D8-4A42-91BA-1E479A8CE2A9}" destId="{598ED21C-EBA9-43B3-AA16-D4404DDC1195}" srcOrd="0" destOrd="0" presId="urn:microsoft.com/office/officeart/2005/8/layout/hierarchy1"/>
    <dgm:cxn modelId="{9EBB243E-749E-4E6C-BB68-07E041DA718F}" type="presParOf" srcId="{0A6A4923-A9D8-4A42-91BA-1E479A8CE2A9}" destId="{5DE04321-05AA-4E9B-B62B-2429A7D06AE3}" srcOrd="1" destOrd="0" presId="urn:microsoft.com/office/officeart/2005/8/layout/hierarchy1"/>
    <dgm:cxn modelId="{2E2FF914-B020-4BD5-9D79-A414D2A6D78B}" type="presParOf" srcId="{5DE04321-05AA-4E9B-B62B-2429A7D06AE3}" destId="{92CF96A1-7E64-42F5-9612-F74B15CF0107}" srcOrd="0" destOrd="0" presId="urn:microsoft.com/office/officeart/2005/8/layout/hierarchy1"/>
    <dgm:cxn modelId="{3A008528-35C2-444C-AF77-A5582219BAF8}" type="presParOf" srcId="{92CF96A1-7E64-42F5-9612-F74B15CF0107}" destId="{8CBDC0F5-9CCD-4447-B2B4-214C10A6AADF}" srcOrd="0" destOrd="0" presId="urn:microsoft.com/office/officeart/2005/8/layout/hierarchy1"/>
    <dgm:cxn modelId="{B8CCAE58-40B2-4242-88D7-F998DF1B9637}" type="presParOf" srcId="{92CF96A1-7E64-42F5-9612-F74B15CF0107}" destId="{2BA10FF1-5FB0-4950-A872-E3C48B017EC4}" srcOrd="1" destOrd="0" presId="urn:microsoft.com/office/officeart/2005/8/layout/hierarchy1"/>
    <dgm:cxn modelId="{65BA94A9-5567-43A3-8D2E-814B53947D04}" type="presParOf" srcId="{5DE04321-05AA-4E9B-B62B-2429A7D06AE3}" destId="{2E16292F-96F3-4844-B807-F3FEF774F496}" srcOrd="1" destOrd="0" presId="urn:microsoft.com/office/officeart/2005/8/layout/hierarchy1"/>
    <dgm:cxn modelId="{F8E71264-0582-4693-8750-EB15FBDCFBAA}" type="presParOf" srcId="{0A6A4923-A9D8-4A42-91BA-1E479A8CE2A9}" destId="{63576F63-013C-4BA6-BC18-A52F25D595CC}" srcOrd="2" destOrd="0" presId="urn:microsoft.com/office/officeart/2005/8/layout/hierarchy1"/>
    <dgm:cxn modelId="{714FFD19-1F43-4ED0-82C4-9E2985FF0CBC}" type="presParOf" srcId="{0A6A4923-A9D8-4A42-91BA-1E479A8CE2A9}" destId="{E0AA06D1-4934-492B-8BF4-6976C0C6801F}" srcOrd="3" destOrd="0" presId="urn:microsoft.com/office/officeart/2005/8/layout/hierarchy1"/>
    <dgm:cxn modelId="{0D06E2E4-0894-4213-BC47-38198EEA568A}" type="presParOf" srcId="{E0AA06D1-4934-492B-8BF4-6976C0C6801F}" destId="{18820906-4C03-4FA3-ADD0-D60ADA62DFA3}" srcOrd="0" destOrd="0" presId="urn:microsoft.com/office/officeart/2005/8/layout/hierarchy1"/>
    <dgm:cxn modelId="{C02C7BB9-9FF1-485A-A9F0-D4E4BF94638E}" type="presParOf" srcId="{18820906-4C03-4FA3-ADD0-D60ADA62DFA3}" destId="{9628511B-03CA-475A-BA38-79366A86947A}" srcOrd="0" destOrd="0" presId="urn:microsoft.com/office/officeart/2005/8/layout/hierarchy1"/>
    <dgm:cxn modelId="{CE439E64-5A4C-451B-846E-F3D12099FAE8}" type="presParOf" srcId="{18820906-4C03-4FA3-ADD0-D60ADA62DFA3}" destId="{CAA83B90-83CB-4E63-A2A2-54B90813ADE9}" srcOrd="1" destOrd="0" presId="urn:microsoft.com/office/officeart/2005/8/layout/hierarchy1"/>
    <dgm:cxn modelId="{4ECBFF7A-8592-436E-97EE-1A326FD8EC4A}" type="presParOf" srcId="{E0AA06D1-4934-492B-8BF4-6976C0C6801F}" destId="{E65B1875-05B9-4C85-9884-8B3C4B75FA14}" srcOrd="1" destOrd="0" presId="urn:microsoft.com/office/officeart/2005/8/layout/hierarchy1"/>
    <dgm:cxn modelId="{24D57AEF-1EED-4FD7-A526-1767B6B4B29B}" type="presParOf" srcId="{E65B1875-05B9-4C85-9884-8B3C4B75FA14}" destId="{3BB2C073-1748-4F9C-A832-2CE6AF9E6E58}" srcOrd="0" destOrd="0" presId="urn:microsoft.com/office/officeart/2005/8/layout/hierarchy1"/>
    <dgm:cxn modelId="{B7F22E61-7917-4DF2-859B-81F207D765B7}" type="presParOf" srcId="{E65B1875-05B9-4C85-9884-8B3C4B75FA14}" destId="{F65F30B6-8EEC-4E5D-85BD-0084FCE09A5E}" srcOrd="1" destOrd="0" presId="urn:microsoft.com/office/officeart/2005/8/layout/hierarchy1"/>
    <dgm:cxn modelId="{361DE1D0-ED89-49E1-9576-8049CE299FC9}" type="presParOf" srcId="{F65F30B6-8EEC-4E5D-85BD-0084FCE09A5E}" destId="{233F5F17-8ED4-4173-AF79-8716EC1CD803}" srcOrd="0" destOrd="0" presId="urn:microsoft.com/office/officeart/2005/8/layout/hierarchy1"/>
    <dgm:cxn modelId="{667BD91E-B96B-4B8A-AFDE-44DC91641E95}" type="presParOf" srcId="{233F5F17-8ED4-4173-AF79-8716EC1CD803}" destId="{7D7808C2-A1F8-4E80-B36B-EB3622F6B059}" srcOrd="0" destOrd="0" presId="urn:microsoft.com/office/officeart/2005/8/layout/hierarchy1"/>
    <dgm:cxn modelId="{6EAE5925-CB44-413D-A0ED-744C2C732821}" type="presParOf" srcId="{233F5F17-8ED4-4173-AF79-8716EC1CD803}" destId="{2C00B1C0-F5D4-4619-9A78-13845720F780}" srcOrd="1" destOrd="0" presId="urn:microsoft.com/office/officeart/2005/8/layout/hierarchy1"/>
    <dgm:cxn modelId="{2F091E0F-6D98-4C07-975E-16BBBD65C5D1}" type="presParOf" srcId="{F65F30B6-8EEC-4E5D-85BD-0084FCE09A5E}" destId="{A480D97F-F2CE-4E10-A792-365B2062D2B2}" srcOrd="1" destOrd="0" presId="urn:microsoft.com/office/officeart/2005/8/layout/hierarchy1"/>
    <dgm:cxn modelId="{7C324611-0A5A-4105-A246-D19DFEAC2581}" type="presParOf" srcId="{E65B1875-05B9-4C85-9884-8B3C4B75FA14}" destId="{3A37C84E-EBCE-484D-ABD2-A7E0870AD677}" srcOrd="2" destOrd="0" presId="urn:microsoft.com/office/officeart/2005/8/layout/hierarchy1"/>
    <dgm:cxn modelId="{3FB9989B-A3F3-4D02-943B-47AD7A0BA261}" type="presParOf" srcId="{E65B1875-05B9-4C85-9884-8B3C4B75FA14}" destId="{6319770C-5286-49E2-B223-0859D3228907}" srcOrd="3" destOrd="0" presId="urn:microsoft.com/office/officeart/2005/8/layout/hierarchy1"/>
    <dgm:cxn modelId="{A8AEF553-9A13-47E0-8119-137DD6EF89FF}" type="presParOf" srcId="{6319770C-5286-49E2-B223-0859D3228907}" destId="{E47F7550-50E9-42E0-B46A-FA2D740FF661}" srcOrd="0" destOrd="0" presId="urn:microsoft.com/office/officeart/2005/8/layout/hierarchy1"/>
    <dgm:cxn modelId="{CD2CAD25-F447-413F-9AF5-3350041EA0AB}" type="presParOf" srcId="{E47F7550-50E9-42E0-B46A-FA2D740FF661}" destId="{110283CD-D3CE-4B2E-867E-6881CD39A516}" srcOrd="0" destOrd="0" presId="urn:microsoft.com/office/officeart/2005/8/layout/hierarchy1"/>
    <dgm:cxn modelId="{096E540C-3DE6-4617-AC3C-FB7FDA07E7A2}" type="presParOf" srcId="{E47F7550-50E9-42E0-B46A-FA2D740FF661}" destId="{BA0CC677-216C-4050-BEE0-BB761E8DC0B2}" srcOrd="1" destOrd="0" presId="urn:microsoft.com/office/officeart/2005/8/layout/hierarchy1"/>
    <dgm:cxn modelId="{0A46E3C9-1F3E-4044-9AF5-1B03A150DCC8}" type="presParOf" srcId="{6319770C-5286-49E2-B223-0859D3228907}" destId="{FD3A0961-603E-489D-AF7F-54C1D620EBD7}" srcOrd="1" destOrd="0" presId="urn:microsoft.com/office/officeart/2005/8/layout/hierarchy1"/>
    <dgm:cxn modelId="{9F7030BF-F390-4668-8B01-15FB654A9616}" type="presParOf" srcId="{E65B1875-05B9-4C85-9884-8B3C4B75FA14}" destId="{EF0030B8-9285-4141-BBC2-A3F1B3B0A730}" srcOrd="4" destOrd="0" presId="urn:microsoft.com/office/officeart/2005/8/layout/hierarchy1"/>
    <dgm:cxn modelId="{DFB3B825-1085-4FDB-A38E-45EBE4B62E11}" type="presParOf" srcId="{E65B1875-05B9-4C85-9884-8B3C4B75FA14}" destId="{12617C63-9082-47D7-B7C0-7720AB83B119}" srcOrd="5" destOrd="0" presId="urn:microsoft.com/office/officeart/2005/8/layout/hierarchy1"/>
    <dgm:cxn modelId="{82E81E4B-A0B0-46D7-98B4-92CEB0920EE5}" type="presParOf" srcId="{12617C63-9082-47D7-B7C0-7720AB83B119}" destId="{A330A7E0-83DE-4673-A12C-F7FB4C7A8406}" srcOrd="0" destOrd="0" presId="urn:microsoft.com/office/officeart/2005/8/layout/hierarchy1"/>
    <dgm:cxn modelId="{29B5E3B0-8914-4A6C-B6D8-31019BE04902}" type="presParOf" srcId="{A330A7E0-83DE-4673-A12C-F7FB4C7A8406}" destId="{80880F79-A27A-44BA-927B-50B12D2CA26E}" srcOrd="0" destOrd="0" presId="urn:microsoft.com/office/officeart/2005/8/layout/hierarchy1"/>
    <dgm:cxn modelId="{7E9281EB-AA33-4456-8E7D-C6847494039E}" type="presParOf" srcId="{A330A7E0-83DE-4673-A12C-F7FB4C7A8406}" destId="{AEA67422-77F5-4B1C-A44F-D577C6CDA7B9}" srcOrd="1" destOrd="0" presId="urn:microsoft.com/office/officeart/2005/8/layout/hierarchy1"/>
    <dgm:cxn modelId="{73B3BBCB-45F5-4CB4-8CA7-98AD2C2DCB61}" type="presParOf" srcId="{12617C63-9082-47D7-B7C0-7720AB83B119}" destId="{0429184D-2729-4DA8-9653-2D04979275A0}"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030B8-9285-4141-BBC2-A3F1B3B0A730}">
      <dsp:nvSpPr>
        <dsp:cNvPr id="0" name=""/>
        <dsp:cNvSpPr/>
      </dsp:nvSpPr>
      <dsp:spPr>
        <a:xfrm>
          <a:off x="2727707" y="1696479"/>
          <a:ext cx="1328287" cy="316072"/>
        </a:xfrm>
        <a:custGeom>
          <a:avLst/>
          <a:gdLst/>
          <a:ahLst/>
          <a:cxnLst/>
          <a:rect l="0" t="0" r="0" b="0"/>
          <a:pathLst>
            <a:path>
              <a:moveTo>
                <a:pt x="0" y="0"/>
              </a:moveTo>
              <a:lnTo>
                <a:pt x="0" y="215393"/>
              </a:lnTo>
              <a:lnTo>
                <a:pt x="1328287" y="215393"/>
              </a:lnTo>
              <a:lnTo>
                <a:pt x="1328287" y="31607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37C84E-EBCE-484D-ABD2-A7E0870AD677}">
      <dsp:nvSpPr>
        <dsp:cNvPr id="0" name=""/>
        <dsp:cNvSpPr/>
      </dsp:nvSpPr>
      <dsp:spPr>
        <a:xfrm>
          <a:off x="2681987" y="1696479"/>
          <a:ext cx="91440" cy="316072"/>
        </a:xfrm>
        <a:custGeom>
          <a:avLst/>
          <a:gdLst/>
          <a:ahLst/>
          <a:cxnLst/>
          <a:rect l="0" t="0" r="0" b="0"/>
          <a:pathLst>
            <a:path>
              <a:moveTo>
                <a:pt x="45720" y="0"/>
              </a:moveTo>
              <a:lnTo>
                <a:pt x="45720" y="31607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B2C073-1748-4F9C-A832-2CE6AF9E6E58}">
      <dsp:nvSpPr>
        <dsp:cNvPr id="0" name=""/>
        <dsp:cNvSpPr/>
      </dsp:nvSpPr>
      <dsp:spPr>
        <a:xfrm>
          <a:off x="1399419" y="1696479"/>
          <a:ext cx="1328287" cy="316072"/>
        </a:xfrm>
        <a:custGeom>
          <a:avLst/>
          <a:gdLst/>
          <a:ahLst/>
          <a:cxnLst/>
          <a:rect l="0" t="0" r="0" b="0"/>
          <a:pathLst>
            <a:path>
              <a:moveTo>
                <a:pt x="1328287" y="0"/>
              </a:moveTo>
              <a:lnTo>
                <a:pt x="1328287" y="215393"/>
              </a:lnTo>
              <a:lnTo>
                <a:pt x="0" y="215393"/>
              </a:lnTo>
              <a:lnTo>
                <a:pt x="0" y="31607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576F63-013C-4BA6-BC18-A52F25D595CC}">
      <dsp:nvSpPr>
        <dsp:cNvPr id="0" name=""/>
        <dsp:cNvSpPr/>
      </dsp:nvSpPr>
      <dsp:spPr>
        <a:xfrm>
          <a:off x="2063563" y="690301"/>
          <a:ext cx="664143" cy="316072"/>
        </a:xfrm>
        <a:custGeom>
          <a:avLst/>
          <a:gdLst/>
          <a:ahLst/>
          <a:cxnLst/>
          <a:rect l="0" t="0" r="0" b="0"/>
          <a:pathLst>
            <a:path>
              <a:moveTo>
                <a:pt x="0" y="0"/>
              </a:moveTo>
              <a:lnTo>
                <a:pt x="0" y="215393"/>
              </a:lnTo>
              <a:lnTo>
                <a:pt x="664143" y="215393"/>
              </a:lnTo>
              <a:lnTo>
                <a:pt x="664143" y="3160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8ED21C-EBA9-43B3-AA16-D4404DDC1195}">
      <dsp:nvSpPr>
        <dsp:cNvPr id="0" name=""/>
        <dsp:cNvSpPr/>
      </dsp:nvSpPr>
      <dsp:spPr>
        <a:xfrm>
          <a:off x="1399419" y="690301"/>
          <a:ext cx="664143" cy="316072"/>
        </a:xfrm>
        <a:custGeom>
          <a:avLst/>
          <a:gdLst/>
          <a:ahLst/>
          <a:cxnLst/>
          <a:rect l="0" t="0" r="0" b="0"/>
          <a:pathLst>
            <a:path>
              <a:moveTo>
                <a:pt x="664143" y="0"/>
              </a:moveTo>
              <a:lnTo>
                <a:pt x="664143" y="215393"/>
              </a:lnTo>
              <a:lnTo>
                <a:pt x="0" y="215393"/>
              </a:lnTo>
              <a:lnTo>
                <a:pt x="0" y="3160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A621A3-401A-4FFF-A6BF-1A3FE9A40A66}">
      <dsp:nvSpPr>
        <dsp:cNvPr id="0" name=""/>
        <dsp:cNvSpPr/>
      </dsp:nvSpPr>
      <dsp:spPr>
        <a:xfrm>
          <a:off x="1520172" y="195"/>
          <a:ext cx="1086780" cy="6901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E1013D-FD61-494C-B4C2-FA5AC8A5BA92}">
      <dsp:nvSpPr>
        <dsp:cNvPr id="0" name=""/>
        <dsp:cNvSpPr/>
      </dsp:nvSpPr>
      <dsp:spPr>
        <a:xfrm>
          <a:off x="1640926" y="114911"/>
          <a:ext cx="1086780" cy="6901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sv-SE" sz="700" kern="1200" dirty="0" smtClean="0"/>
            <a:t>Person</a:t>
          </a:r>
          <a:endParaRPr lang="sv-SE" sz="700" kern="1200" dirty="0"/>
        </a:p>
      </dsp:txBody>
      <dsp:txXfrm>
        <a:off x="1661138" y="135123"/>
        <a:ext cx="1046356" cy="649681"/>
      </dsp:txXfrm>
    </dsp:sp>
    <dsp:sp modelId="{8CBDC0F5-9CCD-4447-B2B4-214C10A6AADF}">
      <dsp:nvSpPr>
        <dsp:cNvPr id="0" name=""/>
        <dsp:cNvSpPr/>
      </dsp:nvSpPr>
      <dsp:spPr>
        <a:xfrm>
          <a:off x="856028" y="1006373"/>
          <a:ext cx="1086780" cy="6901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A10FF1-5FB0-4950-A872-E3C48B017EC4}">
      <dsp:nvSpPr>
        <dsp:cNvPr id="0" name=""/>
        <dsp:cNvSpPr/>
      </dsp:nvSpPr>
      <dsp:spPr>
        <a:xfrm>
          <a:off x="976782" y="1121089"/>
          <a:ext cx="1086780" cy="6901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sv-SE" sz="700" kern="1200" dirty="0" smtClean="0"/>
            <a:t>Riktiga arbetsgruppen</a:t>
          </a:r>
          <a:endParaRPr lang="sv-SE" sz="700" kern="1200" dirty="0"/>
        </a:p>
      </dsp:txBody>
      <dsp:txXfrm>
        <a:off x="996994" y="1141301"/>
        <a:ext cx="1046356" cy="649681"/>
      </dsp:txXfrm>
    </dsp:sp>
    <dsp:sp modelId="{9628511B-03CA-475A-BA38-79366A86947A}">
      <dsp:nvSpPr>
        <dsp:cNvPr id="0" name=""/>
        <dsp:cNvSpPr/>
      </dsp:nvSpPr>
      <dsp:spPr>
        <a:xfrm>
          <a:off x="2184316" y="1006373"/>
          <a:ext cx="1086780" cy="6901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A83B90-83CB-4E63-A2A2-54B90813ADE9}">
      <dsp:nvSpPr>
        <dsp:cNvPr id="0" name=""/>
        <dsp:cNvSpPr/>
      </dsp:nvSpPr>
      <dsp:spPr>
        <a:xfrm>
          <a:off x="2305070" y="1121089"/>
          <a:ext cx="1086780" cy="6901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sv-SE" sz="700" kern="1200" dirty="0" smtClean="0"/>
            <a:t>De omedvetna</a:t>
          </a:r>
          <a:endParaRPr lang="sv-SE" sz="700" kern="1200" dirty="0"/>
        </a:p>
      </dsp:txBody>
      <dsp:txXfrm>
        <a:off x="2325282" y="1141301"/>
        <a:ext cx="1046356" cy="649681"/>
      </dsp:txXfrm>
    </dsp:sp>
    <dsp:sp modelId="{7D7808C2-A1F8-4E80-B36B-EB3622F6B059}">
      <dsp:nvSpPr>
        <dsp:cNvPr id="0" name=""/>
        <dsp:cNvSpPr/>
      </dsp:nvSpPr>
      <dsp:spPr>
        <a:xfrm>
          <a:off x="856028" y="2012551"/>
          <a:ext cx="1086780" cy="6901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00B1C0-F5D4-4619-9A78-13845720F780}">
      <dsp:nvSpPr>
        <dsp:cNvPr id="0" name=""/>
        <dsp:cNvSpPr/>
      </dsp:nvSpPr>
      <dsp:spPr>
        <a:xfrm>
          <a:off x="976782" y="2127267"/>
          <a:ext cx="1086780" cy="6901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sv-SE" sz="700" kern="1200" dirty="0" smtClean="0"/>
            <a:t>Beroendegruppen</a:t>
          </a:r>
          <a:endParaRPr lang="sv-SE" sz="700" kern="1200" dirty="0"/>
        </a:p>
      </dsp:txBody>
      <dsp:txXfrm>
        <a:off x="996994" y="2147479"/>
        <a:ext cx="1046356" cy="649681"/>
      </dsp:txXfrm>
    </dsp:sp>
    <dsp:sp modelId="{110283CD-D3CE-4B2E-867E-6881CD39A516}">
      <dsp:nvSpPr>
        <dsp:cNvPr id="0" name=""/>
        <dsp:cNvSpPr/>
      </dsp:nvSpPr>
      <dsp:spPr>
        <a:xfrm>
          <a:off x="2184316" y="2012551"/>
          <a:ext cx="1086780" cy="6901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0CC677-216C-4050-BEE0-BB761E8DC0B2}">
      <dsp:nvSpPr>
        <dsp:cNvPr id="0" name=""/>
        <dsp:cNvSpPr/>
      </dsp:nvSpPr>
      <dsp:spPr>
        <a:xfrm>
          <a:off x="2305070" y="2127267"/>
          <a:ext cx="1086780" cy="6901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sv-SE" sz="700" kern="1200" dirty="0" smtClean="0"/>
            <a:t>Kamp</a:t>
          </a:r>
          <a:r>
            <a:rPr lang="sv-SE" sz="700" kern="1200" dirty="0" smtClean="0">
              <a:latin typeface="Times New Roman" panose="02020603050405020304" pitchFamily="18" charset="0"/>
              <a:cs typeface="Times New Roman" panose="02020603050405020304" pitchFamily="18" charset="0"/>
            </a:rPr>
            <a:t>‑</a:t>
          </a:r>
          <a:r>
            <a:rPr lang="sv-SE" sz="700" kern="1200" dirty="0" smtClean="0"/>
            <a:t>Flyktgruppen</a:t>
          </a:r>
          <a:endParaRPr lang="sv-SE" sz="700" kern="1200" dirty="0"/>
        </a:p>
      </dsp:txBody>
      <dsp:txXfrm>
        <a:off x="2325282" y="2147479"/>
        <a:ext cx="1046356" cy="649681"/>
      </dsp:txXfrm>
    </dsp:sp>
    <dsp:sp modelId="{80880F79-A27A-44BA-927B-50B12D2CA26E}">
      <dsp:nvSpPr>
        <dsp:cNvPr id="0" name=""/>
        <dsp:cNvSpPr/>
      </dsp:nvSpPr>
      <dsp:spPr>
        <a:xfrm>
          <a:off x="3512604" y="2012551"/>
          <a:ext cx="1086780" cy="6901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A67422-77F5-4B1C-A44F-D577C6CDA7B9}">
      <dsp:nvSpPr>
        <dsp:cNvPr id="0" name=""/>
        <dsp:cNvSpPr/>
      </dsp:nvSpPr>
      <dsp:spPr>
        <a:xfrm>
          <a:off x="3633358" y="2127267"/>
          <a:ext cx="1086780" cy="6901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sv-SE" sz="700" i="1" kern="1200" smtClean="0"/>
            <a:t>Parbildningsgruppen</a:t>
          </a:r>
          <a:endParaRPr lang="sv-SE" sz="700" kern="1200"/>
        </a:p>
      </dsp:txBody>
      <dsp:txXfrm>
        <a:off x="3653570" y="2147479"/>
        <a:ext cx="1046356" cy="64968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sv-SE" dirty="0"/>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09F25BE-AB2A-4A18-9E6D-B6CC195A4174}" type="datetime1">
              <a:rPr lang="sv-SE" smtClean="0"/>
              <a:t>2018-04-23</a:t>
            </a:fld>
            <a:endParaRPr lang="sv-SE" dirty="0"/>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sv-SE" dirty="0"/>
          </a:p>
        </p:txBody>
      </p:sp>
      <p:sp>
        <p:nvSpPr>
          <p:cNvPr id="5" name="Platshållare 4 för bildnumme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B3C20D7-F8F1-4196-9585-26F31AFC85C9}" type="slidenum">
              <a:rPr lang="sv-SE" smtClean="0"/>
              <a:t>‹#›</a:t>
            </a:fld>
            <a:endParaRPr lang="sv-SE" dirty="0"/>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1A8F387-56D1-4774-871E-07128EABCF89}" type="datetime1">
              <a:rPr lang="sv-SE" smtClean="0"/>
              <a:t>2018-04-23</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sv-SE" dirty="0" smtClean="0"/>
              <a:t>Redigera format för bakgrundstext</a:t>
            </a:r>
          </a:p>
          <a:p>
            <a:pPr lvl="1" rtl="0"/>
            <a:r>
              <a:rPr lang="sv-SE" dirty="0" smtClean="0"/>
              <a:t>Nivå två</a:t>
            </a:r>
          </a:p>
          <a:p>
            <a:pPr lvl="2" rtl="0"/>
            <a:r>
              <a:rPr lang="sv-SE" dirty="0" smtClean="0"/>
              <a:t>Nivå tre</a:t>
            </a:r>
          </a:p>
          <a:p>
            <a:pPr lvl="3" rtl="0"/>
            <a:r>
              <a:rPr lang="sv-SE" dirty="0" smtClean="0"/>
              <a:t>Nivå fyra</a:t>
            </a:r>
          </a:p>
          <a:p>
            <a:pPr lvl="4" rtl="0"/>
            <a:r>
              <a:rPr lang="sv-SE" dirty="0" smtClean="0"/>
              <a:t>Nivå fem</a:t>
            </a:r>
            <a:endParaRPr lang="sv-SE" dirty="0"/>
          </a:p>
        </p:txBody>
      </p:sp>
      <p:sp>
        <p:nvSpPr>
          <p:cNvPr id="6" name="Platshållare 5 för sidfot"/>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sv-SE" dirty="0"/>
          </a:p>
        </p:txBody>
      </p:sp>
      <p:sp>
        <p:nvSpPr>
          <p:cNvPr id="7" name="Platshållare 6 för bildnumme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DAEC444-603B-4F09-9A06-5917518DD901}" type="slidenum">
              <a:rPr lang="sv-SE" smtClean="0"/>
              <a:t>‹#›</a:t>
            </a:fld>
            <a:endParaRPr lang="sv-SE" dirty="0"/>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noProof="0" dirty="0"/>
          </a:p>
        </p:txBody>
      </p:sp>
      <p:sp>
        <p:nvSpPr>
          <p:cNvPr id="4" name="Platshållare för bildnummer 3"/>
          <p:cNvSpPr>
            <a:spLocks noGrp="1"/>
          </p:cNvSpPr>
          <p:nvPr>
            <p:ph type="sldNum" sz="quarter" idx="10"/>
          </p:nvPr>
        </p:nvSpPr>
        <p:spPr/>
        <p:txBody>
          <a:bodyPr rtlCol="0"/>
          <a:lstStyle/>
          <a:p>
            <a:pPr rtl="0"/>
            <a:fld id="{8DAEC444-603B-4F09-9A06-5917518DD901}" type="slidenum">
              <a:rPr lang="sv-SE" smtClean="0"/>
              <a:t>1</a:t>
            </a:fld>
            <a:endParaRPr lang="sv-SE" dirty="0"/>
          </a:p>
        </p:txBody>
      </p:sp>
    </p:spTree>
    <p:extLst>
      <p:ext uri="{BB962C8B-B14F-4D97-AF65-F5344CB8AC3E}">
        <p14:creationId xmlns:p14="http://schemas.microsoft.com/office/powerpoint/2010/main" val="4039154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sista steget i teknikutvecklingen är </a:t>
            </a:r>
            <a:r>
              <a:rPr lang="sv-SE" dirty="0" err="1" smtClean="0"/>
              <a:t>utvärdernigen</a:t>
            </a:r>
            <a:endParaRPr lang="sv-SE" dirty="0" smtClean="0"/>
          </a:p>
          <a:p>
            <a:r>
              <a:rPr lang="sv-SE" dirty="0" smtClean="0"/>
              <a:t>¤ Projektet ska utvärderas</a:t>
            </a:r>
            <a:r>
              <a:rPr lang="sv-SE" baseline="0" dirty="0" smtClean="0"/>
              <a:t> kontinuerligt efter varje delmål och aktivitet. ¤ När hela projektet är slut ska även en slututvärdering göras.</a:t>
            </a:r>
          </a:p>
          <a:p>
            <a:r>
              <a:rPr lang="sv-SE" baseline="0" dirty="0" smtClean="0"/>
              <a:t>Viktiga punkter att ta upp under varje utvärdering är om ¤ Målet nåddes. ¤ Höll planeringen? ¤ Hur fungerade projektgruppen? ¤ Och vad som kan förbättras till nästa del eller projekt</a:t>
            </a:r>
            <a:endParaRPr lang="sv-SE" dirty="0"/>
          </a:p>
        </p:txBody>
      </p:sp>
      <p:sp>
        <p:nvSpPr>
          <p:cNvPr id="4" name="Platshållare för bildnummer 3"/>
          <p:cNvSpPr>
            <a:spLocks noGrp="1"/>
          </p:cNvSpPr>
          <p:nvPr>
            <p:ph type="sldNum" sz="quarter" idx="10"/>
          </p:nvPr>
        </p:nvSpPr>
        <p:spPr/>
        <p:txBody>
          <a:bodyPr/>
          <a:lstStyle/>
          <a:p>
            <a:pPr rtl="0"/>
            <a:fld id="{8DAEC444-603B-4F09-9A06-5917518DD901}" type="slidenum">
              <a:rPr lang="sv-SE" smtClean="0"/>
              <a:t>10</a:t>
            </a:fld>
            <a:endParaRPr lang="sv-SE" dirty="0"/>
          </a:p>
        </p:txBody>
      </p:sp>
    </p:spTree>
    <p:extLst>
      <p:ext uri="{BB962C8B-B14F-4D97-AF65-F5344CB8AC3E}">
        <p14:creationId xmlns:p14="http://schemas.microsoft.com/office/powerpoint/2010/main" val="220926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Projektplanen</a:t>
            </a:r>
            <a:r>
              <a:rPr lang="sv-SE" baseline="0" dirty="0" smtClean="0"/>
              <a:t> ska förutom ¤ Hur projektet genomförs, ¤ När det ska ske och ¤ Vem som ska gör vad innehålla </a:t>
            </a:r>
          </a:p>
          <a:p>
            <a:r>
              <a:rPr lang="sv-SE" baseline="0" dirty="0" smtClean="0"/>
              <a:t>¤ en projektbeskrivning med ¤bakgrund och ett tydligt, mätbart och möjligt mål, ¤ Hur det ska genomföras, ¤ Hur och när det ska utvärderas ¤ samt en ekonomisk kalkyl</a:t>
            </a:r>
          </a:p>
          <a:p>
            <a:r>
              <a:rPr lang="sv-SE" baseline="0" dirty="0" smtClean="0"/>
              <a:t>¤ Projektplanen ska innehålla en organisationsplan ¤ där det står vilka alla medarbetare är.</a:t>
            </a:r>
          </a:p>
          <a:p>
            <a:r>
              <a:rPr lang="sv-SE" baseline="0" dirty="0" smtClean="0"/>
              <a:t>¤ Det sista som ska vara med är en tidsplan ¤ som är uppdelad i olika moment</a:t>
            </a:r>
          </a:p>
        </p:txBody>
      </p:sp>
      <p:sp>
        <p:nvSpPr>
          <p:cNvPr id="4" name="Platshållare för bildnummer 3"/>
          <p:cNvSpPr>
            <a:spLocks noGrp="1"/>
          </p:cNvSpPr>
          <p:nvPr>
            <p:ph type="sldNum" sz="quarter" idx="10"/>
          </p:nvPr>
        </p:nvSpPr>
        <p:spPr/>
        <p:txBody>
          <a:bodyPr/>
          <a:lstStyle/>
          <a:p>
            <a:pPr rtl="0"/>
            <a:fld id="{8DAEC444-603B-4F09-9A06-5917518DD901}" type="slidenum">
              <a:rPr lang="sv-SE" smtClean="0"/>
              <a:t>11</a:t>
            </a:fld>
            <a:endParaRPr lang="sv-SE" dirty="0"/>
          </a:p>
        </p:txBody>
      </p:sp>
    </p:spTree>
    <p:extLst>
      <p:ext uri="{BB962C8B-B14F-4D97-AF65-F5344CB8AC3E}">
        <p14:creationId xmlns:p14="http://schemas.microsoft.com/office/powerpoint/2010/main" val="1734299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0" dirty="0" smtClean="0"/>
              <a:t>När hela projektet är klart ska en projektrapport skrivas</a:t>
            </a:r>
          </a:p>
          <a:p>
            <a:r>
              <a:rPr lang="sv-SE" i="0" dirty="0" smtClean="0"/>
              <a:t>Den ska i korta drag innehålla ¤</a:t>
            </a:r>
            <a:r>
              <a:rPr lang="sv-SE" i="0" baseline="0" dirty="0" smtClean="0"/>
              <a:t> Vad som var tänkt, ¤ Hur det blev och ¤ varför det blev så</a:t>
            </a:r>
          </a:p>
          <a:p>
            <a:pPr rtl="0" fontAlgn="ctr"/>
            <a:r>
              <a:rPr lang="sv-SE" i="0" baseline="0" dirty="0" smtClean="0"/>
              <a:t>Rapporten ska ha en speciell ordning</a:t>
            </a:r>
          </a:p>
          <a:p>
            <a:pPr rtl="0" fontAlgn="ctr"/>
            <a:r>
              <a:rPr lang="sv-SE" i="0" baseline="0" dirty="0" smtClean="0"/>
              <a:t>Den första sidan är ¤ </a:t>
            </a:r>
            <a:r>
              <a:rPr lang="sv-SE" sz="1200" b="0" i="0" kern="1200" dirty="0" smtClean="0">
                <a:solidFill>
                  <a:schemeClr val="tx1"/>
                </a:solidFill>
                <a:effectLst/>
                <a:latin typeface="+mn-lt"/>
                <a:ea typeface="+mn-ea"/>
                <a:cs typeface="+mn-cs"/>
              </a:rPr>
              <a:t>Försättarblad</a:t>
            </a:r>
            <a:r>
              <a:rPr lang="sv-SE" sz="1200" b="0" i="0" kern="1200" baseline="0" dirty="0" smtClean="0">
                <a:solidFill>
                  <a:schemeClr val="tx1"/>
                </a:solidFill>
                <a:effectLst/>
                <a:latin typeface="+mn-lt"/>
                <a:ea typeface="+mn-ea"/>
                <a:cs typeface="+mn-cs"/>
              </a:rPr>
              <a:t>  I den ska det stå </a:t>
            </a:r>
            <a:r>
              <a:rPr lang="sv-SE" sz="1200" i="0" kern="1200" dirty="0" smtClean="0">
                <a:solidFill>
                  <a:schemeClr val="tx1"/>
                </a:solidFill>
                <a:effectLst/>
                <a:latin typeface="+mn-lt"/>
                <a:ea typeface="+mn-ea"/>
                <a:cs typeface="+mn-cs"/>
              </a:rPr>
              <a:t>Kort och tydligt om vad rapporten handlar om.</a:t>
            </a:r>
          </a:p>
          <a:p>
            <a:pPr rtl="0" fontAlgn="ctr"/>
            <a:r>
              <a:rPr lang="sv-SE" sz="1200" i="0" kern="1200" dirty="0" smtClean="0">
                <a:solidFill>
                  <a:schemeClr val="tx1"/>
                </a:solidFill>
                <a:effectLst/>
                <a:latin typeface="+mn-lt"/>
                <a:ea typeface="+mn-ea"/>
                <a:cs typeface="+mn-cs"/>
              </a:rPr>
              <a:t>¤ Sammanfattningen</a:t>
            </a:r>
            <a:r>
              <a:rPr lang="sv-SE" sz="1200" i="0" kern="1200" baseline="0" dirty="0" smtClean="0">
                <a:solidFill>
                  <a:schemeClr val="tx1"/>
                </a:solidFill>
                <a:effectLst/>
                <a:latin typeface="+mn-lt"/>
                <a:ea typeface="+mn-ea"/>
                <a:cs typeface="+mn-cs"/>
              </a:rPr>
              <a:t> ska bestå av en </a:t>
            </a:r>
            <a:r>
              <a:rPr lang="sv-SE" sz="1200" i="0" kern="1200" dirty="0" smtClean="0">
                <a:solidFill>
                  <a:schemeClr val="tx1"/>
                </a:solidFill>
                <a:effectLst/>
                <a:latin typeface="+mn-lt"/>
                <a:ea typeface="+mn-ea"/>
                <a:cs typeface="+mn-cs"/>
              </a:rPr>
              <a:t>Sammanfattning av syfte, metod, genomförande</a:t>
            </a:r>
            <a:r>
              <a:rPr lang="sv-SE" sz="1200" i="0" kern="1200" baseline="0" dirty="0" smtClean="0">
                <a:solidFill>
                  <a:schemeClr val="tx1"/>
                </a:solidFill>
                <a:effectLst/>
                <a:latin typeface="+mn-lt"/>
                <a:ea typeface="+mn-ea"/>
                <a:cs typeface="+mn-cs"/>
              </a:rPr>
              <a:t> och </a:t>
            </a:r>
            <a:r>
              <a:rPr lang="sv-SE" sz="1200" i="0" kern="1200" dirty="0" smtClean="0">
                <a:solidFill>
                  <a:schemeClr val="tx1"/>
                </a:solidFill>
                <a:effectLst/>
                <a:latin typeface="+mn-lt"/>
                <a:ea typeface="+mn-ea"/>
                <a:cs typeface="+mn-cs"/>
              </a:rPr>
              <a:t>slutsatser. Allt ska vara kortfattat</a:t>
            </a:r>
          </a:p>
          <a:p>
            <a:pPr rtl="0" fontAlgn="ctr"/>
            <a:r>
              <a:rPr lang="sv-SE" sz="1200" b="0" i="0" kern="1200" dirty="0" smtClean="0">
                <a:solidFill>
                  <a:schemeClr val="tx1"/>
                </a:solidFill>
                <a:effectLst/>
                <a:latin typeface="+mn-lt"/>
                <a:ea typeface="+mn-ea"/>
                <a:cs typeface="+mn-cs"/>
              </a:rPr>
              <a:t>¤ Innehållsförteckningen</a:t>
            </a:r>
            <a:r>
              <a:rPr lang="sv-SE" sz="1200" b="0" i="0" kern="1200" baseline="0" dirty="0" smtClean="0">
                <a:solidFill>
                  <a:schemeClr val="tx1"/>
                </a:solidFill>
                <a:effectLst/>
                <a:latin typeface="+mn-lt"/>
                <a:ea typeface="+mn-ea"/>
                <a:cs typeface="+mn-cs"/>
              </a:rPr>
              <a:t> ska vara tydlig upp punktat om vad som är med i rapporten.</a:t>
            </a:r>
            <a:endParaRPr lang="sv-SE" sz="1200" i="0" kern="1200" dirty="0" smtClean="0">
              <a:solidFill>
                <a:schemeClr val="tx1"/>
              </a:solidFill>
              <a:effectLst/>
              <a:latin typeface="+mn-lt"/>
              <a:ea typeface="+mn-ea"/>
              <a:cs typeface="+mn-cs"/>
            </a:endParaRPr>
          </a:p>
          <a:p>
            <a:pPr rtl="0" fontAlgn="ctr"/>
            <a:r>
              <a:rPr lang="sv-SE" sz="1200" b="0" i="0" kern="1200" dirty="0" smtClean="0">
                <a:solidFill>
                  <a:schemeClr val="tx1"/>
                </a:solidFill>
                <a:effectLst/>
                <a:latin typeface="+mn-lt"/>
                <a:ea typeface="+mn-ea"/>
                <a:cs typeface="+mn-cs"/>
              </a:rPr>
              <a:t>¤ I Metod ska det stå </a:t>
            </a:r>
            <a:r>
              <a:rPr lang="sv-SE" sz="1200" i="0" kern="1200" dirty="0" smtClean="0">
                <a:solidFill>
                  <a:schemeClr val="tx1"/>
                </a:solidFill>
                <a:effectLst/>
                <a:latin typeface="+mn-lt"/>
                <a:ea typeface="+mn-ea"/>
                <a:cs typeface="+mn-cs"/>
              </a:rPr>
              <a:t>Hur har man gått tillväga för att genomföra projektet</a:t>
            </a:r>
          </a:p>
          <a:p>
            <a:pPr rtl="0" fontAlgn="ctr"/>
            <a:r>
              <a:rPr lang="sv-SE" sz="1200" b="0" i="0" kern="1200" dirty="0" smtClean="0">
                <a:solidFill>
                  <a:schemeClr val="tx1"/>
                </a:solidFill>
                <a:effectLst/>
                <a:latin typeface="+mn-lt"/>
                <a:ea typeface="+mn-ea"/>
                <a:cs typeface="+mn-cs"/>
              </a:rPr>
              <a:t>¤ I delen</a:t>
            </a:r>
            <a:r>
              <a:rPr lang="sv-SE" sz="1200" b="0" i="0" kern="1200" baseline="0" dirty="0" smtClean="0">
                <a:solidFill>
                  <a:schemeClr val="tx1"/>
                </a:solidFill>
                <a:effectLst/>
                <a:latin typeface="+mn-lt"/>
                <a:ea typeface="+mn-ea"/>
                <a:cs typeface="+mn-cs"/>
              </a:rPr>
              <a:t> </a:t>
            </a:r>
            <a:r>
              <a:rPr lang="sv-SE" sz="1200" b="0" i="0" kern="1200" dirty="0" smtClean="0">
                <a:solidFill>
                  <a:schemeClr val="tx1"/>
                </a:solidFill>
                <a:effectLst/>
                <a:latin typeface="+mn-lt"/>
                <a:ea typeface="+mn-ea"/>
                <a:cs typeface="+mn-cs"/>
              </a:rPr>
              <a:t>Genomförande</a:t>
            </a:r>
            <a:r>
              <a:rPr lang="sv-SE" sz="1200" b="0" i="0" kern="1200" baseline="0" dirty="0" smtClean="0">
                <a:solidFill>
                  <a:schemeClr val="tx1"/>
                </a:solidFill>
                <a:effectLst/>
                <a:latin typeface="+mn-lt"/>
                <a:ea typeface="+mn-ea"/>
                <a:cs typeface="+mn-cs"/>
              </a:rPr>
              <a:t> ska det stå </a:t>
            </a:r>
            <a:r>
              <a:rPr lang="sv-SE" sz="1200" i="0" kern="1200" dirty="0" smtClean="0">
                <a:solidFill>
                  <a:schemeClr val="tx1"/>
                </a:solidFill>
                <a:effectLst/>
                <a:latin typeface="+mn-lt"/>
                <a:ea typeface="+mn-ea"/>
                <a:cs typeface="+mn-cs"/>
              </a:rPr>
              <a:t>Hur projektet har genomförts. Läsaren ska enkelt kunna följa med. Det</a:t>
            </a:r>
            <a:r>
              <a:rPr lang="sv-SE" sz="1200" i="0" kern="1200" baseline="0" dirty="0" smtClean="0">
                <a:solidFill>
                  <a:schemeClr val="tx1"/>
                </a:solidFill>
                <a:effectLst/>
                <a:latin typeface="+mn-lt"/>
                <a:ea typeface="+mn-ea"/>
                <a:cs typeface="+mn-cs"/>
              </a:rPr>
              <a:t> ska </a:t>
            </a:r>
            <a:r>
              <a:rPr lang="sv-SE" sz="1200" i="0" kern="1200" dirty="0" smtClean="0">
                <a:solidFill>
                  <a:schemeClr val="tx1"/>
                </a:solidFill>
                <a:effectLst/>
                <a:latin typeface="+mn-lt"/>
                <a:ea typeface="+mn-ea"/>
                <a:cs typeface="+mn-cs"/>
              </a:rPr>
              <a:t>även stå</a:t>
            </a:r>
            <a:r>
              <a:rPr lang="sv-SE" sz="1200" i="0" kern="1200" baseline="0" dirty="0" smtClean="0">
                <a:solidFill>
                  <a:schemeClr val="tx1"/>
                </a:solidFill>
                <a:effectLst/>
                <a:latin typeface="+mn-lt"/>
                <a:ea typeface="+mn-ea"/>
                <a:cs typeface="+mn-cs"/>
              </a:rPr>
              <a:t> </a:t>
            </a:r>
            <a:r>
              <a:rPr lang="sv-SE" sz="1200" i="0" kern="1200" dirty="0" smtClean="0">
                <a:solidFill>
                  <a:schemeClr val="tx1"/>
                </a:solidFill>
                <a:effectLst/>
                <a:latin typeface="+mn-lt"/>
                <a:ea typeface="+mn-ea"/>
                <a:cs typeface="+mn-cs"/>
              </a:rPr>
              <a:t>varför man har gjort på ett visst sätt.</a:t>
            </a:r>
          </a:p>
          <a:p>
            <a:pPr rtl="0" fontAlgn="ctr"/>
            <a:r>
              <a:rPr lang="sv-SE" sz="1200" b="0" i="0" kern="1200" dirty="0" smtClean="0">
                <a:solidFill>
                  <a:schemeClr val="tx1"/>
                </a:solidFill>
                <a:effectLst/>
                <a:latin typeface="+mn-lt"/>
                <a:ea typeface="+mn-ea"/>
                <a:cs typeface="+mn-cs"/>
              </a:rPr>
              <a:t>¤ I den sista delen</a:t>
            </a:r>
            <a:r>
              <a:rPr lang="sv-SE" sz="1200" b="0" i="0" kern="1200" baseline="0" dirty="0" smtClean="0">
                <a:solidFill>
                  <a:schemeClr val="tx1"/>
                </a:solidFill>
                <a:effectLst/>
                <a:latin typeface="+mn-lt"/>
                <a:ea typeface="+mn-ea"/>
                <a:cs typeface="+mn-cs"/>
              </a:rPr>
              <a:t> ska bilagor vara bifogade. </a:t>
            </a:r>
            <a:r>
              <a:rPr lang="sv-SE" sz="1200" i="0" kern="1200" dirty="0" smtClean="0">
                <a:solidFill>
                  <a:schemeClr val="tx1"/>
                </a:solidFill>
                <a:effectLst/>
                <a:latin typeface="+mn-lt"/>
                <a:ea typeface="+mn-ea"/>
                <a:cs typeface="+mn-cs"/>
              </a:rPr>
              <a:t>Här ska all data vara.</a:t>
            </a:r>
          </a:p>
          <a:p>
            <a:endParaRPr lang="sv-SE" i="0" dirty="0"/>
          </a:p>
        </p:txBody>
      </p:sp>
      <p:sp>
        <p:nvSpPr>
          <p:cNvPr id="4" name="Platshållare för bildnummer 3"/>
          <p:cNvSpPr>
            <a:spLocks noGrp="1"/>
          </p:cNvSpPr>
          <p:nvPr>
            <p:ph type="sldNum" sz="quarter" idx="10"/>
          </p:nvPr>
        </p:nvSpPr>
        <p:spPr/>
        <p:txBody>
          <a:bodyPr/>
          <a:lstStyle/>
          <a:p>
            <a:pPr rtl="0"/>
            <a:fld id="{8DAEC444-603B-4F09-9A06-5917518DD901}" type="slidenum">
              <a:rPr lang="sv-SE" smtClean="0"/>
              <a:t>12</a:t>
            </a:fld>
            <a:endParaRPr lang="sv-SE" dirty="0"/>
          </a:p>
        </p:txBody>
      </p:sp>
    </p:spTree>
    <p:extLst>
      <p:ext uri="{BB962C8B-B14F-4D97-AF65-F5344CB8AC3E}">
        <p14:creationId xmlns:p14="http://schemas.microsoft.com/office/powerpoint/2010/main" val="2684523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Hur</a:t>
            </a:r>
            <a:r>
              <a:rPr lang="sv-SE" baseline="0" dirty="0" smtClean="0"/>
              <a:t> funkar ett projektarbete i verkligheten?</a:t>
            </a:r>
          </a:p>
          <a:p>
            <a:r>
              <a:rPr lang="sv-SE" baseline="0" dirty="0" smtClean="0"/>
              <a:t>I detta exempel är det ett företag som har gjort en kundundersökning om deras köksredskap. </a:t>
            </a:r>
            <a:r>
              <a:rPr lang="sv-SE" sz="1200" kern="1200" dirty="0" smtClean="0">
                <a:solidFill>
                  <a:schemeClr val="tx1"/>
                </a:solidFill>
                <a:effectLst/>
                <a:latin typeface="+mn-lt"/>
                <a:ea typeface="+mn-ea"/>
                <a:cs typeface="+mn-cs"/>
              </a:rPr>
              <a:t>Ungefär hälften av kunderna tyckte att rivjärnen var för farligt eftersom att järnet inte har ett skydd.</a:t>
            </a:r>
          </a:p>
          <a:p>
            <a:r>
              <a:rPr lang="sv-SE" dirty="0" smtClean="0"/>
              <a:t>¤ Syfte</a:t>
            </a:r>
            <a:r>
              <a:rPr lang="sv-SE" baseline="0" dirty="0" smtClean="0"/>
              <a:t>t blir att skapa ett ¤skydd för att man inte ska skadas av rivjärnet</a:t>
            </a:r>
          </a:p>
          <a:p>
            <a:r>
              <a:rPr lang="sv-SE" sz="1200" kern="1200" dirty="0" smtClean="0">
                <a:solidFill>
                  <a:schemeClr val="tx1"/>
                </a:solidFill>
                <a:effectLst/>
                <a:latin typeface="+mn-lt"/>
                <a:ea typeface="+mn-ea"/>
                <a:cs typeface="+mn-cs"/>
              </a:rPr>
              <a:t>¤ Målet är att göra en så pass enkel lösning så att ¤priset inte höjs med mer än 10 %. Ett krav var också att den skulle vara ¤lätt att diska.</a:t>
            </a:r>
          </a:p>
          <a:p>
            <a:r>
              <a:rPr lang="sv-SE" sz="1200" kern="1200" dirty="0" smtClean="0">
                <a:solidFill>
                  <a:schemeClr val="tx1"/>
                </a:solidFill>
                <a:effectLst/>
                <a:latin typeface="+mn-lt"/>
                <a:ea typeface="+mn-ea"/>
                <a:cs typeface="+mn-cs"/>
              </a:rPr>
              <a:t>¤</a:t>
            </a:r>
            <a:r>
              <a:rPr lang="sv-SE" sz="1200" kern="1200" baseline="0" dirty="0" smtClean="0">
                <a:solidFill>
                  <a:schemeClr val="tx1"/>
                </a:solidFill>
                <a:effectLst/>
                <a:latin typeface="+mn-lt"/>
                <a:ea typeface="+mn-ea"/>
                <a:cs typeface="+mn-cs"/>
              </a:rPr>
              <a:t> Projektgruppen består av ¤</a:t>
            </a:r>
            <a:r>
              <a:rPr lang="sv-SE" sz="1200" kern="1200" dirty="0" smtClean="0">
                <a:solidFill>
                  <a:schemeClr val="tx1"/>
                </a:solidFill>
                <a:effectLst/>
                <a:latin typeface="+mn-lt"/>
                <a:ea typeface="+mn-ea"/>
                <a:cs typeface="+mn-cs"/>
              </a:rPr>
              <a:t>Personer från flera avdelningar på företaget. ¤Expertis inom konstruktion och ekonomi skulle hyras in. ¤En marknadsassistent valdes som projektledare.</a:t>
            </a:r>
          </a:p>
          <a:p>
            <a:endParaRPr lang="sv-SE" dirty="0"/>
          </a:p>
        </p:txBody>
      </p:sp>
      <p:sp>
        <p:nvSpPr>
          <p:cNvPr id="4" name="Platshållare för bildnummer 3"/>
          <p:cNvSpPr>
            <a:spLocks noGrp="1"/>
          </p:cNvSpPr>
          <p:nvPr>
            <p:ph type="sldNum" sz="quarter" idx="10"/>
          </p:nvPr>
        </p:nvSpPr>
        <p:spPr/>
        <p:txBody>
          <a:bodyPr/>
          <a:lstStyle/>
          <a:p>
            <a:pPr rtl="0"/>
            <a:fld id="{8DAEC444-603B-4F09-9A06-5917518DD901}" type="slidenum">
              <a:rPr lang="sv-SE" smtClean="0"/>
              <a:t>13</a:t>
            </a:fld>
            <a:endParaRPr lang="sv-SE" dirty="0"/>
          </a:p>
        </p:txBody>
      </p:sp>
    </p:spTree>
    <p:extLst>
      <p:ext uri="{BB962C8B-B14F-4D97-AF65-F5344CB8AC3E}">
        <p14:creationId xmlns:p14="http://schemas.microsoft.com/office/powerpoint/2010/main" val="465550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 Detta var hur de genomförde</a:t>
            </a:r>
            <a:r>
              <a:rPr lang="sv-SE" baseline="0" dirty="0" smtClean="0"/>
              <a:t> projektet</a:t>
            </a:r>
            <a:endParaRPr lang="sv-SE" dirty="0" smtClean="0"/>
          </a:p>
          <a:p>
            <a:r>
              <a:rPr lang="sv-SE" dirty="0" smtClean="0"/>
              <a:t>¤ Första</a:t>
            </a:r>
            <a:r>
              <a:rPr lang="sv-SE" baseline="0" dirty="0" smtClean="0"/>
              <a:t> steget var att spåna fram idéer, De kom fram till att man kunde bland annat göra skyddshandskar eller utforma om rivjärnet</a:t>
            </a:r>
          </a:p>
          <a:p>
            <a:r>
              <a:rPr lang="sv-SE" baseline="0" dirty="0" smtClean="0"/>
              <a:t>¤ Det förlaget som de tyckte var bäst började de skissa på.</a:t>
            </a:r>
          </a:p>
          <a:p>
            <a:r>
              <a:rPr lang="sv-SE" baseline="0" dirty="0" smtClean="0"/>
              <a:t>¤ Skissen visade gruppen upp till företagsledningen som gjorde några få förändringar och ledningen gjorde även ett kostnadsförslag.</a:t>
            </a:r>
          </a:p>
          <a:p>
            <a:r>
              <a:rPr lang="sv-SE" baseline="0" dirty="0" smtClean="0"/>
              <a:t>¤ Projektgruppen skapade en prototyp som de testade.</a:t>
            </a:r>
          </a:p>
          <a:p>
            <a:r>
              <a:rPr lang="sv-SE" baseline="0" dirty="0" smtClean="0"/>
              <a:t>¤Efter några synpunkter gjordes en ny prototyp som sedan testades av kunder.</a:t>
            </a:r>
          </a:p>
          <a:p>
            <a:r>
              <a:rPr lang="sv-SE" baseline="0" dirty="0" smtClean="0"/>
              <a:t>¤ Efter att en ekonom gjort ett nytt kostnadsförslag som godkändes av företagsledningen.</a:t>
            </a:r>
          </a:p>
          <a:p>
            <a:r>
              <a:rPr lang="sv-SE" baseline="0" dirty="0" smtClean="0"/>
              <a:t>¤ Det sista de gjorde var att skriva en projektrapport</a:t>
            </a:r>
            <a:endParaRPr lang="sv-SE" dirty="0"/>
          </a:p>
        </p:txBody>
      </p:sp>
      <p:sp>
        <p:nvSpPr>
          <p:cNvPr id="4" name="Platshållare för bildnummer 3"/>
          <p:cNvSpPr>
            <a:spLocks noGrp="1"/>
          </p:cNvSpPr>
          <p:nvPr>
            <p:ph type="sldNum" sz="quarter" idx="10"/>
          </p:nvPr>
        </p:nvSpPr>
        <p:spPr/>
        <p:txBody>
          <a:bodyPr/>
          <a:lstStyle/>
          <a:p>
            <a:pPr rtl="0"/>
            <a:fld id="{8DAEC444-603B-4F09-9A06-5917518DD901}" type="slidenum">
              <a:rPr lang="sv-SE" smtClean="0"/>
              <a:t>14</a:t>
            </a:fld>
            <a:endParaRPr lang="sv-SE" dirty="0"/>
          </a:p>
        </p:txBody>
      </p:sp>
    </p:spTree>
    <p:extLst>
      <p:ext uri="{BB962C8B-B14F-4D97-AF65-F5344CB8AC3E}">
        <p14:creationId xmlns:p14="http://schemas.microsoft.com/office/powerpoint/2010/main" val="1962701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 Eftersom</a:t>
            </a:r>
            <a:r>
              <a:rPr lang="sv-SE" baseline="0" dirty="0" smtClean="0"/>
              <a:t> att det är allt vanligare med grupparbeten krävs det människor med social kompetens och samarbetsförmåga</a:t>
            </a:r>
          </a:p>
          <a:p>
            <a:r>
              <a:rPr lang="sv-SE" dirty="0" smtClean="0"/>
              <a:t>¤</a:t>
            </a:r>
            <a:r>
              <a:rPr lang="sv-SE" baseline="0" dirty="0" smtClean="0"/>
              <a:t> Två personer som har forskat på ämnet om gruppdynamik är Bion och </a:t>
            </a:r>
            <a:r>
              <a:rPr lang="sv-SE" baseline="0" dirty="0" err="1" smtClean="0"/>
              <a:t>Tuckman</a:t>
            </a:r>
            <a:endParaRPr lang="sv-SE" baseline="0" dirty="0" smtClean="0"/>
          </a:p>
          <a:p>
            <a:r>
              <a:rPr lang="sv-SE" baseline="0" dirty="0" smtClean="0"/>
              <a:t>¤Bions gruppteori innebär att personer ¤styrs </a:t>
            </a:r>
            <a:r>
              <a:rPr lang="sv-SE" sz="1200" kern="1200" dirty="0" smtClean="0">
                <a:solidFill>
                  <a:schemeClr val="tx1"/>
                </a:solidFill>
                <a:effectLst/>
                <a:latin typeface="+mn-lt"/>
                <a:ea typeface="+mn-ea"/>
                <a:cs typeface="+mn-cs"/>
              </a:rPr>
              <a:t>mestadels av omedvetna känslomässiga faktorer.</a:t>
            </a:r>
          </a:p>
          <a:p>
            <a:r>
              <a:rPr lang="sv-SE" sz="1200" kern="1200" dirty="0" smtClean="0">
                <a:solidFill>
                  <a:schemeClr val="tx1"/>
                </a:solidFill>
                <a:effectLst/>
                <a:latin typeface="+mn-lt"/>
                <a:ea typeface="+mn-ea"/>
                <a:cs typeface="+mn-cs"/>
              </a:rPr>
              <a:t>¤</a:t>
            </a:r>
            <a:r>
              <a:rPr lang="sv-SE" sz="1200" kern="1200" baseline="0" dirty="0" smtClean="0">
                <a:solidFill>
                  <a:schemeClr val="tx1"/>
                </a:solidFill>
                <a:effectLst/>
                <a:latin typeface="+mn-lt"/>
                <a:ea typeface="+mn-ea"/>
                <a:cs typeface="+mn-cs"/>
              </a:rPr>
              <a:t> Bion anser att det finns två typer av personer</a:t>
            </a:r>
          </a:p>
          <a:p>
            <a:r>
              <a:rPr lang="sv-SE" sz="1200" kern="1200" baseline="0" dirty="0" smtClean="0">
                <a:solidFill>
                  <a:schemeClr val="tx1"/>
                </a:solidFill>
                <a:effectLst/>
                <a:latin typeface="+mn-lt"/>
                <a:ea typeface="+mn-ea"/>
                <a:cs typeface="+mn-cs"/>
              </a:rPr>
              <a:t>¤Den riktiga arbetsgruppen</a:t>
            </a:r>
            <a:r>
              <a:rPr lang="sv-SE" sz="1200" kern="1200" dirty="0" smtClean="0">
                <a:solidFill>
                  <a:schemeClr val="tx1"/>
                </a:solidFill>
                <a:effectLst/>
                <a:latin typeface="+mn-lt"/>
                <a:ea typeface="+mn-ea"/>
                <a:cs typeface="+mn-cs"/>
              </a:rPr>
              <a:t> som tänker rationellt samt en ¤grupp dom styrs av omedvetna tankar.</a:t>
            </a:r>
          </a:p>
          <a:p>
            <a:r>
              <a:rPr lang="sv-SE" sz="1200" kern="1200" dirty="0" smtClean="0">
                <a:solidFill>
                  <a:schemeClr val="tx1"/>
                </a:solidFill>
                <a:effectLst/>
                <a:latin typeface="+mn-lt"/>
                <a:ea typeface="+mn-ea"/>
                <a:cs typeface="+mn-cs"/>
              </a:rPr>
              <a:t>De omedvetna kan delas in i tre grupper; ¤</a:t>
            </a:r>
            <a:r>
              <a:rPr lang="sv-SE" sz="1200" i="1" kern="1200" dirty="0" smtClean="0">
                <a:solidFill>
                  <a:schemeClr val="tx1"/>
                </a:solidFill>
                <a:effectLst/>
                <a:latin typeface="+mn-lt"/>
                <a:ea typeface="+mn-ea"/>
                <a:cs typeface="+mn-cs"/>
              </a:rPr>
              <a:t>Beroendegruppen</a:t>
            </a:r>
            <a:r>
              <a:rPr lang="sv-SE" sz="1200" i="0" kern="1200" baseline="0" dirty="0" smtClean="0">
                <a:solidFill>
                  <a:schemeClr val="tx1"/>
                </a:solidFill>
                <a:effectLst/>
                <a:latin typeface="+mn-lt"/>
                <a:ea typeface="+mn-ea"/>
                <a:cs typeface="+mn-cs"/>
              </a:rPr>
              <a:t> som </a:t>
            </a:r>
            <a:r>
              <a:rPr lang="sv-SE" sz="1200" kern="1200" dirty="0" smtClean="0">
                <a:solidFill>
                  <a:schemeClr val="tx1"/>
                </a:solidFill>
                <a:effectLst/>
                <a:latin typeface="+mn-lt"/>
                <a:ea typeface="+mn-ea"/>
                <a:cs typeface="+mn-cs"/>
              </a:rPr>
              <a:t>Lämnar allt ansvar till gruppledaren,</a:t>
            </a:r>
            <a:r>
              <a:rPr lang="sv-SE" sz="1200" i="1" kern="1200" dirty="0" smtClean="0">
                <a:solidFill>
                  <a:schemeClr val="tx1"/>
                </a:solidFill>
                <a:effectLst/>
                <a:latin typeface="+mn-lt"/>
                <a:ea typeface="+mn-ea"/>
                <a:cs typeface="+mn-cs"/>
              </a:rPr>
              <a:t> ¤Kamp-flyktgruppe</a:t>
            </a:r>
            <a:r>
              <a:rPr lang="sv-SE" sz="1200" kern="1200" dirty="0" smtClean="0">
                <a:solidFill>
                  <a:schemeClr val="tx1"/>
                </a:solidFill>
                <a:effectLst/>
                <a:latin typeface="+mn-lt"/>
                <a:ea typeface="+mn-ea"/>
                <a:cs typeface="+mn-cs"/>
              </a:rPr>
              <a:t>n: som egentligen inte vill vara där.</a:t>
            </a:r>
            <a:r>
              <a:rPr lang="sv-SE" sz="1200" kern="1200" baseline="0" dirty="0" smtClean="0">
                <a:solidFill>
                  <a:schemeClr val="tx1"/>
                </a:solidFill>
                <a:effectLst/>
                <a:latin typeface="+mn-lt"/>
                <a:ea typeface="+mn-ea"/>
                <a:cs typeface="+mn-cs"/>
              </a:rPr>
              <a:t> De </a:t>
            </a:r>
            <a:r>
              <a:rPr lang="sv-SE" sz="1200" kern="1200" dirty="0" smtClean="0">
                <a:solidFill>
                  <a:schemeClr val="tx1"/>
                </a:solidFill>
                <a:effectLst/>
                <a:latin typeface="+mn-lt"/>
                <a:ea typeface="+mn-ea"/>
                <a:cs typeface="+mn-cs"/>
              </a:rPr>
              <a:t>kommer sent och gör</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annat för att slippa göra uppgifter.</a:t>
            </a:r>
            <a:r>
              <a:rPr lang="sv-SE" sz="1200" kern="1200" baseline="0" dirty="0" smtClean="0">
                <a:solidFill>
                  <a:schemeClr val="tx1"/>
                </a:solidFill>
                <a:effectLst/>
                <a:latin typeface="+mn-lt"/>
                <a:ea typeface="+mn-ea"/>
                <a:cs typeface="+mn-cs"/>
              </a:rPr>
              <a:t> Dessa personer </a:t>
            </a:r>
            <a:r>
              <a:rPr lang="sv-SE" sz="1200" kern="1200" dirty="0" smtClean="0">
                <a:solidFill>
                  <a:schemeClr val="tx1"/>
                </a:solidFill>
                <a:effectLst/>
                <a:latin typeface="+mn-lt"/>
                <a:ea typeface="+mn-ea"/>
                <a:cs typeface="+mn-cs"/>
              </a:rPr>
              <a:t>kan skapa konflikter för att få "makt”. </a:t>
            </a:r>
          </a:p>
          <a:p>
            <a:r>
              <a:rPr lang="sv-SE" sz="1200" kern="1200" dirty="0" smtClean="0">
                <a:solidFill>
                  <a:schemeClr val="tx1"/>
                </a:solidFill>
                <a:effectLst/>
                <a:latin typeface="+mn-lt"/>
                <a:ea typeface="+mn-ea"/>
                <a:cs typeface="+mn-cs"/>
              </a:rPr>
              <a:t>Den sista</a:t>
            </a:r>
            <a:r>
              <a:rPr lang="sv-SE" sz="1200" kern="1200" baseline="0" dirty="0" smtClean="0">
                <a:solidFill>
                  <a:schemeClr val="tx1"/>
                </a:solidFill>
                <a:effectLst/>
                <a:latin typeface="+mn-lt"/>
                <a:ea typeface="+mn-ea"/>
                <a:cs typeface="+mn-cs"/>
              </a:rPr>
              <a:t> gruppen är </a:t>
            </a:r>
            <a:r>
              <a:rPr lang="sv-SE" sz="1200" kern="1200" dirty="0" smtClean="0">
                <a:solidFill>
                  <a:schemeClr val="tx1"/>
                </a:solidFill>
                <a:effectLst/>
                <a:latin typeface="+mn-lt"/>
                <a:ea typeface="+mn-ea"/>
                <a:cs typeface="+mn-cs"/>
              </a:rPr>
              <a:t> ¤</a:t>
            </a:r>
            <a:r>
              <a:rPr lang="sv-SE" sz="1200" i="1" kern="1200" dirty="0" smtClean="0">
                <a:solidFill>
                  <a:schemeClr val="tx1"/>
                </a:solidFill>
                <a:effectLst/>
                <a:latin typeface="+mn-lt"/>
                <a:ea typeface="+mn-ea"/>
                <a:cs typeface="+mn-cs"/>
              </a:rPr>
              <a:t>Parbildningsgruppen: </a:t>
            </a:r>
            <a:r>
              <a:rPr lang="sv-SE" sz="1200" i="0" kern="1200" baseline="0" dirty="0" smtClean="0">
                <a:solidFill>
                  <a:schemeClr val="tx1"/>
                </a:solidFill>
                <a:effectLst/>
                <a:latin typeface="+mn-lt"/>
                <a:ea typeface="+mn-ea"/>
                <a:cs typeface="+mn-cs"/>
              </a:rPr>
              <a:t> De personerna s</a:t>
            </a:r>
            <a:r>
              <a:rPr lang="sv-SE" sz="1200" kern="1200" dirty="0" smtClean="0">
                <a:solidFill>
                  <a:schemeClr val="tx1"/>
                </a:solidFill>
                <a:effectLst/>
                <a:latin typeface="+mn-lt"/>
                <a:ea typeface="+mn-ea"/>
                <a:cs typeface="+mn-cs"/>
              </a:rPr>
              <a:t>aknar ledare</a:t>
            </a:r>
            <a:r>
              <a:rPr lang="sv-SE" sz="1200" kern="1200" baseline="0" dirty="0" smtClean="0">
                <a:solidFill>
                  <a:schemeClr val="tx1"/>
                </a:solidFill>
                <a:effectLst/>
                <a:latin typeface="+mn-lt"/>
                <a:ea typeface="+mn-ea"/>
                <a:cs typeface="+mn-cs"/>
              </a:rPr>
              <a:t> och </a:t>
            </a:r>
            <a:r>
              <a:rPr lang="sv-SE" sz="1200" kern="1200" dirty="0" smtClean="0">
                <a:solidFill>
                  <a:schemeClr val="tx1"/>
                </a:solidFill>
                <a:effectLst/>
                <a:latin typeface="+mn-lt"/>
                <a:ea typeface="+mn-ea"/>
                <a:cs typeface="+mn-cs"/>
              </a:rPr>
              <a:t>känner att det är några som ska skapa en lösning så resten slipper. Atmosfären är ofta vänlig och kreativ.</a:t>
            </a:r>
          </a:p>
          <a:p>
            <a:r>
              <a:rPr lang="sv-SE" dirty="0" smtClean="0"/>
              <a:t>¤ den andra teorin</a:t>
            </a:r>
            <a:r>
              <a:rPr lang="sv-SE" baseline="0" dirty="0" smtClean="0"/>
              <a:t> är </a:t>
            </a:r>
            <a:r>
              <a:rPr lang="sv-SE" baseline="0" dirty="0" err="1" smtClean="0"/>
              <a:t>Tuckmans</a:t>
            </a:r>
            <a:r>
              <a:rPr lang="sv-SE" baseline="0" dirty="0" smtClean="0"/>
              <a:t> grupputvecklingsprocess. Den innehåller de fyra </a:t>
            </a:r>
            <a:r>
              <a:rPr lang="sv-SE" baseline="0" dirty="0" err="1" smtClean="0"/>
              <a:t>ing-en</a:t>
            </a:r>
            <a:endParaRPr lang="sv-SE" baseline="0" dirty="0" smtClean="0"/>
          </a:p>
          <a:p>
            <a:r>
              <a:rPr lang="sv-SE" baseline="0" dirty="0" smtClean="0"/>
              <a:t>Det första </a:t>
            </a:r>
            <a:r>
              <a:rPr lang="sv-SE" baseline="0" dirty="0" err="1" smtClean="0"/>
              <a:t>ing</a:t>
            </a:r>
            <a:r>
              <a:rPr lang="sv-SE" baseline="0" dirty="0" smtClean="0"/>
              <a:t>-et är ¤formning. Här är alla b</a:t>
            </a:r>
            <a:r>
              <a:rPr lang="sv-SE" sz="1200" kern="1200" dirty="0" smtClean="0">
                <a:solidFill>
                  <a:schemeClr val="tx1"/>
                </a:solidFill>
                <a:effectLst/>
                <a:latin typeface="+mn-lt"/>
                <a:ea typeface="+mn-ea"/>
                <a:cs typeface="+mn-cs"/>
              </a:rPr>
              <a:t>eroende av ledaren</a:t>
            </a:r>
            <a:r>
              <a:rPr lang="sv-SE" sz="1200" kern="1200" baseline="0" dirty="0" smtClean="0">
                <a:solidFill>
                  <a:schemeClr val="tx1"/>
                </a:solidFill>
                <a:effectLst/>
                <a:latin typeface="+mn-lt"/>
                <a:ea typeface="+mn-ea"/>
                <a:cs typeface="+mn-cs"/>
              </a:rPr>
              <a:t> och</a:t>
            </a:r>
            <a:r>
              <a:rPr lang="sv-SE" sz="1200" kern="1200" dirty="0" smtClean="0">
                <a:solidFill>
                  <a:schemeClr val="tx1"/>
                </a:solidFill>
                <a:effectLst/>
                <a:latin typeface="+mn-lt"/>
                <a:ea typeface="+mn-ea"/>
                <a:cs typeface="+mn-cs"/>
              </a:rPr>
              <a:t> Medlemmarna har ingen fast roll</a:t>
            </a:r>
          </a:p>
          <a:p>
            <a:r>
              <a:rPr lang="sv-SE" sz="1200" kern="1200" dirty="0" smtClean="0">
                <a:solidFill>
                  <a:schemeClr val="tx1"/>
                </a:solidFill>
                <a:effectLst/>
                <a:latin typeface="+mn-lt"/>
                <a:ea typeface="+mn-ea"/>
                <a:cs typeface="+mn-cs"/>
              </a:rPr>
              <a:t>Nästa</a:t>
            </a:r>
            <a:r>
              <a:rPr lang="sv-SE" sz="1200" kern="1200" baseline="0" dirty="0" smtClean="0">
                <a:solidFill>
                  <a:schemeClr val="tx1"/>
                </a:solidFill>
                <a:effectLst/>
                <a:latin typeface="+mn-lt"/>
                <a:ea typeface="+mn-ea"/>
                <a:cs typeface="+mn-cs"/>
              </a:rPr>
              <a:t> </a:t>
            </a:r>
            <a:r>
              <a:rPr lang="sv-SE" sz="1200" kern="1200" baseline="0" dirty="0" smtClean="0">
                <a:solidFill>
                  <a:schemeClr val="tx1"/>
                </a:solidFill>
                <a:effectLst/>
                <a:latin typeface="+mn-lt"/>
                <a:ea typeface="+mn-ea"/>
                <a:cs typeface="+mn-cs"/>
              </a:rPr>
              <a:t>steg är ¤Stormning. Här </a:t>
            </a:r>
            <a:r>
              <a:rPr lang="sv-SE" sz="1200" kern="1200" dirty="0" smtClean="0">
                <a:solidFill>
                  <a:schemeClr val="tx1"/>
                </a:solidFill>
                <a:effectLst/>
                <a:latin typeface="+mn-lt"/>
                <a:ea typeface="+mn-ea"/>
                <a:cs typeface="+mn-cs"/>
              </a:rPr>
              <a:t>Visar alla sitt rätta jag. Grupperingar och maktkamper skapas. I</a:t>
            </a:r>
            <a:r>
              <a:rPr lang="sv-SE" sz="1200" kern="1200" baseline="0" dirty="0" smtClean="0">
                <a:solidFill>
                  <a:schemeClr val="tx1"/>
                </a:solidFill>
                <a:effectLst/>
                <a:latin typeface="+mn-lt"/>
                <a:ea typeface="+mn-ea"/>
                <a:cs typeface="+mn-cs"/>
              </a:rPr>
              <a:t> detta steg måste </a:t>
            </a:r>
            <a:r>
              <a:rPr lang="sv-SE" sz="1200" kern="1200" dirty="0" smtClean="0">
                <a:solidFill>
                  <a:schemeClr val="tx1"/>
                </a:solidFill>
                <a:effectLst/>
                <a:latin typeface="+mn-lt"/>
                <a:ea typeface="+mn-ea"/>
                <a:cs typeface="+mn-cs"/>
              </a:rPr>
              <a:t>Grupperna fokusera på sitt mål för att inte komma i villospår</a:t>
            </a:r>
          </a:p>
          <a:p>
            <a:r>
              <a:rPr lang="sv-SE" sz="1200" kern="1200" dirty="0" smtClean="0">
                <a:solidFill>
                  <a:schemeClr val="tx1"/>
                </a:solidFill>
                <a:effectLst/>
                <a:latin typeface="+mn-lt"/>
                <a:ea typeface="+mn-ea"/>
                <a:cs typeface="+mn-cs"/>
              </a:rPr>
              <a:t>¤ Det näst sista steget är</a:t>
            </a:r>
            <a:r>
              <a:rPr lang="sv-SE" sz="1200" kern="1200" baseline="0" dirty="0" smtClean="0">
                <a:solidFill>
                  <a:schemeClr val="tx1"/>
                </a:solidFill>
                <a:effectLst/>
                <a:latin typeface="+mn-lt"/>
                <a:ea typeface="+mn-ea"/>
                <a:cs typeface="+mn-cs"/>
              </a:rPr>
              <a:t> </a:t>
            </a:r>
            <a:r>
              <a:rPr lang="sv-SE" sz="1200" kern="1200" baseline="0" dirty="0" err="1" smtClean="0">
                <a:solidFill>
                  <a:schemeClr val="tx1"/>
                </a:solidFill>
                <a:effectLst/>
                <a:latin typeface="+mn-lt"/>
                <a:ea typeface="+mn-ea"/>
                <a:cs typeface="+mn-cs"/>
              </a:rPr>
              <a:t>Normning</a:t>
            </a:r>
            <a:r>
              <a:rPr lang="sv-SE" sz="1200" kern="1200" baseline="0" dirty="0" smtClean="0">
                <a:solidFill>
                  <a:schemeClr val="tx1"/>
                </a:solidFill>
                <a:effectLst/>
                <a:latin typeface="+mn-lt"/>
                <a:ea typeface="+mn-ea"/>
                <a:cs typeface="+mn-cs"/>
              </a:rPr>
              <a:t>. Här blir </a:t>
            </a:r>
            <a:r>
              <a:rPr lang="sv-SE" sz="1200" kern="1200" dirty="0" smtClean="0">
                <a:solidFill>
                  <a:schemeClr val="tx1"/>
                </a:solidFill>
                <a:effectLst/>
                <a:latin typeface="+mn-lt"/>
                <a:ea typeface="+mn-ea"/>
                <a:cs typeface="+mn-cs"/>
              </a:rPr>
              <a:t>Rollerna tydliga och ansvarsfördelningen bestäms.</a:t>
            </a:r>
          </a:p>
          <a:p>
            <a:r>
              <a:rPr lang="sv-SE" sz="1200" kern="1200" dirty="0" smtClean="0">
                <a:solidFill>
                  <a:schemeClr val="tx1"/>
                </a:solidFill>
                <a:effectLst/>
                <a:latin typeface="+mn-lt"/>
                <a:ea typeface="+mn-ea"/>
                <a:cs typeface="+mn-cs"/>
              </a:rPr>
              <a:t>¤ Det sista steget är </a:t>
            </a:r>
            <a:r>
              <a:rPr lang="sv-SE" sz="1200" kern="1200" dirty="0" err="1" smtClean="0">
                <a:solidFill>
                  <a:schemeClr val="tx1"/>
                </a:solidFill>
                <a:effectLst/>
                <a:latin typeface="+mn-lt"/>
                <a:ea typeface="+mn-ea"/>
                <a:cs typeface="+mn-cs"/>
              </a:rPr>
              <a:t>Performing</a:t>
            </a:r>
            <a:r>
              <a:rPr lang="sv-SE" sz="1200" kern="1200" dirty="0" smtClean="0">
                <a:solidFill>
                  <a:schemeClr val="tx1"/>
                </a:solidFill>
                <a:effectLst/>
                <a:latin typeface="+mn-lt"/>
                <a:ea typeface="+mn-ea"/>
                <a:cs typeface="+mn-cs"/>
              </a:rPr>
              <a:t>. Nu har Alla samma mål</a:t>
            </a:r>
            <a:r>
              <a:rPr lang="sv-SE" sz="1200" kern="1200" baseline="0" dirty="0" smtClean="0">
                <a:solidFill>
                  <a:schemeClr val="tx1"/>
                </a:solidFill>
                <a:effectLst/>
                <a:latin typeface="+mn-lt"/>
                <a:ea typeface="+mn-ea"/>
                <a:cs typeface="+mn-cs"/>
              </a:rPr>
              <a:t> och</a:t>
            </a:r>
            <a:r>
              <a:rPr lang="sv-SE" sz="1200" kern="1200" dirty="0" smtClean="0">
                <a:solidFill>
                  <a:schemeClr val="tx1"/>
                </a:solidFill>
                <a:effectLst/>
                <a:latin typeface="+mn-lt"/>
                <a:ea typeface="+mn-ea"/>
                <a:cs typeface="+mn-cs"/>
              </a:rPr>
              <a:t> konflikter löses effektivt. Ledaren styr men gruppen klarar av att vara självständig.</a:t>
            </a:r>
            <a:endParaRPr lang="sv-SE" dirty="0" smtClean="0"/>
          </a:p>
        </p:txBody>
      </p:sp>
      <p:sp>
        <p:nvSpPr>
          <p:cNvPr id="4" name="Platshållare för bildnummer 3"/>
          <p:cNvSpPr>
            <a:spLocks noGrp="1"/>
          </p:cNvSpPr>
          <p:nvPr>
            <p:ph type="sldNum" sz="quarter" idx="10"/>
          </p:nvPr>
        </p:nvSpPr>
        <p:spPr/>
        <p:txBody>
          <a:bodyPr/>
          <a:lstStyle/>
          <a:p>
            <a:pPr rtl="0"/>
            <a:fld id="{8DAEC444-603B-4F09-9A06-5917518DD901}" type="slidenum">
              <a:rPr lang="sv-SE" smtClean="0"/>
              <a:t>15</a:t>
            </a:fld>
            <a:endParaRPr lang="sv-SE" dirty="0"/>
          </a:p>
        </p:txBody>
      </p:sp>
    </p:spTree>
    <p:extLst>
      <p:ext uri="{BB962C8B-B14F-4D97-AF65-F5344CB8AC3E}">
        <p14:creationId xmlns:p14="http://schemas.microsoft.com/office/powerpoint/2010/main" val="2281488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dirty="0" smtClean="0"/>
              <a:t>¤ När man arbetar i grupp är det viktigt att kunna lösa</a:t>
            </a:r>
            <a:r>
              <a:rPr lang="sv-SE" baseline="0" dirty="0" smtClean="0"/>
              <a:t> konflikter. ¤ Konflikterna skapas när många personer är i samma grupp, men detta är nödvändigt eftersom att utvecklingen går framåt när flera hjärnor arbetar tillsammans.</a:t>
            </a:r>
          </a:p>
          <a:p>
            <a:pPr marL="0" indent="0">
              <a:buFont typeface="Arial" panose="020B0604020202020204" pitchFamily="34" charset="0"/>
              <a:buNone/>
            </a:pPr>
            <a:r>
              <a:rPr lang="sv-SE" baseline="0" dirty="0" smtClean="0"/>
              <a:t>¤ Det finns några modeller för konflikter. En av de visar att alla personer har tre olika jag</a:t>
            </a:r>
            <a:r>
              <a:rPr lang="sv-SE" baseline="0" smtClean="0"/>
              <a:t>; ¤ett </a:t>
            </a:r>
            <a:r>
              <a:rPr lang="sv-SE" baseline="0" dirty="0" smtClean="0"/>
              <a:t>barn som försvarar sig själv</a:t>
            </a:r>
            <a:r>
              <a:rPr lang="sv-SE" baseline="0" smtClean="0"/>
              <a:t>, ¤en </a:t>
            </a:r>
            <a:r>
              <a:rPr lang="sv-SE" baseline="0" dirty="0" smtClean="0"/>
              <a:t>förälder som skyller på andra </a:t>
            </a:r>
            <a:r>
              <a:rPr lang="sv-SE" baseline="0" smtClean="0"/>
              <a:t>och ¤en </a:t>
            </a:r>
            <a:r>
              <a:rPr lang="sv-SE" baseline="0" dirty="0" smtClean="0"/>
              <a:t>vuxen som varken skyller på andra eller försöker försvara sig. ¤ Om man använder sin barn eller förälder sida skapas konflikter men om folk tar fram sin vuxna sida löses konflikter eller ännu bättre så uppstår de aldrig.</a:t>
            </a:r>
          </a:p>
          <a:p>
            <a:pPr marL="0" indent="0">
              <a:buFont typeface="Arial" panose="020B0604020202020204" pitchFamily="34" charset="0"/>
              <a:buNone/>
            </a:pPr>
            <a:endParaRPr lang="sv-SE" baseline="0" dirty="0" smtClean="0"/>
          </a:p>
          <a:p>
            <a:pPr marL="0" indent="0">
              <a:buFont typeface="Arial" panose="020B0604020202020204" pitchFamily="34" charset="0"/>
              <a:buNone/>
            </a:pPr>
            <a:r>
              <a:rPr lang="sv-SE" baseline="0" dirty="0" smtClean="0"/>
              <a:t>¤Andra faktorer som skapar konflikter är:</a:t>
            </a:r>
          </a:p>
          <a:p>
            <a:pPr rtl="0" fontAlgn="ctr"/>
            <a:r>
              <a:rPr lang="sv-SE" sz="1200" kern="1200" dirty="0" smtClean="0">
                <a:solidFill>
                  <a:schemeClr val="tx1"/>
                </a:solidFill>
                <a:effectLst/>
                <a:latin typeface="+mn-lt"/>
                <a:ea typeface="+mn-ea"/>
                <a:cs typeface="+mn-cs"/>
              </a:rPr>
              <a:t>¤Oklara mål</a:t>
            </a:r>
          </a:p>
          <a:p>
            <a:pPr rtl="0" fontAlgn="ctr"/>
            <a:r>
              <a:rPr lang="sv-SE" sz="1200" kern="1200" dirty="0" smtClean="0">
                <a:solidFill>
                  <a:schemeClr val="tx1"/>
                </a:solidFill>
                <a:effectLst/>
                <a:latin typeface="+mn-lt"/>
                <a:ea typeface="+mn-ea"/>
                <a:cs typeface="+mn-cs"/>
              </a:rPr>
              <a:t>¤Folk som inte gör sina saker i tid</a:t>
            </a:r>
          </a:p>
          <a:p>
            <a:pPr rtl="0" fontAlgn="ctr"/>
            <a:r>
              <a:rPr lang="sv-SE" sz="1200" kern="1200" dirty="0" smtClean="0">
                <a:solidFill>
                  <a:schemeClr val="tx1"/>
                </a:solidFill>
                <a:effectLst/>
                <a:latin typeface="+mn-lt"/>
                <a:ea typeface="+mn-ea"/>
                <a:cs typeface="+mn-cs"/>
              </a:rPr>
              <a:t>¤Oklara roller</a:t>
            </a:r>
          </a:p>
          <a:p>
            <a:pPr rtl="0" fontAlgn="ctr"/>
            <a:r>
              <a:rPr lang="sv-SE" sz="1200" kern="1200" dirty="0" smtClean="0">
                <a:solidFill>
                  <a:schemeClr val="tx1"/>
                </a:solidFill>
                <a:effectLst/>
                <a:latin typeface="+mn-lt"/>
                <a:ea typeface="+mn-ea"/>
                <a:cs typeface="+mn-cs"/>
              </a:rPr>
              <a:t>¤Ej motiverade personer</a:t>
            </a:r>
          </a:p>
          <a:p>
            <a:pPr rtl="0" fontAlgn="ctr"/>
            <a:r>
              <a:rPr lang="sv-SE" sz="1200" kern="1200" dirty="0" smtClean="0">
                <a:solidFill>
                  <a:schemeClr val="tx1"/>
                </a:solidFill>
                <a:effectLst/>
                <a:latin typeface="+mn-lt"/>
                <a:ea typeface="+mn-ea"/>
                <a:cs typeface="+mn-cs"/>
              </a:rPr>
              <a:t>¤Dålig personkemi </a:t>
            </a:r>
          </a:p>
          <a:p>
            <a:pPr rtl="0" fontAlgn="ctr"/>
            <a:r>
              <a:rPr lang="sv-SE" sz="1200" kern="1200" dirty="0" smtClean="0">
                <a:solidFill>
                  <a:schemeClr val="tx1"/>
                </a:solidFill>
                <a:effectLst/>
                <a:latin typeface="+mn-lt"/>
                <a:ea typeface="+mn-ea"/>
                <a:cs typeface="+mn-cs"/>
              </a:rPr>
              <a:t>¤och Dålig löpande uppföljning </a:t>
            </a:r>
          </a:p>
          <a:p>
            <a:pPr marL="0" indent="0">
              <a:buFont typeface="Arial" panose="020B0604020202020204" pitchFamily="34" charset="0"/>
              <a:buNone/>
            </a:pPr>
            <a:endParaRPr lang="sv-SE" dirty="0" smtClean="0"/>
          </a:p>
        </p:txBody>
      </p:sp>
      <p:sp>
        <p:nvSpPr>
          <p:cNvPr id="4" name="Platshållare för bildnummer 3"/>
          <p:cNvSpPr>
            <a:spLocks noGrp="1"/>
          </p:cNvSpPr>
          <p:nvPr>
            <p:ph type="sldNum" sz="quarter" idx="10"/>
          </p:nvPr>
        </p:nvSpPr>
        <p:spPr/>
        <p:txBody>
          <a:bodyPr/>
          <a:lstStyle/>
          <a:p>
            <a:pPr rtl="0"/>
            <a:fld id="{8DAEC444-603B-4F09-9A06-5917518DD901}" type="slidenum">
              <a:rPr lang="sv-SE" smtClean="0"/>
              <a:t>16</a:t>
            </a:fld>
            <a:endParaRPr lang="sv-SE" dirty="0"/>
          </a:p>
        </p:txBody>
      </p:sp>
    </p:spTree>
    <p:extLst>
      <p:ext uri="{BB962C8B-B14F-4D97-AF65-F5344CB8AC3E}">
        <p14:creationId xmlns:p14="http://schemas.microsoft.com/office/powerpoint/2010/main" val="3577791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Vad</a:t>
            </a:r>
            <a:r>
              <a:rPr lang="sv-SE" baseline="0" dirty="0" smtClean="0"/>
              <a:t> är ett projektarbete?</a:t>
            </a:r>
            <a:endParaRPr lang="sv-SE" dirty="0" smtClean="0"/>
          </a:p>
          <a:p>
            <a:r>
              <a:rPr lang="sv-SE" dirty="0" smtClean="0"/>
              <a:t>¤Kortfattat</a:t>
            </a:r>
            <a:r>
              <a:rPr lang="sv-SE" baseline="0" dirty="0" smtClean="0"/>
              <a:t> kan man säga att ett projektarbete inte är ett grupparbete men det kan bestå av personer som jobbar i grupp. </a:t>
            </a:r>
          </a:p>
          <a:p>
            <a:r>
              <a:rPr lang="sv-SE" baseline="0" dirty="0" smtClean="0"/>
              <a:t>¤Alla som är med har en egen roll. </a:t>
            </a:r>
          </a:p>
          <a:p>
            <a:r>
              <a:rPr lang="sv-SE" baseline="0" dirty="0" smtClean="0"/>
              <a:t>¤Projektarbete pågår under en bestämd tid</a:t>
            </a:r>
          </a:p>
          <a:p>
            <a:r>
              <a:rPr lang="sv-SE" baseline="0" dirty="0" smtClean="0"/>
              <a:t>¤Den innehåller en projektgrupp med personer från olika områden</a:t>
            </a:r>
          </a:p>
          <a:p>
            <a:r>
              <a:rPr lang="sv-SE" baseline="0" dirty="0" smtClean="0"/>
              <a:t>¤Den ska ha ett syfte som ex skapa eller förbättra en produkt. Det ska även ha ett mål som är mätbart, tydligt och realistiskt som exempelvis att produkten ska vara 10 % lättare</a:t>
            </a:r>
          </a:p>
          <a:p>
            <a:r>
              <a:rPr lang="sv-SE" baseline="0" dirty="0" smtClean="0"/>
              <a:t>¤Ett projektarbete kräver resurser som tid, pengar och personer</a:t>
            </a:r>
          </a:p>
          <a:p>
            <a:r>
              <a:rPr lang="sv-SE" baseline="0" dirty="0" smtClean="0"/>
              <a:t>¤Ett projekt har även en projektplan.</a:t>
            </a:r>
          </a:p>
        </p:txBody>
      </p:sp>
      <p:sp>
        <p:nvSpPr>
          <p:cNvPr id="4" name="Platshållare för bildnummer 3"/>
          <p:cNvSpPr>
            <a:spLocks noGrp="1"/>
          </p:cNvSpPr>
          <p:nvPr>
            <p:ph type="sldNum" sz="quarter" idx="10"/>
          </p:nvPr>
        </p:nvSpPr>
        <p:spPr/>
        <p:txBody>
          <a:bodyPr/>
          <a:lstStyle/>
          <a:p>
            <a:pPr rtl="0"/>
            <a:fld id="{8DAEC444-603B-4F09-9A06-5917518DD901}" type="slidenum">
              <a:rPr lang="sv-SE" smtClean="0"/>
              <a:t>2</a:t>
            </a:fld>
            <a:endParaRPr lang="sv-SE" dirty="0"/>
          </a:p>
        </p:txBody>
      </p:sp>
    </p:spTree>
    <p:extLst>
      <p:ext uri="{BB962C8B-B14F-4D97-AF65-F5344CB8AC3E}">
        <p14:creationId xmlns:p14="http://schemas.microsoft.com/office/powerpoint/2010/main" val="935847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¤För att</a:t>
            </a:r>
            <a:r>
              <a:rPr lang="sv-SE" baseline="0" dirty="0" smtClean="0"/>
              <a:t> kunna lyckas med ett projekt måste man ha personer. </a:t>
            </a:r>
          </a:p>
          <a:p>
            <a:r>
              <a:rPr lang="sv-SE" baseline="0" dirty="0" smtClean="0"/>
              <a:t>¤En av personerna i gruppen blir befordrad till </a:t>
            </a:r>
          </a:p>
          <a:p>
            <a:r>
              <a:rPr lang="sv-SE" baseline="0" dirty="0" smtClean="0"/>
              <a:t>¤projektledare, den har i uppgift att planera, leda, se till så att allt är i tid, stödja resten och lösa eventuella konflikter. </a:t>
            </a:r>
          </a:p>
          <a:p>
            <a:r>
              <a:rPr lang="sv-SE" baseline="0" dirty="0" smtClean="0"/>
              <a:t>¤Resten av personerna som är med i projektet är projektmedarbetare.</a:t>
            </a:r>
          </a:p>
          <a:p>
            <a:r>
              <a:rPr lang="sv-SE" baseline="0" dirty="0" smtClean="0"/>
              <a:t>¤Projektledaren tillsammans med projektmedarbetarna bildar en projektgrupp.</a:t>
            </a:r>
          </a:p>
          <a:p>
            <a:r>
              <a:rPr lang="sv-SE" baseline="0" dirty="0" smtClean="0"/>
              <a:t>¤För att kunna lösa problem som kan ha uppstått under det individuella arbetet hålls möten under projektets gång. På mötet redovisas även vad alla har åstadkommit.</a:t>
            </a:r>
          </a:p>
          <a:p>
            <a:r>
              <a:rPr lang="sv-SE" baseline="0" dirty="0" smtClean="0"/>
              <a:t>¤Projektarbetet innehåller vanligtvis sju faser och dessa är problemanalys, hur problemet ska lösas, planering, genomförande, dokumentation, rapportering och </a:t>
            </a:r>
            <a:r>
              <a:rPr lang="sv-SE" baseline="0" dirty="0" err="1" smtClean="0"/>
              <a:t>slutligtvis</a:t>
            </a:r>
            <a:r>
              <a:rPr lang="sv-SE" baseline="0" dirty="0" smtClean="0"/>
              <a:t> utvärdering.</a:t>
            </a:r>
            <a:endParaRPr lang="sv-SE" dirty="0"/>
          </a:p>
        </p:txBody>
      </p:sp>
      <p:sp>
        <p:nvSpPr>
          <p:cNvPr id="4" name="Platshållare för bildnummer 3"/>
          <p:cNvSpPr>
            <a:spLocks noGrp="1"/>
          </p:cNvSpPr>
          <p:nvPr>
            <p:ph type="sldNum" sz="quarter" idx="10"/>
          </p:nvPr>
        </p:nvSpPr>
        <p:spPr/>
        <p:txBody>
          <a:bodyPr/>
          <a:lstStyle/>
          <a:p>
            <a:pPr rtl="0"/>
            <a:fld id="{8DAEC444-603B-4F09-9A06-5917518DD901}" type="slidenum">
              <a:rPr lang="sv-SE" smtClean="0"/>
              <a:t>3</a:t>
            </a:fld>
            <a:endParaRPr lang="sv-SE" dirty="0"/>
          </a:p>
        </p:txBody>
      </p:sp>
    </p:spTree>
    <p:extLst>
      <p:ext uri="{BB962C8B-B14F-4D97-AF65-F5344CB8AC3E}">
        <p14:creationId xmlns:p14="http://schemas.microsoft.com/office/powerpoint/2010/main" val="2676588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första steget är en analys</a:t>
            </a:r>
          </a:p>
          <a:p>
            <a:r>
              <a:rPr lang="sv-SE" dirty="0" smtClean="0"/>
              <a:t>¤ I</a:t>
            </a:r>
            <a:r>
              <a:rPr lang="sv-SE" baseline="0" dirty="0" smtClean="0"/>
              <a:t> detta steg analyserar man problemet för att få så mycket information som möjligt om det.</a:t>
            </a:r>
          </a:p>
          <a:p>
            <a:r>
              <a:rPr lang="sv-SE" baseline="0" dirty="0" smtClean="0"/>
              <a:t>¤ Om det är många saker som ska lösas kan delmål hjälpa, dessa ska i sådana skapas i denna del.</a:t>
            </a:r>
            <a:endParaRPr lang="sv-SE" dirty="0"/>
          </a:p>
        </p:txBody>
      </p:sp>
      <p:sp>
        <p:nvSpPr>
          <p:cNvPr id="4" name="Platshållare för bildnummer 3"/>
          <p:cNvSpPr>
            <a:spLocks noGrp="1"/>
          </p:cNvSpPr>
          <p:nvPr>
            <p:ph type="sldNum" sz="quarter" idx="10"/>
          </p:nvPr>
        </p:nvSpPr>
        <p:spPr/>
        <p:txBody>
          <a:bodyPr/>
          <a:lstStyle/>
          <a:p>
            <a:pPr rtl="0"/>
            <a:fld id="{8DAEC444-603B-4F09-9A06-5917518DD901}" type="slidenum">
              <a:rPr lang="sv-SE" smtClean="0"/>
              <a:t>4</a:t>
            </a:fld>
            <a:endParaRPr lang="sv-SE" dirty="0"/>
          </a:p>
        </p:txBody>
      </p:sp>
    </p:spTree>
    <p:extLst>
      <p:ext uri="{BB962C8B-B14F-4D97-AF65-F5344CB8AC3E}">
        <p14:creationId xmlns:p14="http://schemas.microsoft.com/office/powerpoint/2010/main" val="3141761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andra steget är lösning</a:t>
            </a:r>
          </a:p>
          <a:p>
            <a:r>
              <a:rPr lang="sv-SE" dirty="0" smtClean="0"/>
              <a:t>¤</a:t>
            </a:r>
            <a:r>
              <a:rPr lang="sv-SE" baseline="0" dirty="0" smtClean="0"/>
              <a:t> Hur ska problemet lösas på bästa sätt</a:t>
            </a:r>
          </a:p>
          <a:p>
            <a:r>
              <a:rPr lang="sv-SE" baseline="0" dirty="0" smtClean="0"/>
              <a:t>¤ Det kan eventuellt även vara en marknadsundersökning i detta steg för att se hur andra uppfattar problemet.</a:t>
            </a:r>
            <a:endParaRPr lang="sv-SE" dirty="0"/>
          </a:p>
        </p:txBody>
      </p:sp>
      <p:sp>
        <p:nvSpPr>
          <p:cNvPr id="4" name="Platshållare för bildnummer 3"/>
          <p:cNvSpPr>
            <a:spLocks noGrp="1"/>
          </p:cNvSpPr>
          <p:nvPr>
            <p:ph type="sldNum" sz="quarter" idx="10"/>
          </p:nvPr>
        </p:nvSpPr>
        <p:spPr/>
        <p:txBody>
          <a:bodyPr/>
          <a:lstStyle/>
          <a:p>
            <a:pPr rtl="0"/>
            <a:fld id="{8DAEC444-603B-4F09-9A06-5917518DD901}" type="slidenum">
              <a:rPr lang="sv-SE" smtClean="0"/>
              <a:t>5</a:t>
            </a:fld>
            <a:endParaRPr lang="sv-SE" dirty="0"/>
          </a:p>
        </p:txBody>
      </p:sp>
    </p:spTree>
    <p:extLst>
      <p:ext uri="{BB962C8B-B14F-4D97-AF65-F5344CB8AC3E}">
        <p14:creationId xmlns:p14="http://schemas.microsoft.com/office/powerpoint/2010/main" val="1587897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 I</a:t>
            </a:r>
            <a:r>
              <a:rPr lang="sv-SE" baseline="0" dirty="0" smtClean="0"/>
              <a:t> planeringen görs en projektplan. Den ska innehålla</a:t>
            </a:r>
          </a:p>
          <a:p>
            <a:r>
              <a:rPr lang="sv-SE" baseline="0" dirty="0" smtClean="0"/>
              <a:t>¤ Hur projektet ska genomföras, vilka resurser som behövs och vilka som ska vara med</a:t>
            </a:r>
          </a:p>
          <a:p>
            <a:r>
              <a:rPr lang="sv-SE" baseline="0" dirty="0" smtClean="0"/>
              <a:t>¤ När ska vad ske. Detta kan planeras bland annat genom ett ¤ </a:t>
            </a:r>
            <a:r>
              <a:rPr lang="sv-SE" baseline="0" dirty="0" err="1" smtClean="0"/>
              <a:t>gantschema</a:t>
            </a:r>
            <a:r>
              <a:rPr lang="sv-SE" baseline="0" dirty="0" smtClean="0"/>
              <a:t>.</a:t>
            </a:r>
          </a:p>
          <a:p>
            <a:r>
              <a:rPr lang="sv-SE" baseline="0" dirty="0" smtClean="0"/>
              <a:t>¤ Och vilka personer som ska göra vad</a:t>
            </a:r>
          </a:p>
          <a:p>
            <a:r>
              <a:rPr lang="sv-SE" baseline="0" dirty="0" smtClean="0"/>
              <a:t>¤ Projektplanen ska även innehålla en ekonomisk kalkyl </a:t>
            </a:r>
            <a:endParaRPr lang="sv-SE" dirty="0"/>
          </a:p>
        </p:txBody>
      </p:sp>
      <p:sp>
        <p:nvSpPr>
          <p:cNvPr id="4" name="Platshållare för bildnummer 3"/>
          <p:cNvSpPr>
            <a:spLocks noGrp="1"/>
          </p:cNvSpPr>
          <p:nvPr>
            <p:ph type="sldNum" sz="quarter" idx="10"/>
          </p:nvPr>
        </p:nvSpPr>
        <p:spPr/>
        <p:txBody>
          <a:bodyPr/>
          <a:lstStyle/>
          <a:p>
            <a:pPr rtl="0"/>
            <a:fld id="{8DAEC444-603B-4F09-9A06-5917518DD901}" type="slidenum">
              <a:rPr lang="sv-SE" smtClean="0"/>
              <a:t>6</a:t>
            </a:fld>
            <a:endParaRPr lang="sv-SE" dirty="0"/>
          </a:p>
        </p:txBody>
      </p:sp>
    </p:spTree>
    <p:extLst>
      <p:ext uri="{BB962C8B-B14F-4D97-AF65-F5344CB8AC3E}">
        <p14:creationId xmlns:p14="http://schemas.microsoft.com/office/powerpoint/2010/main" val="767317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 genomförandet är</a:t>
            </a:r>
            <a:r>
              <a:rPr lang="sv-SE" baseline="0" dirty="0" smtClean="0"/>
              <a:t> det ¤allt som genomförs</a:t>
            </a:r>
          </a:p>
          <a:p>
            <a:r>
              <a:rPr lang="sv-SE" baseline="0" dirty="0" smtClean="0"/>
              <a:t>¤Ritningar skissas</a:t>
            </a:r>
          </a:p>
          <a:p>
            <a:r>
              <a:rPr lang="sv-SE" baseline="0" dirty="0" smtClean="0"/>
              <a:t>¤Prototyper skapas</a:t>
            </a:r>
          </a:p>
          <a:p>
            <a:r>
              <a:rPr lang="sv-SE" baseline="0" dirty="0" smtClean="0"/>
              <a:t>¤ Och färdiga produkter utvecklas</a:t>
            </a:r>
          </a:p>
          <a:p>
            <a:r>
              <a:rPr lang="sv-SE" baseline="0" dirty="0" smtClean="0"/>
              <a:t>¤Tester genomförs</a:t>
            </a:r>
          </a:p>
          <a:p>
            <a:r>
              <a:rPr lang="sv-SE" baseline="0" dirty="0" smtClean="0"/>
              <a:t>¤ Det sista som sker är </a:t>
            </a:r>
            <a:r>
              <a:rPr lang="sv-SE" baseline="0" dirty="0" err="1" smtClean="0"/>
              <a:t>marknadsförning</a:t>
            </a:r>
            <a:endParaRPr lang="sv-SE" dirty="0"/>
          </a:p>
        </p:txBody>
      </p:sp>
      <p:sp>
        <p:nvSpPr>
          <p:cNvPr id="4" name="Platshållare för bildnummer 3"/>
          <p:cNvSpPr>
            <a:spLocks noGrp="1"/>
          </p:cNvSpPr>
          <p:nvPr>
            <p:ph type="sldNum" sz="quarter" idx="10"/>
          </p:nvPr>
        </p:nvSpPr>
        <p:spPr/>
        <p:txBody>
          <a:bodyPr/>
          <a:lstStyle/>
          <a:p>
            <a:pPr rtl="0"/>
            <a:fld id="{8DAEC444-603B-4F09-9A06-5917518DD901}" type="slidenum">
              <a:rPr lang="sv-SE" smtClean="0"/>
              <a:t>7</a:t>
            </a:fld>
            <a:endParaRPr lang="sv-SE" dirty="0"/>
          </a:p>
        </p:txBody>
      </p:sp>
    </p:spTree>
    <p:extLst>
      <p:ext uri="{BB962C8B-B14F-4D97-AF65-F5344CB8AC3E}">
        <p14:creationId xmlns:p14="http://schemas.microsoft.com/office/powerpoint/2010/main" val="3548026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¤Eftersom</a:t>
            </a:r>
            <a:r>
              <a:rPr lang="sv-SE" baseline="0" dirty="0" smtClean="0"/>
              <a:t> att det är väldigt många människor och händelser under ett projekt är det viktigt att dokumentera allt som sker, ¤ man kan göra det med exempelvis en projektdagbok. Den ska innehålla ¤ Vad som har genomförts, ¤ Vilka har genomfört det och ¤ vad som behöver genomföras i framtiden.</a:t>
            </a:r>
          </a:p>
        </p:txBody>
      </p:sp>
      <p:sp>
        <p:nvSpPr>
          <p:cNvPr id="4" name="Platshållare för bildnummer 3"/>
          <p:cNvSpPr>
            <a:spLocks noGrp="1"/>
          </p:cNvSpPr>
          <p:nvPr>
            <p:ph type="sldNum" sz="quarter" idx="10"/>
          </p:nvPr>
        </p:nvSpPr>
        <p:spPr/>
        <p:txBody>
          <a:bodyPr/>
          <a:lstStyle/>
          <a:p>
            <a:pPr rtl="0"/>
            <a:fld id="{8DAEC444-603B-4F09-9A06-5917518DD901}" type="slidenum">
              <a:rPr lang="sv-SE" smtClean="0"/>
              <a:t>8</a:t>
            </a:fld>
            <a:endParaRPr lang="sv-SE" dirty="0"/>
          </a:p>
        </p:txBody>
      </p:sp>
    </p:spTree>
    <p:extLst>
      <p:ext uri="{BB962C8B-B14F-4D97-AF65-F5344CB8AC3E}">
        <p14:creationId xmlns:p14="http://schemas.microsoft.com/office/powerpoint/2010/main" val="888262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 För att alla som är delaktiga</a:t>
            </a:r>
            <a:r>
              <a:rPr lang="sv-SE" baseline="0" dirty="0" smtClean="0"/>
              <a:t> i projektet ska veta hur projektet ligger till måste rapportering ske. ¤ Hur och när den ska ske, ska stå med i projektplanen. </a:t>
            </a:r>
          </a:p>
          <a:p>
            <a:r>
              <a:rPr lang="sv-SE" baseline="0" dirty="0" smtClean="0"/>
              <a:t>¤ Rapporteringen kan antingen vara formell eller inte. ¤ Den kan antingen vara muntligt eller skriftligt. </a:t>
            </a:r>
            <a:endParaRPr lang="sv-SE" dirty="0"/>
          </a:p>
        </p:txBody>
      </p:sp>
      <p:sp>
        <p:nvSpPr>
          <p:cNvPr id="4" name="Platshållare för bildnummer 3"/>
          <p:cNvSpPr>
            <a:spLocks noGrp="1"/>
          </p:cNvSpPr>
          <p:nvPr>
            <p:ph type="sldNum" sz="quarter" idx="10"/>
          </p:nvPr>
        </p:nvSpPr>
        <p:spPr/>
        <p:txBody>
          <a:bodyPr/>
          <a:lstStyle/>
          <a:p>
            <a:pPr rtl="0"/>
            <a:fld id="{8DAEC444-603B-4F09-9A06-5917518DD901}" type="slidenum">
              <a:rPr lang="sv-SE" smtClean="0"/>
              <a:t>9</a:t>
            </a:fld>
            <a:endParaRPr lang="sv-SE" dirty="0"/>
          </a:p>
        </p:txBody>
      </p:sp>
    </p:spTree>
    <p:extLst>
      <p:ext uri="{BB962C8B-B14F-4D97-AF65-F5344CB8AC3E}">
        <p14:creationId xmlns:p14="http://schemas.microsoft.com/office/powerpoint/2010/main" val="945281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ktangel"/>
          <p:cNvSpPr/>
          <p:nvPr/>
        </p:nvSpPr>
        <p:spPr bwMode="invGray">
          <a:xfrm>
            <a:off x="0" y="3936697"/>
            <a:ext cx="12192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dirty="0"/>
          </a:p>
        </p:txBody>
      </p:sp>
      <p:sp>
        <p:nvSpPr>
          <p:cNvPr id="2" name="Rubrik 1"/>
          <p:cNvSpPr>
            <a:spLocks noGrp="1"/>
          </p:cNvSpPr>
          <p:nvPr>
            <p:ph type="ctrTitle"/>
          </p:nvPr>
        </p:nvSpPr>
        <p:spPr>
          <a:xfrm>
            <a:off x="838201" y="4114800"/>
            <a:ext cx="10515598" cy="1158446"/>
          </a:xfrm>
        </p:spPr>
        <p:txBody>
          <a:bodyPr rtlCol="0" anchor="b">
            <a:normAutofit/>
          </a:bodyPr>
          <a:lstStyle>
            <a:lvl1pPr algn="l">
              <a:defRPr sz="5200">
                <a:solidFill>
                  <a:schemeClr val="tx1"/>
                </a:solidFill>
              </a:defRPr>
            </a:lvl1pPr>
          </a:lstStyle>
          <a:p>
            <a:pPr rtl="0"/>
            <a:r>
              <a:rPr lang="sv-SE" smtClean="0"/>
              <a:t>Klicka här för att ändra format</a:t>
            </a:r>
            <a:endParaRPr lang="sv-SE" dirty="0"/>
          </a:p>
        </p:txBody>
      </p:sp>
      <p:sp>
        <p:nvSpPr>
          <p:cNvPr id="3" name="Underrubrik 2"/>
          <p:cNvSpPr>
            <a:spLocks noGrp="1"/>
          </p:cNvSpPr>
          <p:nvPr>
            <p:ph type="subTitle" idx="1"/>
          </p:nvPr>
        </p:nvSpPr>
        <p:spPr>
          <a:xfrm>
            <a:off x="838201" y="5338170"/>
            <a:ext cx="10515598" cy="474836"/>
          </a:xfrm>
        </p:spPr>
        <p:txBody>
          <a:bodyPr rtlCol="0"/>
          <a:lstStyle>
            <a:lvl1pPr marL="0" indent="0" algn="l">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sv-SE" smtClean="0"/>
              <a:t>Klicka om du vill redigera mall för underrubrikformat</a:t>
            </a:r>
            <a:endParaRPr lang="sv-SE" dirty="0"/>
          </a:p>
        </p:txBody>
      </p:sp>
    </p:spTree>
    <p:extLst>
      <p:ext uri="{BB962C8B-B14F-4D97-AF65-F5344CB8AC3E}">
        <p14:creationId xmlns:p14="http://schemas.microsoft.com/office/powerpoint/2010/main" val="630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sv-SE" smtClean="0"/>
              <a:t>Klicka här för att ändra format</a:t>
            </a:r>
            <a:endParaRPr lang="sv-SE" dirty="0"/>
          </a:p>
        </p:txBody>
      </p:sp>
      <p:sp>
        <p:nvSpPr>
          <p:cNvPr id="3" name="Platshållare 2 för vertikal text"/>
          <p:cNvSpPr>
            <a:spLocks noGrp="1"/>
          </p:cNvSpPr>
          <p:nvPr>
            <p:ph type="body" orient="vert" idx="1"/>
          </p:nvPr>
        </p:nvSpPr>
        <p:spPr/>
        <p:txBody>
          <a:bodyPr vert="eaVert" rtlCol="0"/>
          <a:lstStyle/>
          <a:p>
            <a:pPr lvl="0" rtl="0"/>
            <a:r>
              <a:rPr lang="sv-SE" smtClean="0"/>
              <a:t>Redigera format för bakgrundstext</a:t>
            </a:r>
          </a:p>
          <a:p>
            <a:pPr lvl="1" rtl="0"/>
            <a:r>
              <a:rPr lang="sv-SE" smtClean="0"/>
              <a:t>Nivå två</a:t>
            </a:r>
          </a:p>
          <a:p>
            <a:pPr lvl="2" rtl="0"/>
            <a:r>
              <a:rPr lang="sv-SE" smtClean="0"/>
              <a:t>Nivå tre</a:t>
            </a:r>
          </a:p>
          <a:p>
            <a:pPr lvl="3" rtl="0"/>
            <a:r>
              <a:rPr lang="sv-SE" smtClean="0"/>
              <a:t>Nivå fyra</a:t>
            </a:r>
          </a:p>
          <a:p>
            <a:pPr lvl="4" rtl="0"/>
            <a:r>
              <a:rPr lang="sv-SE" smtClean="0"/>
              <a:t>Nivå fem</a:t>
            </a:r>
            <a:endParaRPr lang="sv-SE" dirty="0"/>
          </a:p>
        </p:txBody>
      </p:sp>
      <p:sp>
        <p:nvSpPr>
          <p:cNvPr id="5" name="Platshållare för sidfot 3"/>
          <p:cNvSpPr>
            <a:spLocks noGrp="1"/>
          </p:cNvSpPr>
          <p:nvPr>
            <p:ph type="ftr" sz="quarter" idx="11"/>
          </p:nvPr>
        </p:nvSpPr>
        <p:spPr/>
        <p:txBody>
          <a:bodyPr rtlCol="0"/>
          <a:lstStyle/>
          <a:p>
            <a:pPr rtl="0"/>
            <a:r>
              <a:rPr lang="sv-SE" smtClean="0"/>
              <a:t>Projektarbetare</a:t>
            </a:r>
            <a:endParaRPr lang="sv-SE" dirty="0"/>
          </a:p>
        </p:txBody>
      </p:sp>
      <p:sp>
        <p:nvSpPr>
          <p:cNvPr id="4" name="Platshållare 4 för datum"/>
          <p:cNvSpPr>
            <a:spLocks noGrp="1"/>
          </p:cNvSpPr>
          <p:nvPr>
            <p:ph type="dt" sz="half" idx="10"/>
          </p:nvPr>
        </p:nvSpPr>
        <p:spPr/>
        <p:txBody>
          <a:bodyPr rtlCol="0"/>
          <a:lstStyle/>
          <a:p>
            <a:pPr rtl="0"/>
            <a:fld id="{1E068DD7-5DD4-4378-86A7-6CBCCA807EEE}" type="datetime1">
              <a:rPr lang="sv-SE" smtClean="0"/>
              <a:t>2018-04-23</a:t>
            </a:fld>
            <a:endParaRPr lang="sv-SE" dirty="0"/>
          </a:p>
        </p:txBody>
      </p:sp>
      <p:sp>
        <p:nvSpPr>
          <p:cNvPr id="6" name="Platshållare 5 för bildnummer"/>
          <p:cNvSpPr>
            <a:spLocks noGrp="1"/>
          </p:cNvSpPr>
          <p:nvPr>
            <p:ph type="sldNum" sz="quarter" idx="12"/>
          </p:nvPr>
        </p:nvSpPr>
        <p:spPr/>
        <p:txBody>
          <a:bodyPr rtlCol="0"/>
          <a:lstStyle/>
          <a:p>
            <a:pPr rtl="0"/>
            <a:fld id="{B13333A4-2EF1-4B79-B68C-AB20E66B4822}" type="slidenum">
              <a:rPr lang="sv-SE" smtClean="0"/>
              <a:t>‹#›</a:t>
            </a:fld>
            <a:endParaRPr lang="sv-SE" dirty="0"/>
          </a:p>
        </p:txBody>
      </p:sp>
    </p:spTree>
    <p:extLst>
      <p:ext uri="{BB962C8B-B14F-4D97-AF65-F5344CB8AC3E}">
        <p14:creationId xmlns:p14="http://schemas.microsoft.com/office/powerpoint/2010/main" val="37875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9741693" y="365125"/>
            <a:ext cx="1600200" cy="5811838"/>
          </a:xfrm>
        </p:spPr>
        <p:txBody>
          <a:bodyPr vert="eaVert" rtlCol="0"/>
          <a:lstStyle>
            <a:lvl1pPr>
              <a:defRPr/>
            </a:lvl1pPr>
          </a:lstStyle>
          <a:p>
            <a:pPr rtl="0"/>
            <a:r>
              <a:rPr lang="sv-SE" smtClean="0"/>
              <a:t>Klicka här för att ändra format</a:t>
            </a:r>
            <a:endParaRPr lang="sv-SE" dirty="0"/>
          </a:p>
        </p:txBody>
      </p:sp>
      <p:sp>
        <p:nvSpPr>
          <p:cNvPr id="3" name="Platshållare 2 för vertikal text"/>
          <p:cNvSpPr>
            <a:spLocks noGrp="1"/>
          </p:cNvSpPr>
          <p:nvPr>
            <p:ph type="body" orient="vert" idx="1"/>
          </p:nvPr>
        </p:nvSpPr>
        <p:spPr>
          <a:xfrm>
            <a:off x="838200" y="365125"/>
            <a:ext cx="8534400" cy="5811838"/>
          </a:xfrm>
        </p:spPr>
        <p:txBody>
          <a:bodyPr vert="eaVert" rtlCol="0"/>
          <a:lstStyle/>
          <a:p>
            <a:pPr lvl="0" rtl="0"/>
            <a:r>
              <a:rPr lang="sv-SE" smtClean="0"/>
              <a:t>Redigera format för bakgrundstext</a:t>
            </a:r>
          </a:p>
          <a:p>
            <a:pPr lvl="1" rtl="0"/>
            <a:r>
              <a:rPr lang="sv-SE" smtClean="0"/>
              <a:t>Nivå två</a:t>
            </a:r>
          </a:p>
          <a:p>
            <a:pPr lvl="2" rtl="0"/>
            <a:r>
              <a:rPr lang="sv-SE" smtClean="0"/>
              <a:t>Nivå tre</a:t>
            </a:r>
          </a:p>
          <a:p>
            <a:pPr lvl="3" rtl="0"/>
            <a:r>
              <a:rPr lang="sv-SE" smtClean="0"/>
              <a:t>Nivå fyra</a:t>
            </a:r>
          </a:p>
          <a:p>
            <a:pPr lvl="4" rtl="0"/>
            <a:r>
              <a:rPr lang="sv-SE" smtClean="0"/>
              <a:t>Nivå fem</a:t>
            </a:r>
            <a:endParaRPr lang="sv-SE" dirty="0"/>
          </a:p>
        </p:txBody>
      </p:sp>
      <p:sp>
        <p:nvSpPr>
          <p:cNvPr id="5" name="Platshållare för sidfot 3"/>
          <p:cNvSpPr>
            <a:spLocks noGrp="1"/>
          </p:cNvSpPr>
          <p:nvPr>
            <p:ph type="ftr" sz="quarter" idx="11"/>
          </p:nvPr>
        </p:nvSpPr>
        <p:spPr/>
        <p:txBody>
          <a:bodyPr rtlCol="0"/>
          <a:lstStyle/>
          <a:p>
            <a:pPr rtl="0"/>
            <a:r>
              <a:rPr lang="sv-SE" smtClean="0"/>
              <a:t>Projektarbetare</a:t>
            </a:r>
            <a:endParaRPr lang="sv-SE" dirty="0"/>
          </a:p>
        </p:txBody>
      </p:sp>
      <p:sp>
        <p:nvSpPr>
          <p:cNvPr id="4" name="Platshållare 4 för datum"/>
          <p:cNvSpPr>
            <a:spLocks noGrp="1"/>
          </p:cNvSpPr>
          <p:nvPr>
            <p:ph type="dt" sz="half" idx="10"/>
          </p:nvPr>
        </p:nvSpPr>
        <p:spPr/>
        <p:txBody>
          <a:bodyPr rtlCol="0"/>
          <a:lstStyle/>
          <a:p>
            <a:pPr rtl="0"/>
            <a:fld id="{747D61E5-9660-4516-8A0F-8113F4CE0204}" type="datetime1">
              <a:rPr lang="sv-SE" smtClean="0"/>
              <a:t>2018-04-23</a:t>
            </a:fld>
            <a:endParaRPr lang="sv-SE" dirty="0"/>
          </a:p>
        </p:txBody>
      </p:sp>
      <p:sp>
        <p:nvSpPr>
          <p:cNvPr id="6" name="Platshållare 5 för bildnummer"/>
          <p:cNvSpPr>
            <a:spLocks noGrp="1"/>
          </p:cNvSpPr>
          <p:nvPr>
            <p:ph type="sldNum" sz="quarter" idx="12"/>
          </p:nvPr>
        </p:nvSpPr>
        <p:spPr/>
        <p:txBody>
          <a:bodyPr rtlCol="0"/>
          <a:lstStyle/>
          <a:p>
            <a:pPr rtl="0"/>
            <a:fld id="{B13333A4-2EF1-4B79-B68C-AB20E66B4822}" type="slidenum">
              <a:rPr lang="sv-SE" smtClean="0"/>
              <a:t>‹#›</a:t>
            </a:fld>
            <a:endParaRPr lang="sv-SE" dirty="0"/>
          </a:p>
        </p:txBody>
      </p:sp>
    </p:spTree>
    <p:extLst>
      <p:ext uri="{BB962C8B-B14F-4D97-AF65-F5344CB8AC3E}">
        <p14:creationId xmlns:p14="http://schemas.microsoft.com/office/powerpoint/2010/main" val="7702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2 för innehåll"/>
          <p:cNvSpPr>
            <a:spLocks noGrp="1"/>
          </p:cNvSpPr>
          <p:nvPr>
            <p:ph idx="1"/>
          </p:nvPr>
        </p:nvSpPr>
        <p:spPr/>
        <p:txBody>
          <a:bodyPr rtlCol="0"/>
          <a:lstStyle/>
          <a:p>
            <a:pPr lvl="0" rtl="0"/>
            <a:r>
              <a:rPr lang="sv-SE" dirty="0" smtClean="0"/>
              <a:t>Redigera format för bakgrundstext</a:t>
            </a:r>
          </a:p>
          <a:p>
            <a:pPr lvl="1" rtl="0"/>
            <a:r>
              <a:rPr lang="sv-SE" dirty="0" smtClean="0"/>
              <a:t>Nivå två</a:t>
            </a:r>
          </a:p>
          <a:p>
            <a:pPr lvl="2" rtl="0"/>
            <a:r>
              <a:rPr lang="sv-SE" dirty="0" smtClean="0"/>
              <a:t>Nivå tre</a:t>
            </a:r>
          </a:p>
          <a:p>
            <a:pPr lvl="3" rtl="0"/>
            <a:r>
              <a:rPr lang="sv-SE" dirty="0" smtClean="0"/>
              <a:t>Nivå fyra</a:t>
            </a:r>
          </a:p>
          <a:p>
            <a:pPr lvl="4" rtl="0"/>
            <a:r>
              <a:rPr lang="sv-SE" dirty="0" smtClean="0"/>
              <a:t>Nivå fem</a:t>
            </a:r>
            <a:endParaRPr lang="sv-SE" dirty="0"/>
          </a:p>
        </p:txBody>
      </p:sp>
      <p:sp>
        <p:nvSpPr>
          <p:cNvPr id="7" name="Rubrik 6"/>
          <p:cNvSpPr>
            <a:spLocks noGrp="1"/>
          </p:cNvSpPr>
          <p:nvPr>
            <p:ph type="title"/>
          </p:nvPr>
        </p:nvSpPr>
        <p:spPr/>
        <p:txBody>
          <a:bodyPr/>
          <a:lstStyle/>
          <a:p>
            <a:r>
              <a:rPr lang="sv-SE" dirty="0" smtClean="0"/>
              <a:t>Klicka här för att ändra format</a:t>
            </a:r>
            <a:endParaRPr lang="sv-SE" dirty="0"/>
          </a:p>
        </p:txBody>
      </p:sp>
      <p:pic>
        <p:nvPicPr>
          <p:cNvPr id="9" name="Picture 4" descr="https://licensebuttons.net/l/by-sa/3.0/88x3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53799" y="6562725"/>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2" name="Platshållare för bildnummer 11"/>
          <p:cNvSpPr>
            <a:spLocks noGrp="1"/>
          </p:cNvSpPr>
          <p:nvPr>
            <p:ph type="sldNum" sz="quarter" idx="12"/>
          </p:nvPr>
        </p:nvSpPr>
        <p:spPr/>
        <p:txBody>
          <a:bodyPr/>
          <a:lstStyle/>
          <a:p>
            <a:pPr rtl="0"/>
            <a:fld id="{B13333A4-2EF1-4B79-B68C-AB20E66B4822}" type="slidenum">
              <a:rPr lang="sv-SE" smtClean="0"/>
              <a:pPr rtl="0"/>
              <a:t>‹#›</a:t>
            </a:fld>
            <a:endParaRPr lang="sv-SE" dirty="0"/>
          </a:p>
        </p:txBody>
      </p:sp>
      <p:sp>
        <p:nvSpPr>
          <p:cNvPr id="14" name="Platshållare för sidfot 10"/>
          <p:cNvSpPr>
            <a:spLocks noGrp="1"/>
          </p:cNvSpPr>
          <p:nvPr>
            <p:ph type="ftr" sz="quarter" idx="11"/>
          </p:nvPr>
        </p:nvSpPr>
        <p:spPr>
          <a:xfrm>
            <a:off x="818032" y="5926771"/>
            <a:ext cx="8442158" cy="229237"/>
          </a:xfrm>
        </p:spPr>
        <p:txBody>
          <a:bodyPr/>
          <a:lstStyle/>
          <a:p>
            <a:pPr rtl="0"/>
            <a:r>
              <a:rPr lang="sv-SE" dirty="0" smtClean="0"/>
              <a:t>Projektarbetare</a:t>
            </a:r>
            <a:endParaRPr lang="sv-SE" dirty="0"/>
          </a:p>
        </p:txBody>
      </p:sp>
      <p:sp>
        <p:nvSpPr>
          <p:cNvPr id="16" name="textruta 15"/>
          <p:cNvSpPr txBox="1"/>
          <p:nvPr userDrawn="1"/>
        </p:nvSpPr>
        <p:spPr>
          <a:xfrm>
            <a:off x="10201671" y="6533528"/>
            <a:ext cx="2304256" cy="261610"/>
          </a:xfrm>
          <a:prstGeom prst="rect">
            <a:avLst/>
          </a:prstGeom>
          <a:noFill/>
        </p:spPr>
        <p:txBody>
          <a:bodyPr wrap="square" rtlCol="0">
            <a:spAutoFit/>
          </a:bodyPr>
          <a:lstStyle/>
          <a:p>
            <a:r>
              <a:rPr lang="sv-SE" sz="1100" dirty="0" smtClean="0">
                <a:solidFill>
                  <a:srgbClr val="BAB1A3"/>
                </a:solidFill>
              </a:rPr>
              <a:t>Sam</a:t>
            </a:r>
            <a:r>
              <a:rPr lang="sv-SE" sz="1100" dirty="0" smtClean="0">
                <a:solidFill>
                  <a:srgbClr val="7D766B"/>
                </a:solidFill>
              </a:rPr>
              <a:t> </a:t>
            </a:r>
            <a:r>
              <a:rPr lang="sv-SE" sz="1100" dirty="0" smtClean="0">
                <a:solidFill>
                  <a:srgbClr val="BAB1A3"/>
                </a:solidFill>
              </a:rPr>
              <a:t>Shahriari</a:t>
            </a:r>
          </a:p>
        </p:txBody>
      </p:sp>
      <p:sp>
        <p:nvSpPr>
          <p:cNvPr id="18" name="Rektangel 17"/>
          <p:cNvSpPr/>
          <p:nvPr userDrawn="1"/>
        </p:nvSpPr>
        <p:spPr>
          <a:xfrm>
            <a:off x="407368" y="6533528"/>
            <a:ext cx="1077539" cy="261610"/>
          </a:xfrm>
          <a:prstGeom prst="rect">
            <a:avLst/>
          </a:prstGeom>
        </p:spPr>
        <p:txBody>
          <a:bodyPr wrap="none">
            <a:spAutoFit/>
          </a:bodyPr>
          <a:lstStyle/>
          <a:p>
            <a:r>
              <a:rPr lang="sv-SE" sz="1100" dirty="0" smtClean="0">
                <a:solidFill>
                  <a:srgbClr val="BAB1A3"/>
                </a:solidFill>
              </a:rPr>
              <a:t>Projektarbete</a:t>
            </a:r>
            <a:endParaRPr lang="sv-SE" sz="1100" dirty="0"/>
          </a:p>
        </p:txBody>
      </p:sp>
    </p:spTree>
    <p:extLst>
      <p:ext uri="{BB962C8B-B14F-4D97-AF65-F5344CB8AC3E}">
        <p14:creationId xmlns:p14="http://schemas.microsoft.com/office/powerpoint/2010/main" val="321557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vsnittsrub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ktangel 6"/>
          <p:cNvSpPr/>
          <p:nvPr/>
        </p:nvSpPr>
        <p:spPr bwMode="ltGray">
          <a:xfrm>
            <a:off x="0" y="3276600"/>
            <a:ext cx="12192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dirty="0"/>
          </a:p>
        </p:txBody>
      </p:sp>
      <p:sp>
        <p:nvSpPr>
          <p:cNvPr id="2" name="Rubrik 1"/>
          <p:cNvSpPr>
            <a:spLocks noGrp="1"/>
          </p:cNvSpPr>
          <p:nvPr>
            <p:ph type="title"/>
          </p:nvPr>
        </p:nvSpPr>
        <p:spPr>
          <a:xfrm>
            <a:off x="841248" y="3429000"/>
            <a:ext cx="9601200" cy="1838519"/>
          </a:xfrm>
        </p:spPr>
        <p:txBody>
          <a:bodyPr rtlCol="0" anchor="b">
            <a:normAutofit/>
          </a:bodyPr>
          <a:lstStyle>
            <a:lvl1pPr>
              <a:defRPr sz="5200">
                <a:solidFill>
                  <a:schemeClr val="bg1"/>
                </a:solidFill>
              </a:defRPr>
            </a:lvl1pPr>
          </a:lstStyle>
          <a:p>
            <a:pPr rtl="0"/>
            <a:r>
              <a:rPr lang="sv-SE" smtClean="0"/>
              <a:t>Klicka här för att ändra format</a:t>
            </a:r>
            <a:endParaRPr lang="sv-SE" dirty="0"/>
          </a:p>
        </p:txBody>
      </p:sp>
      <p:sp>
        <p:nvSpPr>
          <p:cNvPr id="3" name="Platshållare 2 för text"/>
          <p:cNvSpPr>
            <a:spLocks noGrp="1"/>
          </p:cNvSpPr>
          <p:nvPr>
            <p:ph type="body" idx="1"/>
          </p:nvPr>
        </p:nvSpPr>
        <p:spPr>
          <a:xfrm>
            <a:off x="841248" y="5340096"/>
            <a:ext cx="9601200" cy="475488"/>
          </a:xfrm>
        </p:spPr>
        <p:txBody>
          <a:bodyPr rtlCol="0"/>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sv-SE" smtClean="0"/>
              <a:t>Redigera format för bakgrundstext</a:t>
            </a:r>
          </a:p>
        </p:txBody>
      </p:sp>
    </p:spTree>
    <p:extLst>
      <p:ext uri="{BB962C8B-B14F-4D97-AF65-F5344CB8AC3E}">
        <p14:creationId xmlns:p14="http://schemas.microsoft.com/office/powerpoint/2010/main" val="191735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838200" y="365126"/>
            <a:ext cx="10515600" cy="1145224"/>
          </a:xfrm>
        </p:spPr>
        <p:txBody>
          <a:bodyPr rtlCol="0"/>
          <a:lstStyle/>
          <a:p>
            <a:pPr rtl="0"/>
            <a:r>
              <a:rPr lang="sv-SE" smtClean="0"/>
              <a:t>Klicka här för att ändra format</a:t>
            </a:r>
            <a:endParaRPr lang="sv-SE" dirty="0"/>
          </a:p>
        </p:txBody>
      </p:sp>
      <p:sp>
        <p:nvSpPr>
          <p:cNvPr id="3" name="Platshållare 2 för innehåll"/>
          <p:cNvSpPr>
            <a:spLocks noGrp="1"/>
          </p:cNvSpPr>
          <p:nvPr>
            <p:ph sz="half" idx="1"/>
          </p:nvPr>
        </p:nvSpPr>
        <p:spPr>
          <a:xfrm>
            <a:off x="838200" y="1825625"/>
            <a:ext cx="5029200" cy="4351338"/>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sv-SE" smtClean="0"/>
              <a:t>Redigera format för bakgrundstext</a:t>
            </a:r>
          </a:p>
          <a:p>
            <a:pPr lvl="1" rtl="0"/>
            <a:r>
              <a:rPr lang="sv-SE" smtClean="0"/>
              <a:t>Nivå två</a:t>
            </a:r>
          </a:p>
          <a:p>
            <a:pPr lvl="2" rtl="0"/>
            <a:r>
              <a:rPr lang="sv-SE" smtClean="0"/>
              <a:t>Nivå tre</a:t>
            </a:r>
          </a:p>
          <a:p>
            <a:pPr lvl="3" rtl="0"/>
            <a:r>
              <a:rPr lang="sv-SE" smtClean="0"/>
              <a:t>Nivå fyra</a:t>
            </a:r>
          </a:p>
          <a:p>
            <a:pPr lvl="4" rtl="0"/>
            <a:r>
              <a:rPr lang="sv-SE" smtClean="0"/>
              <a:t>Nivå fem</a:t>
            </a:r>
            <a:endParaRPr lang="sv-SE" dirty="0"/>
          </a:p>
        </p:txBody>
      </p:sp>
      <p:sp>
        <p:nvSpPr>
          <p:cNvPr id="4" name="Platshållare 3 för innehåll"/>
          <p:cNvSpPr>
            <a:spLocks noGrp="1"/>
          </p:cNvSpPr>
          <p:nvPr>
            <p:ph sz="half" idx="2"/>
          </p:nvPr>
        </p:nvSpPr>
        <p:spPr>
          <a:xfrm>
            <a:off x="6324600" y="1825625"/>
            <a:ext cx="5029200" cy="4351338"/>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sv-SE" smtClean="0"/>
              <a:t>Redigera format för bakgrundstext</a:t>
            </a:r>
          </a:p>
          <a:p>
            <a:pPr lvl="1" rtl="0"/>
            <a:r>
              <a:rPr lang="sv-SE" smtClean="0"/>
              <a:t>Nivå två</a:t>
            </a:r>
          </a:p>
          <a:p>
            <a:pPr lvl="2" rtl="0"/>
            <a:r>
              <a:rPr lang="sv-SE" smtClean="0"/>
              <a:t>Nivå tre</a:t>
            </a:r>
          </a:p>
          <a:p>
            <a:pPr lvl="3" rtl="0"/>
            <a:r>
              <a:rPr lang="sv-SE" smtClean="0"/>
              <a:t>Nivå fyra</a:t>
            </a:r>
          </a:p>
          <a:p>
            <a:pPr lvl="4" rtl="0"/>
            <a:r>
              <a:rPr lang="sv-SE" smtClean="0"/>
              <a:t>Nivå fem</a:t>
            </a:r>
            <a:endParaRPr lang="sv-SE" dirty="0"/>
          </a:p>
        </p:txBody>
      </p:sp>
      <p:sp>
        <p:nvSpPr>
          <p:cNvPr id="6" name="Platshållare för sidfot 4"/>
          <p:cNvSpPr>
            <a:spLocks noGrp="1"/>
          </p:cNvSpPr>
          <p:nvPr>
            <p:ph type="ftr" sz="quarter" idx="11"/>
          </p:nvPr>
        </p:nvSpPr>
        <p:spPr/>
        <p:txBody>
          <a:bodyPr rtlCol="0"/>
          <a:lstStyle/>
          <a:p>
            <a:pPr rtl="0"/>
            <a:r>
              <a:rPr lang="sv-SE" smtClean="0"/>
              <a:t>Projektarbetare</a:t>
            </a:r>
            <a:endParaRPr lang="sv-SE" dirty="0"/>
          </a:p>
        </p:txBody>
      </p:sp>
      <p:sp>
        <p:nvSpPr>
          <p:cNvPr id="5" name="Platshållare för datum 5"/>
          <p:cNvSpPr>
            <a:spLocks noGrp="1"/>
          </p:cNvSpPr>
          <p:nvPr>
            <p:ph type="dt" sz="half" idx="10"/>
          </p:nvPr>
        </p:nvSpPr>
        <p:spPr/>
        <p:txBody>
          <a:bodyPr rtlCol="0"/>
          <a:lstStyle/>
          <a:p>
            <a:pPr rtl="0"/>
            <a:fld id="{F38BDE0B-794F-4F0F-B14F-22753CEADAAE}" type="datetime1">
              <a:rPr lang="sv-SE" smtClean="0"/>
              <a:t>2018-04-23</a:t>
            </a:fld>
            <a:endParaRPr lang="sv-SE" dirty="0"/>
          </a:p>
        </p:txBody>
      </p:sp>
      <p:sp>
        <p:nvSpPr>
          <p:cNvPr id="7" name="Platshållare 6 för bildnummer"/>
          <p:cNvSpPr>
            <a:spLocks noGrp="1"/>
          </p:cNvSpPr>
          <p:nvPr>
            <p:ph type="sldNum" sz="quarter" idx="12"/>
          </p:nvPr>
        </p:nvSpPr>
        <p:spPr/>
        <p:txBody>
          <a:bodyPr rtlCol="0"/>
          <a:lstStyle/>
          <a:p>
            <a:pPr rtl="0"/>
            <a:fld id="{B13333A4-2EF1-4B79-B68C-AB20E66B4822}" type="slidenum">
              <a:rPr lang="sv-SE" smtClean="0"/>
              <a:t>‹#›</a:t>
            </a:fld>
            <a:endParaRPr lang="sv-SE" dirty="0"/>
          </a:p>
        </p:txBody>
      </p:sp>
    </p:spTree>
    <p:extLst>
      <p:ext uri="{BB962C8B-B14F-4D97-AF65-F5344CB8AC3E}">
        <p14:creationId xmlns:p14="http://schemas.microsoft.com/office/powerpoint/2010/main" val="396317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sv-SE" smtClean="0"/>
              <a:t>Klicka här för att ändra format</a:t>
            </a:r>
            <a:endParaRPr lang="sv-SE" dirty="0"/>
          </a:p>
        </p:txBody>
      </p:sp>
      <p:sp>
        <p:nvSpPr>
          <p:cNvPr id="3" name="Platshållare 2 för text"/>
          <p:cNvSpPr>
            <a:spLocks noGrp="1"/>
          </p:cNvSpPr>
          <p:nvPr>
            <p:ph type="body" idx="1"/>
          </p:nvPr>
        </p:nvSpPr>
        <p:spPr>
          <a:xfrm>
            <a:off x="839788" y="1828800"/>
            <a:ext cx="5029200" cy="685800"/>
          </a:xfrm>
        </p:spPr>
        <p:txBody>
          <a:bodyPr rtlCol="0"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smtClean="0"/>
              <a:t>Redigera format för bakgrundstext</a:t>
            </a:r>
          </a:p>
        </p:txBody>
      </p:sp>
      <p:sp>
        <p:nvSpPr>
          <p:cNvPr id="4" name="Platshållare 3 för innehåll"/>
          <p:cNvSpPr>
            <a:spLocks noGrp="1"/>
          </p:cNvSpPr>
          <p:nvPr>
            <p:ph sz="half" idx="2"/>
          </p:nvPr>
        </p:nvSpPr>
        <p:spPr>
          <a:xfrm>
            <a:off x="839788" y="2514600"/>
            <a:ext cx="5029200" cy="3675063"/>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sv-SE" smtClean="0"/>
              <a:t>Redigera format för bakgrundstext</a:t>
            </a:r>
          </a:p>
          <a:p>
            <a:pPr lvl="1" rtl="0"/>
            <a:r>
              <a:rPr lang="sv-SE" smtClean="0"/>
              <a:t>Nivå två</a:t>
            </a:r>
          </a:p>
          <a:p>
            <a:pPr lvl="2" rtl="0"/>
            <a:r>
              <a:rPr lang="sv-SE" smtClean="0"/>
              <a:t>Nivå tre</a:t>
            </a:r>
          </a:p>
          <a:p>
            <a:pPr lvl="3" rtl="0"/>
            <a:r>
              <a:rPr lang="sv-SE" smtClean="0"/>
              <a:t>Nivå fyra</a:t>
            </a:r>
          </a:p>
          <a:p>
            <a:pPr lvl="4" rtl="0"/>
            <a:r>
              <a:rPr lang="sv-SE" smtClean="0"/>
              <a:t>Nivå fem</a:t>
            </a:r>
            <a:endParaRPr lang="sv-SE" dirty="0"/>
          </a:p>
        </p:txBody>
      </p:sp>
      <p:sp>
        <p:nvSpPr>
          <p:cNvPr id="5" name="Platshållare 4 för text"/>
          <p:cNvSpPr>
            <a:spLocks noGrp="1"/>
          </p:cNvSpPr>
          <p:nvPr>
            <p:ph type="body" sz="quarter" idx="3"/>
          </p:nvPr>
        </p:nvSpPr>
        <p:spPr>
          <a:xfrm>
            <a:off x="6326188" y="1828800"/>
            <a:ext cx="5029200" cy="685800"/>
          </a:xfrm>
        </p:spPr>
        <p:txBody>
          <a:bodyPr rtlCol="0"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smtClean="0"/>
              <a:t>Redigera format för bakgrundstext</a:t>
            </a:r>
          </a:p>
        </p:txBody>
      </p:sp>
      <p:sp>
        <p:nvSpPr>
          <p:cNvPr id="6" name="Platshållare 5 för innehåll"/>
          <p:cNvSpPr>
            <a:spLocks noGrp="1"/>
          </p:cNvSpPr>
          <p:nvPr>
            <p:ph sz="quarter" idx="4"/>
          </p:nvPr>
        </p:nvSpPr>
        <p:spPr>
          <a:xfrm>
            <a:off x="6326188" y="2514600"/>
            <a:ext cx="5029200" cy="3675063"/>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sv-SE" smtClean="0"/>
              <a:t>Redigera format för bakgrundstext</a:t>
            </a:r>
          </a:p>
          <a:p>
            <a:pPr lvl="1" rtl="0"/>
            <a:r>
              <a:rPr lang="sv-SE" smtClean="0"/>
              <a:t>Nivå två</a:t>
            </a:r>
          </a:p>
          <a:p>
            <a:pPr lvl="2" rtl="0"/>
            <a:r>
              <a:rPr lang="sv-SE" smtClean="0"/>
              <a:t>Nivå tre</a:t>
            </a:r>
          </a:p>
          <a:p>
            <a:pPr lvl="3" rtl="0"/>
            <a:r>
              <a:rPr lang="sv-SE" smtClean="0"/>
              <a:t>Nivå fyra</a:t>
            </a:r>
          </a:p>
          <a:p>
            <a:pPr lvl="4" rtl="0"/>
            <a:r>
              <a:rPr lang="sv-SE" smtClean="0"/>
              <a:t>Nivå fem</a:t>
            </a:r>
            <a:endParaRPr lang="sv-SE" dirty="0"/>
          </a:p>
        </p:txBody>
      </p:sp>
      <p:sp>
        <p:nvSpPr>
          <p:cNvPr id="8" name="Platshållare för sidfot 6"/>
          <p:cNvSpPr>
            <a:spLocks noGrp="1"/>
          </p:cNvSpPr>
          <p:nvPr>
            <p:ph type="ftr" sz="quarter" idx="11"/>
          </p:nvPr>
        </p:nvSpPr>
        <p:spPr/>
        <p:txBody>
          <a:bodyPr rtlCol="0"/>
          <a:lstStyle/>
          <a:p>
            <a:pPr rtl="0"/>
            <a:r>
              <a:rPr lang="sv-SE" smtClean="0"/>
              <a:t>Projektarbetare</a:t>
            </a:r>
            <a:endParaRPr lang="sv-SE" dirty="0"/>
          </a:p>
        </p:txBody>
      </p:sp>
      <p:sp>
        <p:nvSpPr>
          <p:cNvPr id="7" name="Platshållare för datum 7"/>
          <p:cNvSpPr>
            <a:spLocks noGrp="1"/>
          </p:cNvSpPr>
          <p:nvPr>
            <p:ph type="dt" sz="half" idx="10"/>
          </p:nvPr>
        </p:nvSpPr>
        <p:spPr/>
        <p:txBody>
          <a:bodyPr rtlCol="0"/>
          <a:lstStyle/>
          <a:p>
            <a:pPr rtl="0"/>
            <a:fld id="{AAD6474A-6083-431E-8F87-253CC11752B0}" type="datetime1">
              <a:rPr lang="sv-SE" smtClean="0"/>
              <a:t>2018-04-23</a:t>
            </a:fld>
            <a:endParaRPr lang="sv-SE" dirty="0"/>
          </a:p>
        </p:txBody>
      </p:sp>
      <p:sp>
        <p:nvSpPr>
          <p:cNvPr id="9" name="Platshållare 8 för bildnummer"/>
          <p:cNvSpPr>
            <a:spLocks noGrp="1"/>
          </p:cNvSpPr>
          <p:nvPr>
            <p:ph type="sldNum" sz="quarter" idx="12"/>
          </p:nvPr>
        </p:nvSpPr>
        <p:spPr/>
        <p:txBody>
          <a:bodyPr rtlCol="0"/>
          <a:lstStyle/>
          <a:p>
            <a:pPr rtl="0"/>
            <a:fld id="{B13333A4-2EF1-4B79-B68C-AB20E66B4822}" type="slidenum">
              <a:rPr lang="sv-SE" smtClean="0"/>
              <a:t>‹#›</a:t>
            </a:fld>
            <a:endParaRPr lang="sv-SE" dirty="0"/>
          </a:p>
        </p:txBody>
      </p:sp>
    </p:spTree>
    <p:extLst>
      <p:ext uri="{BB962C8B-B14F-4D97-AF65-F5344CB8AC3E}">
        <p14:creationId xmlns:p14="http://schemas.microsoft.com/office/powerpoint/2010/main" val="14479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sv-SE" smtClean="0"/>
              <a:t>Klicka här för att ändra format</a:t>
            </a:r>
            <a:endParaRPr lang="sv-SE" dirty="0"/>
          </a:p>
        </p:txBody>
      </p:sp>
      <p:sp>
        <p:nvSpPr>
          <p:cNvPr id="4" name="Platshållare 2 för sidfot"/>
          <p:cNvSpPr>
            <a:spLocks noGrp="1"/>
          </p:cNvSpPr>
          <p:nvPr>
            <p:ph type="ftr" sz="quarter" idx="11"/>
          </p:nvPr>
        </p:nvSpPr>
        <p:spPr/>
        <p:txBody>
          <a:bodyPr rtlCol="0"/>
          <a:lstStyle/>
          <a:p>
            <a:pPr rtl="0"/>
            <a:r>
              <a:rPr lang="sv-SE" smtClean="0"/>
              <a:t>Projektarbetare</a:t>
            </a:r>
            <a:endParaRPr lang="sv-SE" dirty="0"/>
          </a:p>
        </p:txBody>
      </p:sp>
      <p:sp>
        <p:nvSpPr>
          <p:cNvPr id="3" name="Platshållare för datum 3"/>
          <p:cNvSpPr>
            <a:spLocks noGrp="1"/>
          </p:cNvSpPr>
          <p:nvPr>
            <p:ph type="dt" sz="half" idx="10"/>
          </p:nvPr>
        </p:nvSpPr>
        <p:spPr/>
        <p:txBody>
          <a:bodyPr rtlCol="0"/>
          <a:lstStyle/>
          <a:p>
            <a:pPr rtl="0"/>
            <a:fld id="{BF72F506-8E1B-44BF-B677-14D3C224A5F0}" type="datetime1">
              <a:rPr lang="sv-SE" smtClean="0"/>
              <a:t>2018-04-23</a:t>
            </a:fld>
            <a:endParaRPr lang="sv-SE" dirty="0"/>
          </a:p>
        </p:txBody>
      </p:sp>
      <p:sp>
        <p:nvSpPr>
          <p:cNvPr id="5" name="Platshållare 4 för bildnummer"/>
          <p:cNvSpPr>
            <a:spLocks noGrp="1"/>
          </p:cNvSpPr>
          <p:nvPr>
            <p:ph type="sldNum" sz="quarter" idx="12"/>
          </p:nvPr>
        </p:nvSpPr>
        <p:spPr/>
        <p:txBody>
          <a:bodyPr rtlCol="0"/>
          <a:lstStyle/>
          <a:p>
            <a:pPr rtl="0"/>
            <a:fld id="{B13333A4-2EF1-4B79-B68C-AB20E66B4822}" type="slidenum">
              <a:rPr lang="sv-SE" smtClean="0"/>
              <a:t>‹#›</a:t>
            </a:fld>
            <a:endParaRPr lang="sv-SE" dirty="0"/>
          </a:p>
        </p:txBody>
      </p:sp>
    </p:spTree>
    <p:extLst>
      <p:ext uri="{BB962C8B-B14F-4D97-AF65-F5344CB8AC3E}">
        <p14:creationId xmlns:p14="http://schemas.microsoft.com/office/powerpoint/2010/main" val="39563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1"/>
          <p:cNvSpPr>
            <a:spLocks noGrp="1"/>
          </p:cNvSpPr>
          <p:nvPr>
            <p:ph type="ftr" sz="quarter" idx="11"/>
          </p:nvPr>
        </p:nvSpPr>
        <p:spPr/>
        <p:txBody>
          <a:bodyPr rtlCol="0"/>
          <a:lstStyle/>
          <a:p>
            <a:pPr rtl="0"/>
            <a:r>
              <a:rPr lang="sv-SE" smtClean="0"/>
              <a:t>Projektarbetare</a:t>
            </a:r>
            <a:endParaRPr lang="sv-SE" dirty="0"/>
          </a:p>
        </p:txBody>
      </p:sp>
      <p:sp>
        <p:nvSpPr>
          <p:cNvPr id="2" name="Platshållare för datum 2"/>
          <p:cNvSpPr>
            <a:spLocks noGrp="1"/>
          </p:cNvSpPr>
          <p:nvPr>
            <p:ph type="dt" sz="half" idx="10"/>
          </p:nvPr>
        </p:nvSpPr>
        <p:spPr/>
        <p:txBody>
          <a:bodyPr rtlCol="0"/>
          <a:lstStyle/>
          <a:p>
            <a:pPr rtl="0"/>
            <a:fld id="{4324730B-52E3-4E60-8347-AE8FBF1BBFBA}" type="datetime1">
              <a:rPr lang="sv-SE" smtClean="0"/>
              <a:t>2018-04-23</a:t>
            </a:fld>
            <a:endParaRPr lang="sv-SE" dirty="0"/>
          </a:p>
        </p:txBody>
      </p:sp>
      <p:sp>
        <p:nvSpPr>
          <p:cNvPr id="4" name="Platshållare 3 för bildnummer"/>
          <p:cNvSpPr>
            <a:spLocks noGrp="1"/>
          </p:cNvSpPr>
          <p:nvPr>
            <p:ph type="sldNum" sz="quarter" idx="12"/>
          </p:nvPr>
        </p:nvSpPr>
        <p:spPr/>
        <p:txBody>
          <a:bodyPr rtlCol="0"/>
          <a:lstStyle/>
          <a:p>
            <a:pPr rtl="0"/>
            <a:fld id="{B13333A4-2EF1-4B79-B68C-AB20E66B4822}" type="slidenum">
              <a:rPr lang="sv-SE" smtClean="0"/>
              <a:t>‹#›</a:t>
            </a:fld>
            <a:endParaRPr lang="sv-SE" dirty="0"/>
          </a:p>
        </p:txBody>
      </p:sp>
    </p:spTree>
    <p:extLst>
      <p:ext uri="{BB962C8B-B14F-4D97-AF65-F5344CB8AC3E}">
        <p14:creationId xmlns:p14="http://schemas.microsoft.com/office/powerpoint/2010/main" val="366730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7924800" y="1524000"/>
            <a:ext cx="3429000" cy="1905000"/>
          </a:xfrm>
        </p:spPr>
        <p:txBody>
          <a:bodyPr rtlCol="0" anchor="b">
            <a:normAutofit/>
          </a:bodyPr>
          <a:lstStyle>
            <a:lvl1pPr>
              <a:defRPr sz="3400"/>
            </a:lvl1pPr>
          </a:lstStyle>
          <a:p>
            <a:pPr rtl="0"/>
            <a:r>
              <a:rPr lang="sv-SE" smtClean="0"/>
              <a:t>Klicka här för att ändra format</a:t>
            </a:r>
            <a:endParaRPr lang="sv-SE" dirty="0"/>
          </a:p>
        </p:txBody>
      </p:sp>
      <p:sp>
        <p:nvSpPr>
          <p:cNvPr id="3" name="Platshållare 2 för innehåll"/>
          <p:cNvSpPr>
            <a:spLocks noGrp="1"/>
          </p:cNvSpPr>
          <p:nvPr>
            <p:ph idx="1"/>
          </p:nvPr>
        </p:nvSpPr>
        <p:spPr>
          <a:xfrm>
            <a:off x="838200" y="685800"/>
            <a:ext cx="6400800" cy="5257800"/>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sv-SE" smtClean="0"/>
              <a:t>Redigera format för bakgrundstext</a:t>
            </a:r>
          </a:p>
          <a:p>
            <a:pPr lvl="1" rtl="0"/>
            <a:r>
              <a:rPr lang="sv-SE" smtClean="0"/>
              <a:t>Nivå två</a:t>
            </a:r>
          </a:p>
          <a:p>
            <a:pPr lvl="2" rtl="0"/>
            <a:r>
              <a:rPr lang="sv-SE" smtClean="0"/>
              <a:t>Nivå tre</a:t>
            </a:r>
          </a:p>
          <a:p>
            <a:pPr lvl="3" rtl="0"/>
            <a:r>
              <a:rPr lang="sv-SE" smtClean="0"/>
              <a:t>Nivå fyra</a:t>
            </a:r>
          </a:p>
          <a:p>
            <a:pPr lvl="4" rtl="0"/>
            <a:r>
              <a:rPr lang="sv-SE" smtClean="0"/>
              <a:t>Nivå fem</a:t>
            </a:r>
            <a:endParaRPr lang="sv-SE" dirty="0"/>
          </a:p>
        </p:txBody>
      </p:sp>
      <p:sp>
        <p:nvSpPr>
          <p:cNvPr id="4" name="Platshållare 3 för text"/>
          <p:cNvSpPr>
            <a:spLocks noGrp="1"/>
          </p:cNvSpPr>
          <p:nvPr>
            <p:ph type="body" sz="half" idx="2"/>
          </p:nvPr>
        </p:nvSpPr>
        <p:spPr>
          <a:xfrm>
            <a:off x="7924800" y="3581400"/>
            <a:ext cx="3429000" cy="1828800"/>
          </a:xfrm>
        </p:spPr>
        <p:txBody>
          <a:bodyPr rtlCol="0"/>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sv-SE" smtClean="0"/>
              <a:t>Redigera format för bakgrundstext</a:t>
            </a:r>
          </a:p>
        </p:txBody>
      </p:sp>
      <p:sp>
        <p:nvSpPr>
          <p:cNvPr id="6" name="Platshållare för sidfot 4"/>
          <p:cNvSpPr>
            <a:spLocks noGrp="1"/>
          </p:cNvSpPr>
          <p:nvPr>
            <p:ph type="ftr" sz="quarter" idx="11"/>
          </p:nvPr>
        </p:nvSpPr>
        <p:spPr/>
        <p:txBody>
          <a:bodyPr rtlCol="0"/>
          <a:lstStyle/>
          <a:p>
            <a:pPr rtl="0"/>
            <a:r>
              <a:rPr lang="sv-SE" smtClean="0"/>
              <a:t>Projektarbetare</a:t>
            </a:r>
            <a:endParaRPr lang="sv-SE" dirty="0"/>
          </a:p>
        </p:txBody>
      </p:sp>
      <p:sp>
        <p:nvSpPr>
          <p:cNvPr id="5" name="Platshållare för datum 5"/>
          <p:cNvSpPr>
            <a:spLocks noGrp="1"/>
          </p:cNvSpPr>
          <p:nvPr>
            <p:ph type="dt" sz="half" idx="10"/>
          </p:nvPr>
        </p:nvSpPr>
        <p:spPr/>
        <p:txBody>
          <a:bodyPr rtlCol="0"/>
          <a:lstStyle/>
          <a:p>
            <a:pPr rtl="0"/>
            <a:fld id="{00DADF8B-4071-43EA-AD3A-3D0E8EBAFFD5}" type="datetime1">
              <a:rPr lang="sv-SE" smtClean="0"/>
              <a:t>2018-04-23</a:t>
            </a:fld>
            <a:endParaRPr lang="sv-SE" dirty="0"/>
          </a:p>
        </p:txBody>
      </p:sp>
      <p:sp>
        <p:nvSpPr>
          <p:cNvPr id="7" name="Platshållare 6 för bildnummer"/>
          <p:cNvSpPr>
            <a:spLocks noGrp="1"/>
          </p:cNvSpPr>
          <p:nvPr>
            <p:ph type="sldNum" sz="quarter" idx="12"/>
          </p:nvPr>
        </p:nvSpPr>
        <p:spPr/>
        <p:txBody>
          <a:bodyPr rtlCol="0"/>
          <a:lstStyle/>
          <a:p>
            <a:pPr rtl="0"/>
            <a:fld id="{B13333A4-2EF1-4B79-B68C-AB20E66B4822}" type="slidenum">
              <a:rPr lang="sv-SE" smtClean="0"/>
              <a:t>‹#›</a:t>
            </a:fld>
            <a:endParaRPr lang="sv-SE" dirty="0"/>
          </a:p>
        </p:txBody>
      </p:sp>
    </p:spTree>
    <p:extLst>
      <p:ext uri="{BB962C8B-B14F-4D97-AF65-F5344CB8AC3E}">
        <p14:creationId xmlns:p14="http://schemas.microsoft.com/office/powerpoint/2010/main" val="9789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7924800" y="1527048"/>
            <a:ext cx="3429000" cy="1901952"/>
          </a:xfrm>
        </p:spPr>
        <p:txBody>
          <a:bodyPr rtlCol="0" anchor="b">
            <a:normAutofit/>
          </a:bodyPr>
          <a:lstStyle>
            <a:lvl1pPr>
              <a:defRPr sz="3400"/>
            </a:lvl1pPr>
          </a:lstStyle>
          <a:p>
            <a:pPr rtl="0"/>
            <a:r>
              <a:rPr lang="sv-SE" smtClean="0"/>
              <a:t>Klicka här för att ändra format</a:t>
            </a:r>
            <a:endParaRPr lang="sv-SE" dirty="0"/>
          </a:p>
        </p:txBody>
      </p:sp>
      <p:sp>
        <p:nvSpPr>
          <p:cNvPr id="3" name="Platshållare 2 för bild" descr="En tom platshållare för att lägga till en bild. Klicka på platshållaren och markera bilden du vill lägga till."/>
          <p:cNvSpPr>
            <a:spLocks noGrp="1"/>
          </p:cNvSpPr>
          <p:nvPr>
            <p:ph type="pic" idx="1"/>
          </p:nvPr>
        </p:nvSpPr>
        <p:spPr>
          <a:xfrm>
            <a:off x="838198" y="685800"/>
            <a:ext cx="6400800" cy="5257800"/>
          </a:xfrm>
        </p:spPr>
        <p:txBody>
          <a:bodyPr rtlCol="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sv-SE" smtClean="0"/>
              <a:t>Klicka på ikonen för att lägga till en bild</a:t>
            </a:r>
            <a:endParaRPr lang="sv-SE" dirty="0"/>
          </a:p>
        </p:txBody>
      </p:sp>
      <p:sp>
        <p:nvSpPr>
          <p:cNvPr id="4" name="Platshållare 3 för text"/>
          <p:cNvSpPr>
            <a:spLocks noGrp="1"/>
          </p:cNvSpPr>
          <p:nvPr>
            <p:ph type="body" sz="half" idx="2"/>
          </p:nvPr>
        </p:nvSpPr>
        <p:spPr>
          <a:xfrm>
            <a:off x="7924800" y="3581400"/>
            <a:ext cx="3428999" cy="1828800"/>
          </a:xfrm>
        </p:spPr>
        <p:txBody>
          <a:bodyPr rtlCol="0"/>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sv-SE" smtClean="0"/>
              <a:t>Redigera format för bakgrundstext</a:t>
            </a:r>
          </a:p>
        </p:txBody>
      </p:sp>
      <p:sp>
        <p:nvSpPr>
          <p:cNvPr id="6" name="Platshållare för sidfot 4"/>
          <p:cNvSpPr>
            <a:spLocks noGrp="1"/>
          </p:cNvSpPr>
          <p:nvPr>
            <p:ph type="ftr" sz="quarter" idx="11"/>
          </p:nvPr>
        </p:nvSpPr>
        <p:spPr/>
        <p:txBody>
          <a:bodyPr rtlCol="0"/>
          <a:lstStyle/>
          <a:p>
            <a:pPr rtl="0"/>
            <a:r>
              <a:rPr lang="sv-SE" smtClean="0"/>
              <a:t>Projektarbetare</a:t>
            </a:r>
            <a:endParaRPr lang="sv-SE" dirty="0"/>
          </a:p>
        </p:txBody>
      </p:sp>
      <p:sp>
        <p:nvSpPr>
          <p:cNvPr id="5" name="Platshållare för datum 5"/>
          <p:cNvSpPr>
            <a:spLocks noGrp="1"/>
          </p:cNvSpPr>
          <p:nvPr>
            <p:ph type="dt" sz="half" idx="10"/>
          </p:nvPr>
        </p:nvSpPr>
        <p:spPr/>
        <p:txBody>
          <a:bodyPr rtlCol="0"/>
          <a:lstStyle/>
          <a:p>
            <a:pPr rtl="0"/>
            <a:fld id="{B22D7498-37A4-4EFC-97C8-E8CBB22391F3}" type="datetime1">
              <a:rPr lang="sv-SE" smtClean="0"/>
              <a:t>2018-04-23</a:t>
            </a:fld>
            <a:endParaRPr lang="sv-SE" dirty="0"/>
          </a:p>
        </p:txBody>
      </p:sp>
      <p:sp>
        <p:nvSpPr>
          <p:cNvPr id="7" name="Platshållare 6 för bildnummer"/>
          <p:cNvSpPr>
            <a:spLocks noGrp="1"/>
          </p:cNvSpPr>
          <p:nvPr>
            <p:ph type="sldNum" sz="quarter" idx="12"/>
          </p:nvPr>
        </p:nvSpPr>
        <p:spPr/>
        <p:txBody>
          <a:bodyPr rtlCol="0"/>
          <a:lstStyle/>
          <a:p>
            <a:pPr rtl="0"/>
            <a:fld id="{B13333A4-2EF1-4B79-B68C-AB20E66B4822}" type="slidenum">
              <a:rPr lang="sv-SE" smtClean="0"/>
              <a:t>‹#›</a:t>
            </a:fld>
            <a:endParaRPr lang="sv-SE" dirty="0"/>
          </a:p>
        </p:txBody>
      </p:sp>
    </p:spTree>
    <p:extLst>
      <p:ext uri="{BB962C8B-B14F-4D97-AF65-F5344CB8AC3E}">
        <p14:creationId xmlns:p14="http://schemas.microsoft.com/office/powerpoint/2010/main" val="32252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6"/>
          <p:cNvSpPr/>
          <p:nvPr userDrawn="1"/>
        </p:nvSpPr>
        <p:spPr bwMode="invGray">
          <a:xfrm>
            <a:off x="0"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dirty="0"/>
          </a:p>
        </p:txBody>
      </p:sp>
      <p:sp>
        <p:nvSpPr>
          <p:cNvPr id="2" name="Platshållare 1 för rubrik"/>
          <p:cNvSpPr>
            <a:spLocks noGrp="1"/>
          </p:cNvSpPr>
          <p:nvPr>
            <p:ph type="title"/>
          </p:nvPr>
        </p:nvSpPr>
        <p:spPr>
          <a:xfrm>
            <a:off x="838200" y="365126"/>
            <a:ext cx="10515600" cy="1145224"/>
          </a:xfrm>
          <a:prstGeom prst="rect">
            <a:avLst/>
          </a:prstGeom>
        </p:spPr>
        <p:txBody>
          <a:bodyPr vert="horz" lIns="91440" tIns="45720" rIns="91440" bIns="45720" rtlCol="0" anchor="b">
            <a:normAutofit/>
          </a:bodyPr>
          <a:lstStyle/>
          <a:p>
            <a:pPr rtl="0"/>
            <a:r>
              <a:rPr lang="sv-SE" dirty="0" smtClean="0"/>
              <a:t>Klicka här för att ändra format</a:t>
            </a:r>
            <a:endParaRPr lang="sv-SE" dirty="0"/>
          </a:p>
        </p:txBody>
      </p:sp>
      <p:sp>
        <p:nvSpPr>
          <p:cNvPr id="3" name="Platshållare 2 för text"/>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sv-SE" dirty="0" smtClean="0"/>
              <a:t>Redigera format för bakgrundstext</a:t>
            </a:r>
          </a:p>
          <a:p>
            <a:pPr lvl="1" rtl="0"/>
            <a:r>
              <a:rPr lang="sv-SE" dirty="0" smtClean="0"/>
              <a:t>Nivå två</a:t>
            </a:r>
          </a:p>
          <a:p>
            <a:pPr lvl="2" rtl="0"/>
            <a:r>
              <a:rPr lang="sv-SE" dirty="0" smtClean="0"/>
              <a:t>Nivå tre</a:t>
            </a:r>
          </a:p>
          <a:p>
            <a:pPr lvl="3" rtl="0"/>
            <a:r>
              <a:rPr lang="sv-SE" dirty="0" smtClean="0"/>
              <a:t>Nivå fyra</a:t>
            </a:r>
          </a:p>
          <a:p>
            <a:pPr lvl="4" rtl="0"/>
            <a:r>
              <a:rPr lang="sv-SE" dirty="0" smtClean="0"/>
              <a:t>Nivå fem</a:t>
            </a:r>
            <a:endParaRPr lang="sv-SE" dirty="0"/>
          </a:p>
        </p:txBody>
      </p:sp>
      <p:sp>
        <p:nvSpPr>
          <p:cNvPr id="5" name="Platshållare för sidfot 3"/>
          <p:cNvSpPr>
            <a:spLocks noGrp="1"/>
          </p:cNvSpPr>
          <p:nvPr>
            <p:ph type="ftr" sz="quarter" idx="3"/>
          </p:nvPr>
        </p:nvSpPr>
        <p:spPr>
          <a:xfrm>
            <a:off x="381000" y="6549715"/>
            <a:ext cx="8442158" cy="229237"/>
          </a:xfrm>
          <a:prstGeom prst="rect">
            <a:avLst/>
          </a:prstGeom>
        </p:spPr>
        <p:txBody>
          <a:bodyPr vert="horz" lIns="91440" tIns="45720" rIns="91440" bIns="45720" rtlCol="0" anchor="ctr"/>
          <a:lstStyle>
            <a:lvl1pPr algn="l">
              <a:defRPr sz="1100">
                <a:solidFill>
                  <a:schemeClr val="bg1">
                    <a:lumMod val="40000"/>
                    <a:lumOff val="60000"/>
                  </a:schemeClr>
                </a:solidFill>
              </a:defRPr>
            </a:lvl1pPr>
          </a:lstStyle>
          <a:p>
            <a:pPr rtl="0"/>
            <a:r>
              <a:rPr lang="sv-SE" smtClean="0"/>
              <a:t>Projektarbetare</a:t>
            </a:r>
            <a:endParaRPr lang="sv-SE" dirty="0"/>
          </a:p>
        </p:txBody>
      </p:sp>
      <p:sp>
        <p:nvSpPr>
          <p:cNvPr id="4" name="Platshållare 4 för datum"/>
          <p:cNvSpPr>
            <a:spLocks noGrp="1"/>
          </p:cNvSpPr>
          <p:nvPr>
            <p:ph type="dt" sz="half" idx="2"/>
          </p:nvPr>
        </p:nvSpPr>
        <p:spPr>
          <a:xfrm>
            <a:off x="9685939" y="6549715"/>
            <a:ext cx="1667860"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pPr rtl="0"/>
            <a:fld id="{815D7BC5-C3DD-463C-B9E3-DF92B7534B85}" type="datetime1">
              <a:rPr lang="sv-SE" smtClean="0"/>
              <a:t>2018-04-23</a:t>
            </a:fld>
            <a:endParaRPr lang="sv-SE" dirty="0"/>
          </a:p>
        </p:txBody>
      </p:sp>
      <p:sp>
        <p:nvSpPr>
          <p:cNvPr id="6" name="Platshållare 5 för bildnummer"/>
          <p:cNvSpPr>
            <a:spLocks noGrp="1"/>
          </p:cNvSpPr>
          <p:nvPr>
            <p:ph type="sldNum" sz="quarter" idx="4"/>
          </p:nvPr>
        </p:nvSpPr>
        <p:spPr>
          <a:xfrm>
            <a:off x="11353799" y="6549715"/>
            <a:ext cx="446361"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pPr rtl="0"/>
            <a:fld id="{B13333A4-2EF1-4B79-B68C-AB20E66B4822}" type="slidenum">
              <a:rPr lang="sv-SE" smtClean="0"/>
              <a:pPr rtl="0"/>
              <a:t>‹#›</a:t>
            </a:fld>
            <a:endParaRPr lang="sv-SE" dirty="0"/>
          </a:p>
        </p:txBody>
      </p:sp>
    </p:spTree>
    <p:extLst>
      <p:ext uri="{BB962C8B-B14F-4D97-AF65-F5344CB8AC3E}">
        <p14:creationId xmlns:p14="http://schemas.microsoft.com/office/powerpoint/2010/main" val="11558716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png"/><Relationship Id="rId7" Type="http://schemas.openxmlformats.org/officeDocument/2006/relationships/diagramColors" Target="../diagrams/colors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rtlCol="0"/>
          <a:lstStyle/>
          <a:p>
            <a:pPr rtl="0"/>
            <a:r>
              <a:rPr lang="sv-SE" dirty="0" smtClean="0"/>
              <a:t>Projektarbete</a:t>
            </a:r>
            <a:endParaRPr lang="sv-SE" dirty="0"/>
          </a:p>
        </p:txBody>
      </p:sp>
      <p:sp>
        <p:nvSpPr>
          <p:cNvPr id="3" name="Underrubrik 2"/>
          <p:cNvSpPr>
            <a:spLocks noGrp="1"/>
          </p:cNvSpPr>
          <p:nvPr>
            <p:ph type="subTitle" idx="1"/>
          </p:nvPr>
        </p:nvSpPr>
        <p:spPr/>
        <p:txBody>
          <a:bodyPr rtlCol="0"/>
          <a:lstStyle/>
          <a:p>
            <a:pPr rtl="0"/>
            <a:r>
              <a:rPr lang="sv-SE" dirty="0" smtClean="0"/>
              <a:t>Sam Shahriari</a:t>
            </a:r>
            <a:endParaRPr lang="sv-SE" dirty="0"/>
          </a:p>
        </p:txBody>
      </p:sp>
      <p:pic>
        <p:nvPicPr>
          <p:cNvPr id="1028" name="Picture 4" descr="https://licensebuttons.net/l/by-sa/3.0/88x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3799" y="6562725"/>
            <a:ext cx="838200" cy="29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15480" y="365126"/>
            <a:ext cx="9938320" cy="1145224"/>
          </a:xfrm>
        </p:spPr>
        <p:txBody>
          <a:bodyPr/>
          <a:lstStyle/>
          <a:p>
            <a:r>
              <a:rPr lang="sv-SE" dirty="0" smtClean="0"/>
              <a:t>Utvärdering</a:t>
            </a:r>
            <a:br>
              <a:rPr lang="sv-SE" dirty="0" smtClean="0"/>
            </a:br>
            <a:endParaRPr lang="sv-SE" dirty="0"/>
          </a:p>
        </p:txBody>
      </p:sp>
      <p:sp>
        <p:nvSpPr>
          <p:cNvPr id="3" name="Platshållare för innehåll 2"/>
          <p:cNvSpPr>
            <a:spLocks noGrp="1"/>
          </p:cNvSpPr>
          <p:nvPr>
            <p:ph idx="1"/>
          </p:nvPr>
        </p:nvSpPr>
        <p:spPr>
          <a:xfrm>
            <a:off x="1415480" y="1825625"/>
            <a:ext cx="9938320" cy="4351338"/>
          </a:xfrm>
        </p:spPr>
        <p:txBody>
          <a:bodyPr/>
          <a:lstStyle/>
          <a:p>
            <a:r>
              <a:rPr lang="sv-SE" dirty="0" smtClean="0"/>
              <a:t>Kontinuerligt</a:t>
            </a:r>
          </a:p>
          <a:p>
            <a:r>
              <a:rPr lang="sv-SE" dirty="0" smtClean="0"/>
              <a:t>Slututvärdering</a:t>
            </a:r>
          </a:p>
          <a:p>
            <a:endParaRPr lang="sv-SE" dirty="0"/>
          </a:p>
          <a:p>
            <a:r>
              <a:rPr lang="sv-SE" dirty="0" smtClean="0"/>
              <a:t>N</a:t>
            </a:r>
            <a:r>
              <a:rPr lang="sv-SE" dirty="0"/>
              <a:t>åddes målet? </a:t>
            </a:r>
            <a:endParaRPr lang="sv-SE" dirty="0" smtClean="0"/>
          </a:p>
          <a:p>
            <a:r>
              <a:rPr lang="sv-SE" dirty="0" smtClean="0"/>
              <a:t>Höll </a:t>
            </a:r>
            <a:r>
              <a:rPr lang="sv-SE" dirty="0"/>
              <a:t>planeringen? </a:t>
            </a:r>
            <a:endParaRPr lang="sv-SE" dirty="0" smtClean="0"/>
          </a:p>
          <a:p>
            <a:r>
              <a:rPr lang="sv-SE" dirty="0" smtClean="0"/>
              <a:t>Fungerade </a:t>
            </a:r>
            <a:r>
              <a:rPr lang="sv-SE" dirty="0"/>
              <a:t>projektgruppen? </a:t>
            </a:r>
            <a:endParaRPr lang="sv-SE" dirty="0" smtClean="0"/>
          </a:p>
          <a:p>
            <a:r>
              <a:rPr lang="sv-SE" dirty="0" smtClean="0"/>
              <a:t>Vad </a:t>
            </a:r>
            <a:r>
              <a:rPr lang="sv-SE" dirty="0"/>
              <a:t>kan förbättras till nästa del/projekt?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1558" y="116633"/>
            <a:ext cx="1019395" cy="6297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986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365126"/>
            <a:ext cx="10515600" cy="831626"/>
          </a:xfrm>
        </p:spPr>
        <p:txBody>
          <a:bodyPr/>
          <a:lstStyle/>
          <a:p>
            <a:r>
              <a:rPr lang="sv-SE" dirty="0" smtClean="0"/>
              <a:t>Projektplan</a:t>
            </a:r>
            <a:endParaRPr lang="sv-SE" dirty="0"/>
          </a:p>
        </p:txBody>
      </p:sp>
      <p:sp>
        <p:nvSpPr>
          <p:cNvPr id="3" name="Platshållare för innehåll 2"/>
          <p:cNvSpPr>
            <a:spLocks noGrp="1"/>
          </p:cNvSpPr>
          <p:nvPr>
            <p:ph idx="1"/>
          </p:nvPr>
        </p:nvSpPr>
        <p:spPr>
          <a:xfrm>
            <a:off x="838200" y="1340768"/>
            <a:ext cx="10515600" cy="4836195"/>
          </a:xfrm>
        </p:spPr>
        <p:txBody>
          <a:bodyPr>
            <a:normAutofit fontScale="85000" lnSpcReduction="20000"/>
          </a:bodyPr>
          <a:lstStyle/>
          <a:p>
            <a:r>
              <a:rPr lang="sv-SE" dirty="0" smtClean="0"/>
              <a:t>Hur</a:t>
            </a:r>
          </a:p>
          <a:p>
            <a:r>
              <a:rPr lang="sv-SE" dirty="0" smtClean="0"/>
              <a:t>När </a:t>
            </a:r>
          </a:p>
          <a:p>
            <a:r>
              <a:rPr lang="sv-SE" dirty="0" smtClean="0"/>
              <a:t>Vem</a:t>
            </a:r>
          </a:p>
          <a:p>
            <a:r>
              <a:rPr lang="sv-SE" dirty="0" smtClean="0"/>
              <a:t>Projektbeskrivning</a:t>
            </a:r>
          </a:p>
          <a:p>
            <a:pPr lvl="1"/>
            <a:r>
              <a:rPr lang="sv-SE" dirty="0" smtClean="0"/>
              <a:t>Bakgrund och mål</a:t>
            </a:r>
          </a:p>
          <a:p>
            <a:pPr lvl="1"/>
            <a:r>
              <a:rPr lang="sv-SE" dirty="0" smtClean="0"/>
              <a:t>Genomförande</a:t>
            </a:r>
          </a:p>
          <a:p>
            <a:pPr lvl="1"/>
            <a:r>
              <a:rPr lang="sv-SE" dirty="0" smtClean="0"/>
              <a:t>Uppföljning/Utvärdering</a:t>
            </a:r>
          </a:p>
          <a:p>
            <a:pPr lvl="1"/>
            <a:r>
              <a:rPr lang="sv-SE" dirty="0" smtClean="0"/>
              <a:t>Ekonomi </a:t>
            </a:r>
          </a:p>
          <a:p>
            <a:r>
              <a:rPr lang="sv-SE" dirty="0" smtClean="0"/>
              <a:t>Organisationsplan</a:t>
            </a:r>
          </a:p>
          <a:p>
            <a:pPr lvl="1"/>
            <a:r>
              <a:rPr lang="sv-SE" dirty="0" smtClean="0"/>
              <a:t>Medarbetare</a:t>
            </a:r>
          </a:p>
          <a:p>
            <a:r>
              <a:rPr lang="sv-SE" dirty="0" smtClean="0"/>
              <a:t>Tidsplan</a:t>
            </a:r>
          </a:p>
          <a:p>
            <a:pPr lvl="1"/>
            <a:r>
              <a:rPr lang="sv-SE" dirty="0" smtClean="0"/>
              <a:t>Fas 1: Analys</a:t>
            </a:r>
          </a:p>
          <a:p>
            <a:pPr lvl="1"/>
            <a:r>
              <a:rPr lang="sv-SE" dirty="0" smtClean="0"/>
              <a:t>Fas 2: Genomförande</a:t>
            </a:r>
          </a:p>
          <a:p>
            <a:pPr lvl="1"/>
            <a:r>
              <a:rPr lang="sv-SE" dirty="0" smtClean="0"/>
              <a:t>Fas 3: Rapportering</a:t>
            </a:r>
            <a:endParaRPr lang="sv-SE" dirty="0"/>
          </a:p>
        </p:txBody>
      </p:sp>
      <p:graphicFrame>
        <p:nvGraphicFramePr>
          <p:cNvPr id="4" name="Tabell 3"/>
          <p:cNvGraphicFramePr>
            <a:graphicFrameLocks noGrp="1"/>
          </p:cNvGraphicFramePr>
          <p:nvPr>
            <p:extLst>
              <p:ext uri="{D42A27DB-BD31-4B8C-83A1-F6EECF244321}">
                <p14:modId xmlns:p14="http://schemas.microsoft.com/office/powerpoint/2010/main" val="4216591719"/>
              </p:ext>
            </p:extLst>
          </p:nvPr>
        </p:nvGraphicFramePr>
        <p:xfrm>
          <a:off x="8256240" y="1325565"/>
          <a:ext cx="2664296" cy="2895522"/>
        </p:xfrm>
        <a:graphic>
          <a:graphicData uri="http://schemas.openxmlformats.org/drawingml/2006/table">
            <a:tbl>
              <a:tblPr>
                <a:tableStyleId>{3B4B98B0-60AC-42C2-AFA5-B58CD77FA1E5}</a:tableStyleId>
              </a:tblPr>
              <a:tblGrid>
                <a:gridCol w="983166">
                  <a:extLst>
                    <a:ext uri="{9D8B030D-6E8A-4147-A177-3AD203B41FA5}">
                      <a16:colId xmlns:a16="http://schemas.microsoft.com/office/drawing/2014/main" val="317741175"/>
                    </a:ext>
                  </a:extLst>
                </a:gridCol>
                <a:gridCol w="1681130">
                  <a:extLst>
                    <a:ext uri="{9D8B030D-6E8A-4147-A177-3AD203B41FA5}">
                      <a16:colId xmlns:a16="http://schemas.microsoft.com/office/drawing/2014/main" val="1379863518"/>
                    </a:ext>
                  </a:extLst>
                </a:gridCol>
              </a:tblGrid>
              <a:tr h="413646">
                <a:tc>
                  <a:txBody>
                    <a:bodyPr/>
                    <a:lstStyle/>
                    <a:p>
                      <a:pPr marL="0" marR="0" fontAlgn="t">
                        <a:spcBef>
                          <a:spcPts val="0"/>
                        </a:spcBef>
                        <a:spcAft>
                          <a:spcPts val="0"/>
                        </a:spcAft>
                      </a:pPr>
                      <a:r>
                        <a:rPr lang="sv-SE" sz="1400" b="1" dirty="0">
                          <a:effectLst/>
                        </a:rPr>
                        <a:t>Namn</a:t>
                      </a:r>
                      <a:endParaRPr lang="sv-SE" sz="1400" b="1" dirty="0">
                        <a:effectLst/>
                        <a:latin typeface="Calibri" panose="020F0502020204030204" pitchFamily="34" charset="0"/>
                      </a:endParaRPr>
                    </a:p>
                  </a:txBody>
                  <a:tcPr marL="50800" marR="50800" marT="50800" marB="50800"/>
                </a:tc>
                <a:tc>
                  <a:txBody>
                    <a:bodyPr/>
                    <a:lstStyle/>
                    <a:p>
                      <a:pPr marL="0" marR="0" fontAlgn="t">
                        <a:spcBef>
                          <a:spcPts val="0"/>
                        </a:spcBef>
                        <a:spcAft>
                          <a:spcPts val="0"/>
                        </a:spcAft>
                      </a:pPr>
                      <a:r>
                        <a:rPr lang="sv-SE" sz="1400" b="1" dirty="0">
                          <a:effectLst/>
                        </a:rPr>
                        <a:t>Funktion/ansvar</a:t>
                      </a:r>
                      <a:endParaRPr lang="sv-SE" sz="1400" b="1" dirty="0">
                        <a:effectLst/>
                        <a:latin typeface="Calibri" panose="020F0502020204030204" pitchFamily="34" charset="0"/>
                      </a:endParaRPr>
                    </a:p>
                  </a:txBody>
                  <a:tcPr marL="50800" marR="50800" marT="50800" marB="50800"/>
                </a:tc>
                <a:extLst>
                  <a:ext uri="{0D108BD9-81ED-4DB2-BD59-A6C34878D82A}">
                    <a16:rowId xmlns:a16="http://schemas.microsoft.com/office/drawing/2014/main" val="561973614"/>
                  </a:ext>
                </a:extLst>
              </a:tr>
              <a:tr h="413646">
                <a:tc>
                  <a:txBody>
                    <a:bodyPr/>
                    <a:lstStyle/>
                    <a:p>
                      <a:pPr marL="0" marR="0" fontAlgn="t">
                        <a:spcBef>
                          <a:spcPts val="0"/>
                        </a:spcBef>
                        <a:spcAft>
                          <a:spcPts val="0"/>
                        </a:spcAft>
                      </a:pPr>
                      <a:r>
                        <a:rPr lang="sv-SE" sz="1400">
                          <a:effectLst/>
                        </a:rPr>
                        <a:t>Per </a:t>
                      </a:r>
                      <a:endParaRPr lang="sv-SE" sz="1400">
                        <a:effectLst/>
                        <a:latin typeface="Calibri" panose="020F0502020204030204" pitchFamily="34" charset="0"/>
                      </a:endParaRPr>
                    </a:p>
                  </a:txBody>
                  <a:tcPr marL="50800" marR="50800" marT="50800" marB="50800"/>
                </a:tc>
                <a:tc>
                  <a:txBody>
                    <a:bodyPr/>
                    <a:lstStyle/>
                    <a:p>
                      <a:pPr marL="0" marR="0" fontAlgn="t">
                        <a:spcBef>
                          <a:spcPts val="0"/>
                        </a:spcBef>
                        <a:spcAft>
                          <a:spcPts val="0"/>
                        </a:spcAft>
                      </a:pPr>
                      <a:r>
                        <a:rPr lang="sv-SE" sz="1400" dirty="0">
                          <a:effectLst/>
                        </a:rPr>
                        <a:t>Projektledare</a:t>
                      </a:r>
                      <a:endParaRPr lang="sv-SE" sz="1400" dirty="0">
                        <a:effectLst/>
                        <a:latin typeface="Calibri" panose="020F0502020204030204" pitchFamily="34" charset="0"/>
                      </a:endParaRPr>
                    </a:p>
                  </a:txBody>
                  <a:tcPr marL="50800" marR="50800" marT="50800" marB="50800"/>
                </a:tc>
                <a:extLst>
                  <a:ext uri="{0D108BD9-81ED-4DB2-BD59-A6C34878D82A}">
                    <a16:rowId xmlns:a16="http://schemas.microsoft.com/office/drawing/2014/main" val="1521639299"/>
                  </a:ext>
                </a:extLst>
              </a:tr>
              <a:tr h="413646">
                <a:tc>
                  <a:txBody>
                    <a:bodyPr/>
                    <a:lstStyle/>
                    <a:p>
                      <a:pPr marL="0" marR="0" fontAlgn="t">
                        <a:spcBef>
                          <a:spcPts val="0"/>
                        </a:spcBef>
                        <a:spcAft>
                          <a:spcPts val="0"/>
                        </a:spcAft>
                      </a:pPr>
                      <a:r>
                        <a:rPr lang="sv-SE" sz="1400">
                          <a:effectLst/>
                        </a:rPr>
                        <a:t>Desirée</a:t>
                      </a:r>
                      <a:endParaRPr lang="sv-SE" sz="1400">
                        <a:effectLst/>
                        <a:latin typeface="Calibri" panose="020F0502020204030204" pitchFamily="34" charset="0"/>
                      </a:endParaRPr>
                    </a:p>
                  </a:txBody>
                  <a:tcPr marL="50800" marR="50800" marT="50800" marB="50800"/>
                </a:tc>
                <a:tc>
                  <a:txBody>
                    <a:bodyPr/>
                    <a:lstStyle/>
                    <a:p>
                      <a:pPr marL="0" marR="0" fontAlgn="t">
                        <a:spcBef>
                          <a:spcPts val="0"/>
                        </a:spcBef>
                        <a:spcAft>
                          <a:spcPts val="0"/>
                        </a:spcAft>
                      </a:pPr>
                      <a:r>
                        <a:rPr lang="sv-SE" sz="1400" dirty="0">
                          <a:effectLst/>
                        </a:rPr>
                        <a:t>Design</a:t>
                      </a:r>
                      <a:endParaRPr lang="sv-SE" sz="1400" dirty="0">
                        <a:effectLst/>
                        <a:latin typeface="Calibri" panose="020F0502020204030204" pitchFamily="34" charset="0"/>
                      </a:endParaRPr>
                    </a:p>
                  </a:txBody>
                  <a:tcPr marL="50800" marR="50800" marT="50800" marB="50800"/>
                </a:tc>
                <a:extLst>
                  <a:ext uri="{0D108BD9-81ED-4DB2-BD59-A6C34878D82A}">
                    <a16:rowId xmlns:a16="http://schemas.microsoft.com/office/drawing/2014/main" val="580011225"/>
                  </a:ext>
                </a:extLst>
              </a:tr>
              <a:tr h="413646">
                <a:tc>
                  <a:txBody>
                    <a:bodyPr/>
                    <a:lstStyle/>
                    <a:p>
                      <a:pPr marL="0" marR="0" fontAlgn="t">
                        <a:spcBef>
                          <a:spcPts val="0"/>
                        </a:spcBef>
                        <a:spcAft>
                          <a:spcPts val="0"/>
                        </a:spcAft>
                      </a:pPr>
                      <a:r>
                        <a:rPr lang="sv-SE" sz="1400">
                          <a:effectLst/>
                        </a:rPr>
                        <a:t>Evert</a:t>
                      </a:r>
                      <a:endParaRPr lang="sv-SE" sz="1400">
                        <a:effectLst/>
                        <a:latin typeface="Calibri" panose="020F0502020204030204" pitchFamily="34" charset="0"/>
                      </a:endParaRPr>
                    </a:p>
                  </a:txBody>
                  <a:tcPr marL="50800" marR="50800" marT="50800" marB="50800"/>
                </a:tc>
                <a:tc>
                  <a:txBody>
                    <a:bodyPr/>
                    <a:lstStyle/>
                    <a:p>
                      <a:pPr marL="0" marR="0" fontAlgn="t">
                        <a:spcBef>
                          <a:spcPts val="0"/>
                        </a:spcBef>
                        <a:spcAft>
                          <a:spcPts val="0"/>
                        </a:spcAft>
                      </a:pPr>
                      <a:r>
                        <a:rPr lang="sv-SE" sz="1400" dirty="0">
                          <a:effectLst/>
                        </a:rPr>
                        <a:t>Ekonomi</a:t>
                      </a:r>
                      <a:endParaRPr lang="sv-SE" sz="1400" dirty="0">
                        <a:effectLst/>
                        <a:latin typeface="Calibri" panose="020F0502020204030204" pitchFamily="34" charset="0"/>
                      </a:endParaRPr>
                    </a:p>
                  </a:txBody>
                  <a:tcPr marL="50800" marR="50800" marT="50800" marB="50800"/>
                </a:tc>
                <a:extLst>
                  <a:ext uri="{0D108BD9-81ED-4DB2-BD59-A6C34878D82A}">
                    <a16:rowId xmlns:a16="http://schemas.microsoft.com/office/drawing/2014/main" val="523096082"/>
                  </a:ext>
                </a:extLst>
              </a:tr>
              <a:tr h="413646">
                <a:tc>
                  <a:txBody>
                    <a:bodyPr/>
                    <a:lstStyle/>
                    <a:p>
                      <a:pPr marL="0" marR="0" fontAlgn="t">
                        <a:spcBef>
                          <a:spcPts val="0"/>
                        </a:spcBef>
                        <a:spcAft>
                          <a:spcPts val="0"/>
                        </a:spcAft>
                      </a:pPr>
                      <a:r>
                        <a:rPr lang="sv-SE" sz="1400">
                          <a:effectLst/>
                        </a:rPr>
                        <a:t>Kristin</a:t>
                      </a:r>
                      <a:endParaRPr lang="sv-SE" sz="1400">
                        <a:effectLst/>
                        <a:latin typeface="Calibri" panose="020F0502020204030204" pitchFamily="34" charset="0"/>
                      </a:endParaRPr>
                    </a:p>
                  </a:txBody>
                  <a:tcPr marL="50800" marR="50800" marT="50800" marB="50800"/>
                </a:tc>
                <a:tc>
                  <a:txBody>
                    <a:bodyPr/>
                    <a:lstStyle/>
                    <a:p>
                      <a:pPr marL="0" marR="0" fontAlgn="t">
                        <a:spcBef>
                          <a:spcPts val="0"/>
                        </a:spcBef>
                        <a:spcAft>
                          <a:spcPts val="0"/>
                        </a:spcAft>
                      </a:pPr>
                      <a:r>
                        <a:rPr lang="sv-SE" sz="1400" dirty="0">
                          <a:effectLst/>
                        </a:rPr>
                        <a:t>Konstruktion</a:t>
                      </a:r>
                      <a:endParaRPr lang="sv-SE" sz="1400" dirty="0">
                        <a:effectLst/>
                        <a:latin typeface="Calibri" panose="020F0502020204030204" pitchFamily="34" charset="0"/>
                      </a:endParaRPr>
                    </a:p>
                  </a:txBody>
                  <a:tcPr marL="50800" marR="50800" marT="50800" marB="50800"/>
                </a:tc>
                <a:extLst>
                  <a:ext uri="{0D108BD9-81ED-4DB2-BD59-A6C34878D82A}">
                    <a16:rowId xmlns:a16="http://schemas.microsoft.com/office/drawing/2014/main" val="2695643851"/>
                  </a:ext>
                </a:extLst>
              </a:tr>
              <a:tr h="413646">
                <a:tc>
                  <a:txBody>
                    <a:bodyPr/>
                    <a:lstStyle/>
                    <a:p>
                      <a:pPr marL="0" marR="0" fontAlgn="t">
                        <a:spcBef>
                          <a:spcPts val="0"/>
                        </a:spcBef>
                        <a:spcAft>
                          <a:spcPts val="0"/>
                        </a:spcAft>
                      </a:pPr>
                      <a:r>
                        <a:rPr lang="sv-SE" sz="1400">
                          <a:effectLst/>
                        </a:rPr>
                        <a:t>Marko</a:t>
                      </a:r>
                      <a:endParaRPr lang="sv-SE" sz="1400">
                        <a:effectLst/>
                        <a:latin typeface="Calibri" panose="020F0502020204030204" pitchFamily="34" charset="0"/>
                      </a:endParaRPr>
                    </a:p>
                  </a:txBody>
                  <a:tcPr marL="50800" marR="50800" marT="50800" marB="50800"/>
                </a:tc>
                <a:tc>
                  <a:txBody>
                    <a:bodyPr/>
                    <a:lstStyle/>
                    <a:p>
                      <a:pPr marL="0" marR="0" fontAlgn="t">
                        <a:spcBef>
                          <a:spcPts val="0"/>
                        </a:spcBef>
                        <a:spcAft>
                          <a:spcPts val="0"/>
                        </a:spcAft>
                      </a:pPr>
                      <a:r>
                        <a:rPr lang="sv-SE" sz="1400" dirty="0">
                          <a:effectLst/>
                        </a:rPr>
                        <a:t>Marknadsföring</a:t>
                      </a:r>
                      <a:endParaRPr lang="sv-SE" sz="1400" dirty="0">
                        <a:effectLst/>
                        <a:latin typeface="Calibri" panose="020F0502020204030204" pitchFamily="34" charset="0"/>
                      </a:endParaRPr>
                    </a:p>
                  </a:txBody>
                  <a:tcPr marL="50800" marR="50800" marT="50800" marB="50800"/>
                </a:tc>
                <a:extLst>
                  <a:ext uri="{0D108BD9-81ED-4DB2-BD59-A6C34878D82A}">
                    <a16:rowId xmlns:a16="http://schemas.microsoft.com/office/drawing/2014/main" val="1429711559"/>
                  </a:ext>
                </a:extLst>
              </a:tr>
              <a:tr h="413646">
                <a:tc>
                  <a:txBody>
                    <a:bodyPr/>
                    <a:lstStyle/>
                    <a:p>
                      <a:pPr marL="0" marR="0" fontAlgn="t">
                        <a:spcBef>
                          <a:spcPts val="0"/>
                        </a:spcBef>
                        <a:spcAft>
                          <a:spcPts val="0"/>
                        </a:spcAft>
                      </a:pPr>
                      <a:r>
                        <a:rPr lang="sv-SE" sz="1400">
                          <a:effectLst/>
                        </a:rPr>
                        <a:t>Pia</a:t>
                      </a:r>
                      <a:endParaRPr lang="sv-SE" sz="1400">
                        <a:effectLst/>
                        <a:latin typeface="Calibri" panose="020F0502020204030204" pitchFamily="34" charset="0"/>
                      </a:endParaRPr>
                    </a:p>
                  </a:txBody>
                  <a:tcPr marL="50800" marR="50800" marT="50800" marB="50800"/>
                </a:tc>
                <a:tc>
                  <a:txBody>
                    <a:bodyPr/>
                    <a:lstStyle/>
                    <a:p>
                      <a:pPr marL="0" marR="0" fontAlgn="t">
                        <a:spcBef>
                          <a:spcPts val="0"/>
                        </a:spcBef>
                        <a:spcAft>
                          <a:spcPts val="0"/>
                        </a:spcAft>
                      </a:pPr>
                      <a:r>
                        <a:rPr lang="sv-SE" sz="1400" dirty="0">
                          <a:effectLst/>
                        </a:rPr>
                        <a:t>Produktion</a:t>
                      </a:r>
                      <a:endParaRPr lang="sv-SE" sz="1400" dirty="0">
                        <a:effectLst/>
                        <a:latin typeface="Calibri" panose="020F0502020204030204" pitchFamily="34" charset="0"/>
                      </a:endParaRPr>
                    </a:p>
                  </a:txBody>
                  <a:tcPr marL="50800" marR="50800" marT="50800" marB="50800"/>
                </a:tc>
                <a:extLst>
                  <a:ext uri="{0D108BD9-81ED-4DB2-BD59-A6C34878D82A}">
                    <a16:rowId xmlns:a16="http://schemas.microsoft.com/office/drawing/2014/main" val="1727795763"/>
                  </a:ext>
                </a:extLst>
              </a:tr>
            </a:tbl>
          </a:graphicData>
        </a:graphic>
      </p:graphicFrame>
    </p:spTree>
    <p:extLst>
      <p:ext uri="{BB962C8B-B14F-4D97-AF65-F5344CB8AC3E}">
        <p14:creationId xmlns:p14="http://schemas.microsoft.com/office/powerpoint/2010/main" val="4031383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smtClean="0"/>
              <a:t>Vad som var tänkt</a:t>
            </a:r>
          </a:p>
          <a:p>
            <a:r>
              <a:rPr lang="sv-SE" dirty="0" smtClean="0"/>
              <a:t>Hur det blev</a:t>
            </a:r>
          </a:p>
          <a:p>
            <a:r>
              <a:rPr lang="sv-SE" dirty="0" smtClean="0"/>
              <a:t>Varför det blev så</a:t>
            </a:r>
            <a:endParaRPr lang="sv-SE" dirty="0"/>
          </a:p>
        </p:txBody>
      </p:sp>
      <p:sp>
        <p:nvSpPr>
          <p:cNvPr id="3" name="Rubrik 2"/>
          <p:cNvSpPr>
            <a:spLocks noGrp="1"/>
          </p:cNvSpPr>
          <p:nvPr>
            <p:ph type="title"/>
          </p:nvPr>
        </p:nvSpPr>
        <p:spPr/>
        <p:txBody>
          <a:bodyPr/>
          <a:lstStyle/>
          <a:p>
            <a:r>
              <a:rPr lang="sv-SE" dirty="0" smtClean="0"/>
              <a:t>Projektrapporten</a:t>
            </a:r>
            <a:endParaRPr lang="sv-SE" dirty="0"/>
          </a:p>
        </p:txBody>
      </p:sp>
      <p:grpSp>
        <p:nvGrpSpPr>
          <p:cNvPr id="19" name="Grupp 18"/>
          <p:cNvGrpSpPr/>
          <p:nvPr/>
        </p:nvGrpSpPr>
        <p:grpSpPr>
          <a:xfrm>
            <a:off x="5433929" y="798695"/>
            <a:ext cx="1512168" cy="2088232"/>
            <a:chOff x="6096000" y="588140"/>
            <a:chExt cx="1512168" cy="2088232"/>
          </a:xfrm>
        </p:grpSpPr>
        <p:sp>
          <p:nvSpPr>
            <p:cNvPr id="4" name="Flödesschema: Process 3"/>
            <p:cNvSpPr/>
            <p:nvPr/>
          </p:nvSpPr>
          <p:spPr>
            <a:xfrm>
              <a:off x="6096000" y="588140"/>
              <a:ext cx="1512168" cy="208823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textruta 10"/>
            <p:cNvSpPr txBox="1"/>
            <p:nvPr/>
          </p:nvSpPr>
          <p:spPr>
            <a:xfrm>
              <a:off x="6190013" y="937738"/>
              <a:ext cx="1274139" cy="6463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sv-SE" dirty="0" smtClean="0"/>
                <a:t>Projekt-rapporten</a:t>
              </a:r>
              <a:endParaRPr lang="sv-SE" dirty="0"/>
            </a:p>
          </p:txBody>
        </p:sp>
      </p:grpSp>
      <p:grpSp>
        <p:nvGrpSpPr>
          <p:cNvPr id="44" name="Grupp 43"/>
          <p:cNvGrpSpPr/>
          <p:nvPr/>
        </p:nvGrpSpPr>
        <p:grpSpPr>
          <a:xfrm rot="209147">
            <a:off x="5753305" y="888077"/>
            <a:ext cx="1512168" cy="2088232"/>
            <a:chOff x="8288509" y="612291"/>
            <a:chExt cx="1512168" cy="2088232"/>
          </a:xfrm>
        </p:grpSpPr>
        <p:grpSp>
          <p:nvGrpSpPr>
            <p:cNvPr id="20" name="Grupp 19"/>
            <p:cNvGrpSpPr/>
            <p:nvPr/>
          </p:nvGrpSpPr>
          <p:grpSpPr>
            <a:xfrm>
              <a:off x="8288509" y="612291"/>
              <a:ext cx="1512168" cy="2088232"/>
              <a:chOff x="8288509" y="612291"/>
              <a:chExt cx="1512168" cy="2088232"/>
            </a:xfrm>
          </p:grpSpPr>
          <p:sp>
            <p:nvSpPr>
              <p:cNvPr id="8" name="Flödesschema: Process 7"/>
              <p:cNvSpPr/>
              <p:nvPr/>
            </p:nvSpPr>
            <p:spPr>
              <a:xfrm>
                <a:off x="8288509" y="612291"/>
                <a:ext cx="1512168" cy="2088232"/>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18" name="textruta 17"/>
              <p:cNvSpPr txBox="1"/>
              <p:nvPr/>
            </p:nvSpPr>
            <p:spPr>
              <a:xfrm>
                <a:off x="8288509" y="937738"/>
                <a:ext cx="1512167" cy="646331"/>
              </a:xfrm>
              <a:prstGeom prst="rect">
                <a:avLst/>
              </a:prstGeom>
              <a:noFill/>
            </p:spPr>
            <p:txBody>
              <a:bodyPr wrap="square" rtlCol="0">
                <a:spAutoFit/>
              </a:bodyPr>
              <a:lstStyle/>
              <a:p>
                <a:pPr algn="ctr"/>
                <a:r>
                  <a:rPr lang="sv-SE" dirty="0" smtClean="0"/>
                  <a:t>Samman-fattning</a:t>
                </a:r>
                <a:endParaRPr lang="sv-SE" dirty="0"/>
              </a:p>
            </p:txBody>
          </p:sp>
        </p:grpSp>
        <p:sp>
          <p:nvSpPr>
            <p:cNvPr id="24" name="Frihandsfigur 23"/>
            <p:cNvSpPr/>
            <p:nvPr/>
          </p:nvSpPr>
          <p:spPr>
            <a:xfrm>
              <a:off x="8402595" y="1631092"/>
              <a:ext cx="1359243" cy="224677"/>
            </a:xfrm>
            <a:custGeom>
              <a:avLst/>
              <a:gdLst>
                <a:gd name="connsiteX0" fmla="*/ 0 w 1359243"/>
                <a:gd name="connsiteY0" fmla="*/ 111211 h 224677"/>
                <a:gd name="connsiteX1" fmla="*/ 135924 w 1359243"/>
                <a:gd name="connsiteY1" fmla="*/ 37070 h 224677"/>
                <a:gd name="connsiteX2" fmla="*/ 172994 w 1359243"/>
                <a:gd name="connsiteY2" fmla="*/ 24713 h 224677"/>
                <a:gd name="connsiteX3" fmla="*/ 234778 w 1359243"/>
                <a:gd name="connsiteY3" fmla="*/ 0 h 224677"/>
                <a:gd name="connsiteX4" fmla="*/ 333632 w 1359243"/>
                <a:gd name="connsiteY4" fmla="*/ 24713 h 224677"/>
                <a:gd name="connsiteX5" fmla="*/ 395416 w 1359243"/>
                <a:gd name="connsiteY5" fmla="*/ 111211 h 224677"/>
                <a:gd name="connsiteX6" fmla="*/ 407773 w 1359243"/>
                <a:gd name="connsiteY6" fmla="*/ 148281 h 224677"/>
                <a:gd name="connsiteX7" fmla="*/ 506627 w 1359243"/>
                <a:gd name="connsiteY7" fmla="*/ 185351 h 224677"/>
                <a:gd name="connsiteX8" fmla="*/ 568410 w 1359243"/>
                <a:gd name="connsiteY8" fmla="*/ 210065 h 224677"/>
                <a:gd name="connsiteX9" fmla="*/ 864973 w 1359243"/>
                <a:gd name="connsiteY9" fmla="*/ 210065 h 224677"/>
                <a:gd name="connsiteX10" fmla="*/ 902043 w 1359243"/>
                <a:gd name="connsiteY10" fmla="*/ 197708 h 224677"/>
                <a:gd name="connsiteX11" fmla="*/ 1075037 w 1359243"/>
                <a:gd name="connsiteY11" fmla="*/ 222422 h 224677"/>
                <a:gd name="connsiteX12" fmla="*/ 1359243 w 1359243"/>
                <a:gd name="connsiteY12" fmla="*/ 210065 h 224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9243" h="224677">
                  <a:moveTo>
                    <a:pt x="0" y="111211"/>
                  </a:moveTo>
                  <a:cubicBezTo>
                    <a:pt x="31161" y="93405"/>
                    <a:pt x="96362" y="54026"/>
                    <a:pt x="135924" y="37070"/>
                  </a:cubicBezTo>
                  <a:cubicBezTo>
                    <a:pt x="147896" y="31939"/>
                    <a:pt x="160798" y="29286"/>
                    <a:pt x="172994" y="24713"/>
                  </a:cubicBezTo>
                  <a:cubicBezTo>
                    <a:pt x="193763" y="16925"/>
                    <a:pt x="214183" y="8238"/>
                    <a:pt x="234778" y="0"/>
                  </a:cubicBezTo>
                  <a:cubicBezTo>
                    <a:pt x="267729" y="8238"/>
                    <a:pt x="302711" y="10658"/>
                    <a:pt x="333632" y="24713"/>
                  </a:cubicBezTo>
                  <a:cubicBezTo>
                    <a:pt x="363707" y="38384"/>
                    <a:pt x="383990" y="84550"/>
                    <a:pt x="395416" y="111211"/>
                  </a:cubicBezTo>
                  <a:cubicBezTo>
                    <a:pt x="400547" y="123183"/>
                    <a:pt x="399636" y="138110"/>
                    <a:pt x="407773" y="148281"/>
                  </a:cubicBezTo>
                  <a:cubicBezTo>
                    <a:pt x="432015" y="178583"/>
                    <a:pt x="473136" y="178653"/>
                    <a:pt x="506627" y="185351"/>
                  </a:cubicBezTo>
                  <a:cubicBezTo>
                    <a:pt x="527221" y="193589"/>
                    <a:pt x="547165" y="203691"/>
                    <a:pt x="568410" y="210065"/>
                  </a:cubicBezTo>
                  <a:cubicBezTo>
                    <a:pt x="667726" y="239861"/>
                    <a:pt x="755914" y="215805"/>
                    <a:pt x="864973" y="210065"/>
                  </a:cubicBezTo>
                  <a:cubicBezTo>
                    <a:pt x="877330" y="205946"/>
                    <a:pt x="889018" y="197708"/>
                    <a:pt x="902043" y="197708"/>
                  </a:cubicBezTo>
                  <a:cubicBezTo>
                    <a:pt x="986322" y="197708"/>
                    <a:pt x="1008503" y="205788"/>
                    <a:pt x="1075037" y="222422"/>
                  </a:cubicBezTo>
                  <a:cubicBezTo>
                    <a:pt x="1318022" y="208923"/>
                    <a:pt x="1223204" y="210065"/>
                    <a:pt x="1359243" y="21006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Frihandsfigur 24"/>
            <p:cNvSpPr/>
            <p:nvPr/>
          </p:nvSpPr>
          <p:spPr>
            <a:xfrm>
              <a:off x="8538519" y="2038865"/>
              <a:ext cx="1037967" cy="160638"/>
            </a:xfrm>
            <a:custGeom>
              <a:avLst/>
              <a:gdLst>
                <a:gd name="connsiteX0" fmla="*/ 0 w 1037967"/>
                <a:gd name="connsiteY0" fmla="*/ 160638 h 160638"/>
                <a:gd name="connsiteX1" fmla="*/ 37070 w 1037967"/>
                <a:gd name="connsiteY1" fmla="*/ 98854 h 160638"/>
                <a:gd name="connsiteX2" fmla="*/ 61784 w 1037967"/>
                <a:gd name="connsiteY2" fmla="*/ 61784 h 160638"/>
                <a:gd name="connsiteX3" fmla="*/ 148281 w 1037967"/>
                <a:gd name="connsiteY3" fmla="*/ 0 h 160638"/>
                <a:gd name="connsiteX4" fmla="*/ 284205 w 1037967"/>
                <a:gd name="connsiteY4" fmla="*/ 12357 h 160638"/>
                <a:gd name="connsiteX5" fmla="*/ 321276 w 1037967"/>
                <a:gd name="connsiteY5" fmla="*/ 37070 h 160638"/>
                <a:gd name="connsiteX6" fmla="*/ 395416 w 1037967"/>
                <a:gd name="connsiteY6" fmla="*/ 61784 h 160638"/>
                <a:gd name="connsiteX7" fmla="*/ 432486 w 1037967"/>
                <a:gd name="connsiteY7" fmla="*/ 86497 h 160638"/>
                <a:gd name="connsiteX8" fmla="*/ 481913 w 1037967"/>
                <a:gd name="connsiteY8" fmla="*/ 98854 h 160638"/>
                <a:gd name="connsiteX9" fmla="*/ 580767 w 1037967"/>
                <a:gd name="connsiteY9" fmla="*/ 123567 h 160638"/>
                <a:gd name="connsiteX10" fmla="*/ 778476 w 1037967"/>
                <a:gd name="connsiteY10" fmla="*/ 98854 h 160638"/>
                <a:gd name="connsiteX11" fmla="*/ 951470 w 1037967"/>
                <a:gd name="connsiteY11" fmla="*/ 61784 h 160638"/>
                <a:gd name="connsiteX12" fmla="*/ 1037967 w 1037967"/>
                <a:gd name="connsiteY12" fmla="*/ 61784 h 160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7967" h="160638">
                  <a:moveTo>
                    <a:pt x="0" y="160638"/>
                  </a:moveTo>
                  <a:cubicBezTo>
                    <a:pt x="12357" y="140043"/>
                    <a:pt x="24341" y="119221"/>
                    <a:pt x="37070" y="98854"/>
                  </a:cubicBezTo>
                  <a:cubicBezTo>
                    <a:pt x="44941" y="86260"/>
                    <a:pt x="51283" y="72285"/>
                    <a:pt x="61784" y="61784"/>
                  </a:cubicBezTo>
                  <a:cubicBezTo>
                    <a:pt x="77115" y="46453"/>
                    <a:pt x="127229" y="14035"/>
                    <a:pt x="148281" y="0"/>
                  </a:cubicBezTo>
                  <a:cubicBezTo>
                    <a:pt x="193589" y="4119"/>
                    <a:pt x="239720" y="2825"/>
                    <a:pt x="284205" y="12357"/>
                  </a:cubicBezTo>
                  <a:cubicBezTo>
                    <a:pt x="298726" y="15469"/>
                    <a:pt x="307705" y="31038"/>
                    <a:pt x="321276" y="37070"/>
                  </a:cubicBezTo>
                  <a:cubicBezTo>
                    <a:pt x="345081" y="47650"/>
                    <a:pt x="371611" y="51204"/>
                    <a:pt x="395416" y="61784"/>
                  </a:cubicBezTo>
                  <a:cubicBezTo>
                    <a:pt x="408987" y="67816"/>
                    <a:pt x="418836" y="80647"/>
                    <a:pt x="432486" y="86497"/>
                  </a:cubicBezTo>
                  <a:cubicBezTo>
                    <a:pt x="448096" y="93187"/>
                    <a:pt x="465335" y="95170"/>
                    <a:pt x="481913" y="98854"/>
                  </a:cubicBezTo>
                  <a:cubicBezTo>
                    <a:pt x="571384" y="118737"/>
                    <a:pt x="514523" y="101487"/>
                    <a:pt x="580767" y="123567"/>
                  </a:cubicBezTo>
                  <a:cubicBezTo>
                    <a:pt x="650122" y="116632"/>
                    <a:pt x="711406" y="113226"/>
                    <a:pt x="778476" y="98854"/>
                  </a:cubicBezTo>
                  <a:cubicBezTo>
                    <a:pt x="838327" y="86029"/>
                    <a:pt x="890526" y="66472"/>
                    <a:pt x="951470" y="61784"/>
                  </a:cubicBezTo>
                  <a:cubicBezTo>
                    <a:pt x="980217" y="59573"/>
                    <a:pt x="1009135" y="61784"/>
                    <a:pt x="1037967" y="6178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Frihandsfigur 25"/>
            <p:cNvSpPr/>
            <p:nvPr/>
          </p:nvSpPr>
          <p:spPr>
            <a:xfrm>
              <a:off x="8464378" y="2457854"/>
              <a:ext cx="1099752" cy="87661"/>
            </a:xfrm>
            <a:custGeom>
              <a:avLst/>
              <a:gdLst>
                <a:gd name="connsiteX0" fmla="*/ 0 w 1099752"/>
                <a:gd name="connsiteY0" fmla="*/ 75281 h 87661"/>
                <a:gd name="connsiteX1" fmla="*/ 111211 w 1099752"/>
                <a:gd name="connsiteY1" fmla="*/ 38211 h 87661"/>
                <a:gd name="connsiteX2" fmla="*/ 185352 w 1099752"/>
                <a:gd name="connsiteY2" fmla="*/ 50568 h 87661"/>
                <a:gd name="connsiteX3" fmla="*/ 432487 w 1099752"/>
                <a:gd name="connsiteY3" fmla="*/ 62924 h 87661"/>
                <a:gd name="connsiteX4" fmla="*/ 469557 w 1099752"/>
                <a:gd name="connsiteY4" fmla="*/ 87638 h 87661"/>
                <a:gd name="connsiteX5" fmla="*/ 605481 w 1099752"/>
                <a:gd name="connsiteY5" fmla="*/ 62924 h 87661"/>
                <a:gd name="connsiteX6" fmla="*/ 642552 w 1099752"/>
                <a:gd name="connsiteY6" fmla="*/ 50568 h 87661"/>
                <a:gd name="connsiteX7" fmla="*/ 790833 w 1099752"/>
                <a:gd name="connsiteY7" fmla="*/ 38211 h 87661"/>
                <a:gd name="connsiteX8" fmla="*/ 902044 w 1099752"/>
                <a:gd name="connsiteY8" fmla="*/ 13497 h 87661"/>
                <a:gd name="connsiteX9" fmla="*/ 976184 w 1099752"/>
                <a:gd name="connsiteY9" fmla="*/ 1141 h 87661"/>
                <a:gd name="connsiteX10" fmla="*/ 1099752 w 1099752"/>
                <a:gd name="connsiteY10" fmla="*/ 1141 h 8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9752" h="87661">
                  <a:moveTo>
                    <a:pt x="0" y="75281"/>
                  </a:moveTo>
                  <a:cubicBezTo>
                    <a:pt x="19636" y="67427"/>
                    <a:pt x="84608" y="38211"/>
                    <a:pt x="111211" y="38211"/>
                  </a:cubicBezTo>
                  <a:cubicBezTo>
                    <a:pt x="136266" y="38211"/>
                    <a:pt x="160371" y="48646"/>
                    <a:pt x="185352" y="50568"/>
                  </a:cubicBezTo>
                  <a:cubicBezTo>
                    <a:pt x="267590" y="56894"/>
                    <a:pt x="350109" y="58805"/>
                    <a:pt x="432487" y="62924"/>
                  </a:cubicBezTo>
                  <a:cubicBezTo>
                    <a:pt x="444844" y="71162"/>
                    <a:pt x="454797" y="85998"/>
                    <a:pt x="469557" y="87638"/>
                  </a:cubicBezTo>
                  <a:cubicBezTo>
                    <a:pt x="477185" y="88486"/>
                    <a:pt x="592251" y="66232"/>
                    <a:pt x="605481" y="62924"/>
                  </a:cubicBezTo>
                  <a:cubicBezTo>
                    <a:pt x="618117" y="59765"/>
                    <a:pt x="629641" y="52289"/>
                    <a:pt x="642552" y="50568"/>
                  </a:cubicBezTo>
                  <a:cubicBezTo>
                    <a:pt x="691715" y="44013"/>
                    <a:pt x="741406" y="42330"/>
                    <a:pt x="790833" y="38211"/>
                  </a:cubicBezTo>
                  <a:cubicBezTo>
                    <a:pt x="843718" y="24989"/>
                    <a:pt x="844529" y="23954"/>
                    <a:pt x="902044" y="13497"/>
                  </a:cubicBezTo>
                  <a:cubicBezTo>
                    <a:pt x="926694" y="9015"/>
                    <a:pt x="951179" y="2704"/>
                    <a:pt x="976184" y="1141"/>
                  </a:cubicBezTo>
                  <a:cubicBezTo>
                    <a:pt x="1017293" y="-1428"/>
                    <a:pt x="1058563" y="1141"/>
                    <a:pt x="1099752" y="114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2" name="Grupp 21"/>
          <p:cNvGrpSpPr/>
          <p:nvPr/>
        </p:nvGrpSpPr>
        <p:grpSpPr>
          <a:xfrm rot="20862186">
            <a:off x="6088764" y="811962"/>
            <a:ext cx="1512169" cy="2088232"/>
            <a:chOff x="10427959" y="638807"/>
            <a:chExt cx="1512169" cy="2088232"/>
          </a:xfrm>
        </p:grpSpPr>
        <p:sp>
          <p:nvSpPr>
            <p:cNvPr id="9" name="Flödesschema: Process 8"/>
            <p:cNvSpPr/>
            <p:nvPr/>
          </p:nvSpPr>
          <p:spPr>
            <a:xfrm>
              <a:off x="10427960" y="638807"/>
              <a:ext cx="1512168" cy="2088232"/>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a:p>
          </p:txBody>
        </p:sp>
        <p:sp>
          <p:nvSpPr>
            <p:cNvPr id="21" name="textruta 20"/>
            <p:cNvSpPr txBox="1"/>
            <p:nvPr/>
          </p:nvSpPr>
          <p:spPr>
            <a:xfrm>
              <a:off x="10427959" y="937738"/>
              <a:ext cx="1512169" cy="1154162"/>
            </a:xfrm>
            <a:prstGeom prst="rect">
              <a:avLst/>
            </a:prstGeom>
            <a:noFill/>
          </p:spPr>
          <p:txBody>
            <a:bodyPr wrap="square" rtlCol="0">
              <a:spAutoFit/>
            </a:bodyPr>
            <a:lstStyle/>
            <a:p>
              <a:pPr algn="ctr"/>
              <a:r>
                <a:rPr lang="sv-SE" dirty="0" smtClean="0"/>
                <a:t>Innehåll</a:t>
              </a:r>
            </a:p>
            <a:p>
              <a:pPr algn="ctr"/>
              <a:endParaRPr lang="sv-SE" dirty="0" smtClean="0"/>
            </a:p>
            <a:p>
              <a:pPr marL="342900" indent="-342900">
                <a:buAutoNum type="arabicPeriod"/>
              </a:pPr>
              <a:r>
                <a:rPr lang="sv-SE" sz="1100" dirty="0" smtClean="0"/>
                <a:t>Metod</a:t>
              </a:r>
            </a:p>
            <a:p>
              <a:pPr marL="342900" indent="-342900">
                <a:buAutoNum type="arabicPeriod"/>
              </a:pPr>
              <a:r>
                <a:rPr lang="sv-SE" sz="1100" dirty="0" smtClean="0"/>
                <a:t>Genomförande</a:t>
              </a:r>
            </a:p>
            <a:p>
              <a:pPr marL="342900" indent="-342900">
                <a:buAutoNum type="arabicPeriod"/>
              </a:pPr>
              <a:r>
                <a:rPr lang="sv-SE" sz="1100" dirty="0" smtClean="0"/>
                <a:t>Bilagor</a:t>
              </a:r>
            </a:p>
          </p:txBody>
        </p:sp>
      </p:grpSp>
      <p:grpSp>
        <p:nvGrpSpPr>
          <p:cNvPr id="31" name="Grupp 30"/>
          <p:cNvGrpSpPr/>
          <p:nvPr/>
        </p:nvGrpSpPr>
        <p:grpSpPr>
          <a:xfrm rot="614589">
            <a:off x="6140010" y="861844"/>
            <a:ext cx="1512168" cy="2088232"/>
            <a:chOff x="6190013" y="3441308"/>
            <a:chExt cx="1512168" cy="2088232"/>
          </a:xfrm>
        </p:grpSpPr>
        <p:sp>
          <p:nvSpPr>
            <p:cNvPr id="5" name="Flödesschema: Process 4"/>
            <p:cNvSpPr/>
            <p:nvPr/>
          </p:nvSpPr>
          <p:spPr>
            <a:xfrm>
              <a:off x="6190013" y="3441308"/>
              <a:ext cx="1512168" cy="2088232"/>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p>
          </p:txBody>
        </p:sp>
        <p:sp>
          <p:nvSpPr>
            <p:cNvPr id="23" name="textruta 22"/>
            <p:cNvSpPr txBox="1"/>
            <p:nvPr/>
          </p:nvSpPr>
          <p:spPr>
            <a:xfrm>
              <a:off x="6190013" y="3563779"/>
              <a:ext cx="1512168" cy="369332"/>
            </a:xfrm>
            <a:prstGeom prst="rect">
              <a:avLst/>
            </a:prstGeom>
            <a:noFill/>
          </p:spPr>
          <p:txBody>
            <a:bodyPr wrap="square" rtlCol="0">
              <a:spAutoFit/>
            </a:bodyPr>
            <a:lstStyle/>
            <a:p>
              <a:pPr algn="ctr"/>
              <a:r>
                <a:rPr lang="sv-SE" dirty="0" smtClean="0"/>
                <a:t>Metod</a:t>
              </a:r>
              <a:endParaRPr lang="sv-SE" dirty="0"/>
            </a:p>
          </p:txBody>
        </p:sp>
        <p:sp>
          <p:nvSpPr>
            <p:cNvPr id="27" name="Frihandsfigur 26"/>
            <p:cNvSpPr/>
            <p:nvPr/>
          </p:nvSpPr>
          <p:spPr>
            <a:xfrm>
              <a:off x="6339016" y="4090086"/>
              <a:ext cx="988541" cy="111471"/>
            </a:xfrm>
            <a:custGeom>
              <a:avLst/>
              <a:gdLst>
                <a:gd name="connsiteX0" fmla="*/ 0 w 988541"/>
                <a:gd name="connsiteY0" fmla="*/ 98855 h 111471"/>
                <a:gd name="connsiteX1" fmla="*/ 61784 w 988541"/>
                <a:gd name="connsiteY1" fmla="*/ 61784 h 111471"/>
                <a:gd name="connsiteX2" fmla="*/ 284206 w 988541"/>
                <a:gd name="connsiteY2" fmla="*/ 61784 h 111471"/>
                <a:gd name="connsiteX3" fmla="*/ 321276 w 988541"/>
                <a:gd name="connsiteY3" fmla="*/ 74141 h 111471"/>
                <a:gd name="connsiteX4" fmla="*/ 358346 w 988541"/>
                <a:gd name="connsiteY4" fmla="*/ 111211 h 111471"/>
                <a:gd name="connsiteX5" fmla="*/ 407773 w 988541"/>
                <a:gd name="connsiteY5" fmla="*/ 86498 h 111471"/>
                <a:gd name="connsiteX6" fmla="*/ 457200 w 988541"/>
                <a:gd name="connsiteY6" fmla="*/ 49428 h 111471"/>
                <a:gd name="connsiteX7" fmla="*/ 543698 w 988541"/>
                <a:gd name="connsiteY7" fmla="*/ 0 h 111471"/>
                <a:gd name="connsiteX8" fmla="*/ 667265 w 988541"/>
                <a:gd name="connsiteY8" fmla="*/ 12357 h 111471"/>
                <a:gd name="connsiteX9" fmla="*/ 753762 w 988541"/>
                <a:gd name="connsiteY9" fmla="*/ 49428 h 111471"/>
                <a:gd name="connsiteX10" fmla="*/ 790833 w 988541"/>
                <a:gd name="connsiteY10" fmla="*/ 61784 h 111471"/>
                <a:gd name="connsiteX11" fmla="*/ 988541 w 988541"/>
                <a:gd name="connsiteY11" fmla="*/ 49428 h 111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8541" h="111471">
                  <a:moveTo>
                    <a:pt x="0" y="98855"/>
                  </a:moveTo>
                  <a:cubicBezTo>
                    <a:pt x="20595" y="86498"/>
                    <a:pt x="40302" y="72525"/>
                    <a:pt x="61784" y="61784"/>
                  </a:cubicBezTo>
                  <a:cubicBezTo>
                    <a:pt x="129414" y="27969"/>
                    <a:pt x="219844" y="57493"/>
                    <a:pt x="284206" y="61784"/>
                  </a:cubicBezTo>
                  <a:cubicBezTo>
                    <a:pt x="296563" y="65903"/>
                    <a:pt x="310438" y="66916"/>
                    <a:pt x="321276" y="74141"/>
                  </a:cubicBezTo>
                  <a:cubicBezTo>
                    <a:pt x="335816" y="83834"/>
                    <a:pt x="341047" y="108740"/>
                    <a:pt x="358346" y="111211"/>
                  </a:cubicBezTo>
                  <a:cubicBezTo>
                    <a:pt x="376581" y="113816"/>
                    <a:pt x="392153" y="96261"/>
                    <a:pt x="407773" y="86498"/>
                  </a:cubicBezTo>
                  <a:cubicBezTo>
                    <a:pt x="425237" y="75583"/>
                    <a:pt x="440442" y="61398"/>
                    <a:pt x="457200" y="49428"/>
                  </a:cubicBezTo>
                  <a:cubicBezTo>
                    <a:pt x="497957" y="20316"/>
                    <a:pt x="495425" y="24136"/>
                    <a:pt x="543698" y="0"/>
                  </a:cubicBezTo>
                  <a:cubicBezTo>
                    <a:pt x="584887" y="4119"/>
                    <a:pt x="626352" y="6063"/>
                    <a:pt x="667265" y="12357"/>
                  </a:cubicBezTo>
                  <a:cubicBezTo>
                    <a:pt x="697403" y="16994"/>
                    <a:pt x="727202" y="38045"/>
                    <a:pt x="753762" y="49428"/>
                  </a:cubicBezTo>
                  <a:cubicBezTo>
                    <a:pt x="765734" y="54559"/>
                    <a:pt x="778476" y="57665"/>
                    <a:pt x="790833" y="61784"/>
                  </a:cubicBezTo>
                  <a:cubicBezTo>
                    <a:pt x="972044" y="48841"/>
                    <a:pt x="906015" y="49428"/>
                    <a:pt x="988541" y="4942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Frihandsfigur 27"/>
            <p:cNvSpPr/>
            <p:nvPr/>
          </p:nvSpPr>
          <p:spPr>
            <a:xfrm>
              <a:off x="6314303" y="4312508"/>
              <a:ext cx="1272746" cy="247135"/>
            </a:xfrm>
            <a:custGeom>
              <a:avLst/>
              <a:gdLst>
                <a:gd name="connsiteX0" fmla="*/ 0 w 1272746"/>
                <a:gd name="connsiteY0" fmla="*/ 185351 h 247135"/>
                <a:gd name="connsiteX1" fmla="*/ 24713 w 1272746"/>
                <a:gd name="connsiteY1" fmla="*/ 123568 h 247135"/>
                <a:gd name="connsiteX2" fmla="*/ 135924 w 1272746"/>
                <a:gd name="connsiteY2" fmla="*/ 172995 h 247135"/>
                <a:gd name="connsiteX3" fmla="*/ 210065 w 1272746"/>
                <a:gd name="connsiteY3" fmla="*/ 135924 h 247135"/>
                <a:gd name="connsiteX4" fmla="*/ 247135 w 1272746"/>
                <a:gd name="connsiteY4" fmla="*/ 123568 h 247135"/>
                <a:gd name="connsiteX5" fmla="*/ 321275 w 1272746"/>
                <a:gd name="connsiteY5" fmla="*/ 160638 h 247135"/>
                <a:gd name="connsiteX6" fmla="*/ 407773 w 1272746"/>
                <a:gd name="connsiteY6" fmla="*/ 247135 h 247135"/>
                <a:gd name="connsiteX7" fmla="*/ 444843 w 1272746"/>
                <a:gd name="connsiteY7" fmla="*/ 210065 h 247135"/>
                <a:gd name="connsiteX8" fmla="*/ 704335 w 1272746"/>
                <a:gd name="connsiteY8" fmla="*/ 172995 h 247135"/>
                <a:gd name="connsiteX9" fmla="*/ 753762 w 1272746"/>
                <a:gd name="connsiteY9" fmla="*/ 160638 h 247135"/>
                <a:gd name="connsiteX10" fmla="*/ 827902 w 1272746"/>
                <a:gd name="connsiteY10" fmla="*/ 111211 h 247135"/>
                <a:gd name="connsiteX11" fmla="*/ 1013254 w 1272746"/>
                <a:gd name="connsiteY11" fmla="*/ 98854 h 247135"/>
                <a:gd name="connsiteX12" fmla="*/ 1062681 w 1272746"/>
                <a:gd name="connsiteY12" fmla="*/ 86497 h 247135"/>
                <a:gd name="connsiteX13" fmla="*/ 1112108 w 1272746"/>
                <a:gd name="connsiteY13" fmla="*/ 61784 h 247135"/>
                <a:gd name="connsiteX14" fmla="*/ 1272746 w 1272746"/>
                <a:gd name="connsiteY14" fmla="*/ 74141 h 247135"/>
                <a:gd name="connsiteX15" fmla="*/ 1248032 w 1272746"/>
                <a:gd name="connsiteY15" fmla="*/ 37070 h 247135"/>
                <a:gd name="connsiteX16" fmla="*/ 1210962 w 1272746"/>
                <a:gd name="connsiteY16" fmla="*/ 24714 h 247135"/>
                <a:gd name="connsiteX17" fmla="*/ 1161535 w 1272746"/>
                <a:gd name="connsiteY17" fmla="*/ 0 h 247135"/>
                <a:gd name="connsiteX18" fmla="*/ 914400 w 1272746"/>
                <a:gd name="connsiteY18" fmla="*/ 12357 h 247135"/>
                <a:gd name="connsiteX19" fmla="*/ 815546 w 1272746"/>
                <a:gd name="connsiteY19" fmla="*/ 49427 h 24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2746" h="247135">
                  <a:moveTo>
                    <a:pt x="0" y="185351"/>
                  </a:moveTo>
                  <a:cubicBezTo>
                    <a:pt x="8238" y="164757"/>
                    <a:pt x="4119" y="131806"/>
                    <a:pt x="24713" y="123568"/>
                  </a:cubicBezTo>
                  <a:cubicBezTo>
                    <a:pt x="119232" y="85760"/>
                    <a:pt x="119836" y="124730"/>
                    <a:pt x="135924" y="172995"/>
                  </a:cubicBezTo>
                  <a:cubicBezTo>
                    <a:pt x="229106" y="141933"/>
                    <a:pt x="114241" y="183835"/>
                    <a:pt x="210065" y="135924"/>
                  </a:cubicBezTo>
                  <a:cubicBezTo>
                    <a:pt x="221715" y="130099"/>
                    <a:pt x="234778" y="127687"/>
                    <a:pt x="247135" y="123568"/>
                  </a:cubicBezTo>
                  <a:cubicBezTo>
                    <a:pt x="271848" y="135925"/>
                    <a:pt x="300738" y="142154"/>
                    <a:pt x="321275" y="160638"/>
                  </a:cubicBezTo>
                  <a:cubicBezTo>
                    <a:pt x="437911" y="265611"/>
                    <a:pt x="316219" y="216617"/>
                    <a:pt x="407773" y="247135"/>
                  </a:cubicBezTo>
                  <a:cubicBezTo>
                    <a:pt x="420130" y="234778"/>
                    <a:pt x="431418" y="221252"/>
                    <a:pt x="444843" y="210065"/>
                  </a:cubicBezTo>
                  <a:cubicBezTo>
                    <a:pt x="522515" y="145338"/>
                    <a:pt x="572992" y="180291"/>
                    <a:pt x="704335" y="172995"/>
                  </a:cubicBezTo>
                  <a:cubicBezTo>
                    <a:pt x="720811" y="168876"/>
                    <a:pt x="738572" y="168233"/>
                    <a:pt x="753762" y="160638"/>
                  </a:cubicBezTo>
                  <a:cubicBezTo>
                    <a:pt x="780328" y="147355"/>
                    <a:pt x="798266" y="113187"/>
                    <a:pt x="827902" y="111211"/>
                  </a:cubicBezTo>
                  <a:lnTo>
                    <a:pt x="1013254" y="98854"/>
                  </a:lnTo>
                  <a:cubicBezTo>
                    <a:pt x="1029730" y="94735"/>
                    <a:pt x="1046780" y="92460"/>
                    <a:pt x="1062681" y="86497"/>
                  </a:cubicBezTo>
                  <a:cubicBezTo>
                    <a:pt x="1079928" y="80029"/>
                    <a:pt x="1093720" y="62866"/>
                    <a:pt x="1112108" y="61784"/>
                  </a:cubicBezTo>
                  <a:cubicBezTo>
                    <a:pt x="1165720" y="58631"/>
                    <a:pt x="1219200" y="70022"/>
                    <a:pt x="1272746" y="74141"/>
                  </a:cubicBezTo>
                  <a:cubicBezTo>
                    <a:pt x="1264508" y="61784"/>
                    <a:pt x="1259629" y="46347"/>
                    <a:pt x="1248032" y="37070"/>
                  </a:cubicBezTo>
                  <a:cubicBezTo>
                    <a:pt x="1237861" y="28933"/>
                    <a:pt x="1222934" y="29845"/>
                    <a:pt x="1210962" y="24714"/>
                  </a:cubicBezTo>
                  <a:cubicBezTo>
                    <a:pt x="1194031" y="17458"/>
                    <a:pt x="1178011" y="8238"/>
                    <a:pt x="1161535" y="0"/>
                  </a:cubicBezTo>
                  <a:cubicBezTo>
                    <a:pt x="1079157" y="4119"/>
                    <a:pt x="996338" y="2903"/>
                    <a:pt x="914400" y="12357"/>
                  </a:cubicBezTo>
                  <a:cubicBezTo>
                    <a:pt x="878482" y="16501"/>
                    <a:pt x="846956" y="33721"/>
                    <a:pt x="815546" y="494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Frihandsfigur 28"/>
            <p:cNvSpPr/>
            <p:nvPr/>
          </p:nvSpPr>
          <p:spPr>
            <a:xfrm>
              <a:off x="6339016" y="4917989"/>
              <a:ext cx="1136822" cy="123568"/>
            </a:xfrm>
            <a:custGeom>
              <a:avLst/>
              <a:gdLst>
                <a:gd name="connsiteX0" fmla="*/ 0 w 1136822"/>
                <a:gd name="connsiteY0" fmla="*/ 86497 h 123568"/>
                <a:gd name="connsiteX1" fmla="*/ 37070 w 1136822"/>
                <a:gd name="connsiteY1" fmla="*/ 24714 h 123568"/>
                <a:gd name="connsiteX2" fmla="*/ 111211 w 1136822"/>
                <a:gd name="connsiteY2" fmla="*/ 0 h 123568"/>
                <a:gd name="connsiteX3" fmla="*/ 172995 w 1136822"/>
                <a:gd name="connsiteY3" fmla="*/ 74141 h 123568"/>
                <a:gd name="connsiteX4" fmla="*/ 197708 w 1136822"/>
                <a:gd name="connsiteY4" fmla="*/ 111211 h 123568"/>
                <a:gd name="connsiteX5" fmla="*/ 234779 w 1136822"/>
                <a:gd name="connsiteY5" fmla="*/ 123568 h 123568"/>
                <a:gd name="connsiteX6" fmla="*/ 308919 w 1136822"/>
                <a:gd name="connsiteY6" fmla="*/ 74141 h 123568"/>
                <a:gd name="connsiteX7" fmla="*/ 383060 w 1136822"/>
                <a:gd name="connsiteY7" fmla="*/ 37070 h 123568"/>
                <a:gd name="connsiteX8" fmla="*/ 518984 w 1136822"/>
                <a:gd name="connsiteY8" fmla="*/ 49427 h 123568"/>
                <a:gd name="connsiteX9" fmla="*/ 704335 w 1136822"/>
                <a:gd name="connsiteY9" fmla="*/ 24714 h 123568"/>
                <a:gd name="connsiteX10" fmla="*/ 1136822 w 1136822"/>
                <a:gd name="connsiteY10" fmla="*/ 37070 h 12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6822" h="123568">
                  <a:moveTo>
                    <a:pt x="0" y="86497"/>
                  </a:moveTo>
                  <a:cubicBezTo>
                    <a:pt x="12357" y="65903"/>
                    <a:pt x="18112" y="39459"/>
                    <a:pt x="37070" y="24714"/>
                  </a:cubicBezTo>
                  <a:cubicBezTo>
                    <a:pt x="57633" y="8721"/>
                    <a:pt x="111211" y="0"/>
                    <a:pt x="111211" y="0"/>
                  </a:cubicBezTo>
                  <a:cubicBezTo>
                    <a:pt x="172575" y="92044"/>
                    <a:pt x="93704" y="-21010"/>
                    <a:pt x="172995" y="74141"/>
                  </a:cubicBezTo>
                  <a:cubicBezTo>
                    <a:pt x="182502" y="85550"/>
                    <a:pt x="186111" y="101934"/>
                    <a:pt x="197708" y="111211"/>
                  </a:cubicBezTo>
                  <a:cubicBezTo>
                    <a:pt x="207879" y="119348"/>
                    <a:pt x="222422" y="119449"/>
                    <a:pt x="234779" y="123568"/>
                  </a:cubicBezTo>
                  <a:cubicBezTo>
                    <a:pt x="299925" y="101852"/>
                    <a:pt x="247213" y="125563"/>
                    <a:pt x="308919" y="74141"/>
                  </a:cubicBezTo>
                  <a:cubicBezTo>
                    <a:pt x="340859" y="47524"/>
                    <a:pt x="345905" y="49455"/>
                    <a:pt x="383060" y="37070"/>
                  </a:cubicBezTo>
                  <a:cubicBezTo>
                    <a:pt x="428368" y="41189"/>
                    <a:pt x="473489" y="49427"/>
                    <a:pt x="518984" y="49427"/>
                  </a:cubicBezTo>
                  <a:cubicBezTo>
                    <a:pt x="616239" y="49427"/>
                    <a:pt x="631519" y="42917"/>
                    <a:pt x="704335" y="24714"/>
                  </a:cubicBezTo>
                  <a:cubicBezTo>
                    <a:pt x="1013177" y="40155"/>
                    <a:pt x="868989" y="37070"/>
                    <a:pt x="1136822" y="3707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Frihandsfigur 29"/>
            <p:cNvSpPr/>
            <p:nvPr/>
          </p:nvSpPr>
          <p:spPr>
            <a:xfrm>
              <a:off x="6400800" y="5288692"/>
              <a:ext cx="1037968" cy="98854"/>
            </a:xfrm>
            <a:custGeom>
              <a:avLst/>
              <a:gdLst>
                <a:gd name="connsiteX0" fmla="*/ 0 w 1037968"/>
                <a:gd name="connsiteY0" fmla="*/ 98854 h 98854"/>
                <a:gd name="connsiteX1" fmla="*/ 37070 w 1037968"/>
                <a:gd name="connsiteY1" fmla="*/ 37070 h 98854"/>
                <a:gd name="connsiteX2" fmla="*/ 185351 w 1037968"/>
                <a:gd name="connsiteY2" fmla="*/ 24713 h 98854"/>
                <a:gd name="connsiteX3" fmla="*/ 234778 w 1037968"/>
                <a:gd name="connsiteY3" fmla="*/ 61784 h 98854"/>
                <a:gd name="connsiteX4" fmla="*/ 271849 w 1037968"/>
                <a:gd name="connsiteY4" fmla="*/ 86497 h 98854"/>
                <a:gd name="connsiteX5" fmla="*/ 432486 w 1037968"/>
                <a:gd name="connsiteY5" fmla="*/ 74140 h 98854"/>
                <a:gd name="connsiteX6" fmla="*/ 506627 w 1037968"/>
                <a:gd name="connsiteY6" fmla="*/ 12357 h 98854"/>
                <a:gd name="connsiteX7" fmla="*/ 543697 w 1037968"/>
                <a:gd name="connsiteY7" fmla="*/ 0 h 98854"/>
                <a:gd name="connsiteX8" fmla="*/ 1037968 w 1037968"/>
                <a:gd name="connsiteY8" fmla="*/ 12357 h 9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7968" h="98854">
                  <a:moveTo>
                    <a:pt x="0" y="98854"/>
                  </a:moveTo>
                  <a:cubicBezTo>
                    <a:pt x="12357" y="78259"/>
                    <a:pt x="21440" y="55305"/>
                    <a:pt x="37070" y="37070"/>
                  </a:cubicBezTo>
                  <a:cubicBezTo>
                    <a:pt x="78524" y="-11293"/>
                    <a:pt x="126314" y="18154"/>
                    <a:pt x="185351" y="24713"/>
                  </a:cubicBezTo>
                  <a:cubicBezTo>
                    <a:pt x="201827" y="37070"/>
                    <a:pt x="218019" y="49814"/>
                    <a:pt x="234778" y="61784"/>
                  </a:cubicBezTo>
                  <a:cubicBezTo>
                    <a:pt x="246863" y="70416"/>
                    <a:pt x="257027" y="85571"/>
                    <a:pt x="271849" y="86497"/>
                  </a:cubicBezTo>
                  <a:cubicBezTo>
                    <a:pt x="325448" y="89847"/>
                    <a:pt x="378940" y="78259"/>
                    <a:pt x="432486" y="74140"/>
                  </a:cubicBezTo>
                  <a:cubicBezTo>
                    <a:pt x="459815" y="46812"/>
                    <a:pt x="472220" y="29560"/>
                    <a:pt x="506627" y="12357"/>
                  </a:cubicBezTo>
                  <a:cubicBezTo>
                    <a:pt x="518277" y="6532"/>
                    <a:pt x="531340" y="4119"/>
                    <a:pt x="543697" y="0"/>
                  </a:cubicBezTo>
                  <a:cubicBezTo>
                    <a:pt x="972049" y="13386"/>
                    <a:pt x="807244" y="12357"/>
                    <a:pt x="1037968" y="1235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8" name="Grupp 37"/>
          <p:cNvGrpSpPr/>
          <p:nvPr/>
        </p:nvGrpSpPr>
        <p:grpSpPr>
          <a:xfrm rot="21086403">
            <a:off x="5950733" y="839081"/>
            <a:ext cx="1512168" cy="2088232"/>
            <a:chOff x="8288509" y="3512459"/>
            <a:chExt cx="1512168" cy="2088232"/>
          </a:xfrm>
        </p:grpSpPr>
        <p:sp>
          <p:nvSpPr>
            <p:cNvPr id="6" name="Flödesschema: Process 5"/>
            <p:cNvSpPr/>
            <p:nvPr/>
          </p:nvSpPr>
          <p:spPr>
            <a:xfrm>
              <a:off x="8288509" y="3512459"/>
              <a:ext cx="1512168" cy="2088232"/>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32" name="textruta 31"/>
            <p:cNvSpPr txBox="1"/>
            <p:nvPr/>
          </p:nvSpPr>
          <p:spPr>
            <a:xfrm>
              <a:off x="8288509" y="3563779"/>
              <a:ext cx="1512167" cy="307777"/>
            </a:xfrm>
            <a:prstGeom prst="rect">
              <a:avLst/>
            </a:prstGeom>
            <a:noFill/>
          </p:spPr>
          <p:txBody>
            <a:bodyPr wrap="square" rtlCol="0">
              <a:spAutoFit/>
            </a:bodyPr>
            <a:lstStyle/>
            <a:p>
              <a:pPr algn="ctr"/>
              <a:r>
                <a:rPr lang="sv-SE" sz="1400" dirty="0" smtClean="0"/>
                <a:t>Genomförande</a:t>
              </a:r>
              <a:endParaRPr lang="sv-SE" sz="1400" dirty="0"/>
            </a:p>
          </p:txBody>
        </p:sp>
        <p:sp>
          <p:nvSpPr>
            <p:cNvPr id="33" name="Frihandsfigur 32"/>
            <p:cNvSpPr/>
            <p:nvPr/>
          </p:nvSpPr>
          <p:spPr>
            <a:xfrm>
              <a:off x="8476735" y="4077730"/>
              <a:ext cx="1198677" cy="111211"/>
            </a:xfrm>
            <a:custGeom>
              <a:avLst/>
              <a:gdLst>
                <a:gd name="connsiteX0" fmla="*/ 0 w 1198677"/>
                <a:gd name="connsiteY0" fmla="*/ 111211 h 111211"/>
                <a:gd name="connsiteX1" fmla="*/ 296562 w 1198677"/>
                <a:gd name="connsiteY1" fmla="*/ 37070 h 111211"/>
                <a:gd name="connsiteX2" fmla="*/ 333633 w 1198677"/>
                <a:gd name="connsiteY2" fmla="*/ 49427 h 111211"/>
                <a:gd name="connsiteX3" fmla="*/ 358346 w 1198677"/>
                <a:gd name="connsiteY3" fmla="*/ 86497 h 111211"/>
                <a:gd name="connsiteX4" fmla="*/ 407773 w 1198677"/>
                <a:gd name="connsiteY4" fmla="*/ 74140 h 111211"/>
                <a:gd name="connsiteX5" fmla="*/ 481914 w 1198677"/>
                <a:gd name="connsiteY5" fmla="*/ 49427 h 111211"/>
                <a:gd name="connsiteX6" fmla="*/ 531341 w 1198677"/>
                <a:gd name="connsiteY6" fmla="*/ 37070 h 111211"/>
                <a:gd name="connsiteX7" fmla="*/ 642551 w 1198677"/>
                <a:gd name="connsiteY7" fmla="*/ 0 h 111211"/>
                <a:gd name="connsiteX8" fmla="*/ 1161535 w 1198677"/>
                <a:gd name="connsiteY8" fmla="*/ 12356 h 111211"/>
                <a:gd name="connsiteX9" fmla="*/ 1198606 w 1198677"/>
                <a:gd name="connsiteY9" fmla="*/ 49427 h 1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8677" h="111211">
                  <a:moveTo>
                    <a:pt x="0" y="111211"/>
                  </a:moveTo>
                  <a:cubicBezTo>
                    <a:pt x="167707" y="4487"/>
                    <a:pt x="95903" y="11987"/>
                    <a:pt x="296562" y="37070"/>
                  </a:cubicBezTo>
                  <a:cubicBezTo>
                    <a:pt x="309487" y="38686"/>
                    <a:pt x="321276" y="45308"/>
                    <a:pt x="333633" y="49427"/>
                  </a:cubicBezTo>
                  <a:cubicBezTo>
                    <a:pt x="341871" y="61784"/>
                    <a:pt x="344257" y="81801"/>
                    <a:pt x="358346" y="86497"/>
                  </a:cubicBezTo>
                  <a:cubicBezTo>
                    <a:pt x="374457" y="91867"/>
                    <a:pt x="391506" y="79020"/>
                    <a:pt x="407773" y="74140"/>
                  </a:cubicBezTo>
                  <a:cubicBezTo>
                    <a:pt x="432725" y="66655"/>
                    <a:pt x="456962" y="56912"/>
                    <a:pt x="481914" y="49427"/>
                  </a:cubicBezTo>
                  <a:cubicBezTo>
                    <a:pt x="498181" y="44547"/>
                    <a:pt x="515230" y="42441"/>
                    <a:pt x="531341" y="37070"/>
                  </a:cubicBezTo>
                  <a:cubicBezTo>
                    <a:pt x="670918" y="-9457"/>
                    <a:pt x="524115" y="29607"/>
                    <a:pt x="642551" y="0"/>
                  </a:cubicBezTo>
                  <a:cubicBezTo>
                    <a:pt x="815546" y="4119"/>
                    <a:pt x="988875" y="845"/>
                    <a:pt x="1161535" y="12356"/>
                  </a:cubicBezTo>
                  <a:cubicBezTo>
                    <a:pt x="1202033" y="15056"/>
                    <a:pt x="1198606" y="28958"/>
                    <a:pt x="1198606" y="494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Frihandsfigur 33"/>
            <p:cNvSpPr/>
            <p:nvPr/>
          </p:nvSpPr>
          <p:spPr>
            <a:xfrm>
              <a:off x="8476735" y="4324865"/>
              <a:ext cx="1223319" cy="173197"/>
            </a:xfrm>
            <a:custGeom>
              <a:avLst/>
              <a:gdLst>
                <a:gd name="connsiteX0" fmla="*/ 0 w 1223319"/>
                <a:gd name="connsiteY0" fmla="*/ 135924 h 173197"/>
                <a:gd name="connsiteX1" fmla="*/ 86497 w 1223319"/>
                <a:gd name="connsiteY1" fmla="*/ 86497 h 173197"/>
                <a:gd name="connsiteX2" fmla="*/ 135924 w 1223319"/>
                <a:gd name="connsiteY2" fmla="*/ 61784 h 173197"/>
                <a:gd name="connsiteX3" fmla="*/ 234779 w 1223319"/>
                <a:gd name="connsiteY3" fmla="*/ 0 h 173197"/>
                <a:gd name="connsiteX4" fmla="*/ 284206 w 1223319"/>
                <a:gd name="connsiteY4" fmla="*/ 12357 h 173197"/>
                <a:gd name="connsiteX5" fmla="*/ 308919 w 1223319"/>
                <a:gd name="connsiteY5" fmla="*/ 74140 h 173197"/>
                <a:gd name="connsiteX6" fmla="*/ 345989 w 1223319"/>
                <a:gd name="connsiteY6" fmla="*/ 123567 h 173197"/>
                <a:gd name="connsiteX7" fmla="*/ 358346 w 1223319"/>
                <a:gd name="connsiteY7" fmla="*/ 160638 h 173197"/>
                <a:gd name="connsiteX8" fmla="*/ 444843 w 1223319"/>
                <a:gd name="connsiteY8" fmla="*/ 160638 h 173197"/>
                <a:gd name="connsiteX9" fmla="*/ 518984 w 1223319"/>
                <a:gd name="connsiteY9" fmla="*/ 111211 h 173197"/>
                <a:gd name="connsiteX10" fmla="*/ 556054 w 1223319"/>
                <a:gd name="connsiteY10" fmla="*/ 74140 h 173197"/>
                <a:gd name="connsiteX11" fmla="*/ 654908 w 1223319"/>
                <a:gd name="connsiteY11" fmla="*/ 49427 h 173197"/>
                <a:gd name="connsiteX12" fmla="*/ 766119 w 1223319"/>
                <a:gd name="connsiteY12" fmla="*/ 24713 h 173197"/>
                <a:gd name="connsiteX13" fmla="*/ 939114 w 1223319"/>
                <a:gd name="connsiteY13" fmla="*/ 37070 h 173197"/>
                <a:gd name="connsiteX14" fmla="*/ 1050324 w 1223319"/>
                <a:gd name="connsiteY14" fmla="*/ 98854 h 173197"/>
                <a:gd name="connsiteX15" fmla="*/ 1087395 w 1223319"/>
                <a:gd name="connsiteY15" fmla="*/ 111211 h 173197"/>
                <a:gd name="connsiteX16" fmla="*/ 1173892 w 1223319"/>
                <a:gd name="connsiteY16" fmla="*/ 98854 h 173197"/>
                <a:gd name="connsiteX17" fmla="*/ 1223319 w 1223319"/>
                <a:gd name="connsiteY17" fmla="*/ 61784 h 17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3319" h="173197">
                  <a:moveTo>
                    <a:pt x="0" y="135924"/>
                  </a:moveTo>
                  <a:cubicBezTo>
                    <a:pt x="28832" y="119448"/>
                    <a:pt x="57344" y="102399"/>
                    <a:pt x="86497" y="86497"/>
                  </a:cubicBezTo>
                  <a:cubicBezTo>
                    <a:pt x="102668" y="77676"/>
                    <a:pt x="119822" y="70730"/>
                    <a:pt x="135924" y="61784"/>
                  </a:cubicBezTo>
                  <a:cubicBezTo>
                    <a:pt x="180622" y="36952"/>
                    <a:pt x="196164" y="25743"/>
                    <a:pt x="234779" y="0"/>
                  </a:cubicBezTo>
                  <a:cubicBezTo>
                    <a:pt x="251255" y="4119"/>
                    <a:pt x="272197" y="348"/>
                    <a:pt x="284206" y="12357"/>
                  </a:cubicBezTo>
                  <a:cubicBezTo>
                    <a:pt x="299890" y="28041"/>
                    <a:pt x="298147" y="54751"/>
                    <a:pt x="308919" y="74140"/>
                  </a:cubicBezTo>
                  <a:cubicBezTo>
                    <a:pt x="318921" y="92143"/>
                    <a:pt x="333632" y="107091"/>
                    <a:pt x="345989" y="123567"/>
                  </a:cubicBezTo>
                  <a:cubicBezTo>
                    <a:pt x="350108" y="135924"/>
                    <a:pt x="349136" y="151428"/>
                    <a:pt x="358346" y="160638"/>
                  </a:cubicBezTo>
                  <a:cubicBezTo>
                    <a:pt x="383163" y="185455"/>
                    <a:pt x="419763" y="166908"/>
                    <a:pt x="444843" y="160638"/>
                  </a:cubicBezTo>
                  <a:cubicBezTo>
                    <a:pt x="469557" y="144162"/>
                    <a:pt x="497982" y="132214"/>
                    <a:pt x="518984" y="111211"/>
                  </a:cubicBezTo>
                  <a:cubicBezTo>
                    <a:pt x="531341" y="98854"/>
                    <a:pt x="541514" y="83834"/>
                    <a:pt x="556054" y="74140"/>
                  </a:cubicBezTo>
                  <a:cubicBezTo>
                    <a:pt x="572612" y="63101"/>
                    <a:pt x="645556" y="51505"/>
                    <a:pt x="654908" y="49427"/>
                  </a:cubicBezTo>
                  <a:cubicBezTo>
                    <a:pt x="811964" y="14525"/>
                    <a:pt x="579776" y="61982"/>
                    <a:pt x="766119" y="24713"/>
                  </a:cubicBezTo>
                  <a:cubicBezTo>
                    <a:pt x="823784" y="28832"/>
                    <a:pt x="881698" y="30315"/>
                    <a:pt x="939114" y="37070"/>
                  </a:cubicBezTo>
                  <a:cubicBezTo>
                    <a:pt x="996704" y="43845"/>
                    <a:pt x="982808" y="76349"/>
                    <a:pt x="1050324" y="98854"/>
                  </a:cubicBezTo>
                  <a:lnTo>
                    <a:pt x="1087395" y="111211"/>
                  </a:lnTo>
                  <a:cubicBezTo>
                    <a:pt x="1116227" y="107092"/>
                    <a:pt x="1146850" y="109671"/>
                    <a:pt x="1173892" y="98854"/>
                  </a:cubicBezTo>
                  <a:cubicBezTo>
                    <a:pt x="1273848" y="58871"/>
                    <a:pt x="1179351" y="61784"/>
                    <a:pt x="1223319" y="6178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Frihandsfigur 34"/>
            <p:cNvSpPr/>
            <p:nvPr/>
          </p:nvSpPr>
          <p:spPr>
            <a:xfrm>
              <a:off x="8526162" y="4743415"/>
              <a:ext cx="1136822" cy="88077"/>
            </a:xfrm>
            <a:custGeom>
              <a:avLst/>
              <a:gdLst>
                <a:gd name="connsiteX0" fmla="*/ 0 w 1136822"/>
                <a:gd name="connsiteY0" fmla="*/ 88077 h 88077"/>
                <a:gd name="connsiteX1" fmla="*/ 308919 w 1136822"/>
                <a:gd name="connsiteY1" fmla="*/ 13936 h 88077"/>
                <a:gd name="connsiteX2" fmla="*/ 345989 w 1136822"/>
                <a:gd name="connsiteY2" fmla="*/ 51007 h 88077"/>
                <a:gd name="connsiteX3" fmla="*/ 395416 w 1136822"/>
                <a:gd name="connsiteY3" fmla="*/ 63363 h 88077"/>
                <a:gd name="connsiteX4" fmla="*/ 605481 w 1136822"/>
                <a:gd name="connsiteY4" fmla="*/ 38650 h 88077"/>
                <a:gd name="connsiteX5" fmla="*/ 642552 w 1136822"/>
                <a:gd name="connsiteY5" fmla="*/ 26293 h 88077"/>
                <a:gd name="connsiteX6" fmla="*/ 679622 w 1136822"/>
                <a:gd name="connsiteY6" fmla="*/ 1580 h 88077"/>
                <a:gd name="connsiteX7" fmla="*/ 939114 w 1136822"/>
                <a:gd name="connsiteY7" fmla="*/ 13936 h 88077"/>
                <a:gd name="connsiteX8" fmla="*/ 1075038 w 1136822"/>
                <a:gd name="connsiteY8" fmla="*/ 26293 h 88077"/>
                <a:gd name="connsiteX9" fmla="*/ 1136822 w 1136822"/>
                <a:gd name="connsiteY9" fmla="*/ 38650 h 8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6822" h="88077">
                  <a:moveTo>
                    <a:pt x="0" y="88077"/>
                  </a:moveTo>
                  <a:cubicBezTo>
                    <a:pt x="118658" y="39218"/>
                    <a:pt x="188475" y="-29862"/>
                    <a:pt x="308919" y="13936"/>
                  </a:cubicBezTo>
                  <a:cubicBezTo>
                    <a:pt x="325342" y="19908"/>
                    <a:pt x="330816" y="42337"/>
                    <a:pt x="345989" y="51007"/>
                  </a:cubicBezTo>
                  <a:cubicBezTo>
                    <a:pt x="360734" y="59433"/>
                    <a:pt x="378940" y="59244"/>
                    <a:pt x="395416" y="63363"/>
                  </a:cubicBezTo>
                  <a:cubicBezTo>
                    <a:pt x="486404" y="55781"/>
                    <a:pt x="528186" y="57974"/>
                    <a:pt x="605481" y="38650"/>
                  </a:cubicBezTo>
                  <a:cubicBezTo>
                    <a:pt x="618118" y="35491"/>
                    <a:pt x="630902" y="32118"/>
                    <a:pt x="642552" y="26293"/>
                  </a:cubicBezTo>
                  <a:cubicBezTo>
                    <a:pt x="655835" y="19652"/>
                    <a:pt x="667265" y="9818"/>
                    <a:pt x="679622" y="1580"/>
                  </a:cubicBezTo>
                  <a:lnTo>
                    <a:pt x="939114" y="13936"/>
                  </a:lnTo>
                  <a:cubicBezTo>
                    <a:pt x="984520" y="16774"/>
                    <a:pt x="1029894" y="20650"/>
                    <a:pt x="1075038" y="26293"/>
                  </a:cubicBezTo>
                  <a:cubicBezTo>
                    <a:pt x="1095878" y="28898"/>
                    <a:pt x="1136822" y="38650"/>
                    <a:pt x="1136822" y="386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Frihandsfigur 35"/>
            <p:cNvSpPr/>
            <p:nvPr/>
          </p:nvSpPr>
          <p:spPr>
            <a:xfrm>
              <a:off x="8439665" y="5145497"/>
              <a:ext cx="1248032" cy="93768"/>
            </a:xfrm>
            <a:custGeom>
              <a:avLst/>
              <a:gdLst>
                <a:gd name="connsiteX0" fmla="*/ 0 w 1248032"/>
                <a:gd name="connsiteY0" fmla="*/ 44341 h 93768"/>
                <a:gd name="connsiteX1" fmla="*/ 284205 w 1248032"/>
                <a:gd name="connsiteY1" fmla="*/ 19627 h 93768"/>
                <a:gd name="connsiteX2" fmla="*/ 358346 w 1248032"/>
                <a:gd name="connsiteY2" fmla="*/ 44341 h 93768"/>
                <a:gd name="connsiteX3" fmla="*/ 481913 w 1248032"/>
                <a:gd name="connsiteY3" fmla="*/ 31984 h 93768"/>
                <a:gd name="connsiteX4" fmla="*/ 518984 w 1248032"/>
                <a:gd name="connsiteY4" fmla="*/ 19627 h 93768"/>
                <a:gd name="connsiteX5" fmla="*/ 716692 w 1248032"/>
                <a:gd name="connsiteY5" fmla="*/ 44341 h 93768"/>
                <a:gd name="connsiteX6" fmla="*/ 753762 w 1248032"/>
                <a:gd name="connsiteY6" fmla="*/ 69054 h 93768"/>
                <a:gd name="connsiteX7" fmla="*/ 840259 w 1248032"/>
                <a:gd name="connsiteY7" fmla="*/ 93768 h 93768"/>
                <a:gd name="connsiteX8" fmla="*/ 939113 w 1248032"/>
                <a:gd name="connsiteY8" fmla="*/ 81411 h 93768"/>
                <a:gd name="connsiteX9" fmla="*/ 1075038 w 1248032"/>
                <a:gd name="connsiteY9" fmla="*/ 56698 h 93768"/>
                <a:gd name="connsiteX10" fmla="*/ 1248032 w 1248032"/>
                <a:gd name="connsiteY10" fmla="*/ 56698 h 9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8032" h="93768">
                  <a:moveTo>
                    <a:pt x="0" y="44341"/>
                  </a:moveTo>
                  <a:cubicBezTo>
                    <a:pt x="132964" y="-12643"/>
                    <a:pt x="85134" y="-7519"/>
                    <a:pt x="284205" y="19627"/>
                  </a:cubicBezTo>
                  <a:cubicBezTo>
                    <a:pt x="310017" y="23147"/>
                    <a:pt x="358346" y="44341"/>
                    <a:pt x="358346" y="44341"/>
                  </a:cubicBezTo>
                  <a:cubicBezTo>
                    <a:pt x="399535" y="40222"/>
                    <a:pt x="441000" y="38278"/>
                    <a:pt x="481913" y="31984"/>
                  </a:cubicBezTo>
                  <a:cubicBezTo>
                    <a:pt x="494787" y="30003"/>
                    <a:pt x="505977" y="18942"/>
                    <a:pt x="518984" y="19627"/>
                  </a:cubicBezTo>
                  <a:cubicBezTo>
                    <a:pt x="585308" y="23118"/>
                    <a:pt x="650789" y="36103"/>
                    <a:pt x="716692" y="44341"/>
                  </a:cubicBezTo>
                  <a:cubicBezTo>
                    <a:pt x="729049" y="52579"/>
                    <a:pt x="740479" y="62413"/>
                    <a:pt x="753762" y="69054"/>
                  </a:cubicBezTo>
                  <a:cubicBezTo>
                    <a:pt x="771490" y="77918"/>
                    <a:pt x="824421" y="89808"/>
                    <a:pt x="840259" y="93768"/>
                  </a:cubicBezTo>
                  <a:cubicBezTo>
                    <a:pt x="873210" y="89649"/>
                    <a:pt x="906291" y="86461"/>
                    <a:pt x="939113" y="81411"/>
                  </a:cubicBezTo>
                  <a:cubicBezTo>
                    <a:pt x="974519" y="75964"/>
                    <a:pt x="1040955" y="58402"/>
                    <a:pt x="1075038" y="56698"/>
                  </a:cubicBezTo>
                  <a:cubicBezTo>
                    <a:pt x="1132631" y="53819"/>
                    <a:pt x="1190367" y="56698"/>
                    <a:pt x="1248032" y="5669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Frihandsfigur 36"/>
            <p:cNvSpPr/>
            <p:nvPr/>
          </p:nvSpPr>
          <p:spPr>
            <a:xfrm>
              <a:off x="8452022" y="5338119"/>
              <a:ext cx="1136821" cy="185351"/>
            </a:xfrm>
            <a:custGeom>
              <a:avLst/>
              <a:gdLst>
                <a:gd name="connsiteX0" fmla="*/ 0 w 1136821"/>
                <a:gd name="connsiteY0" fmla="*/ 185351 h 185351"/>
                <a:gd name="connsiteX1" fmla="*/ 111210 w 1136821"/>
                <a:gd name="connsiteY1" fmla="*/ 86497 h 185351"/>
                <a:gd name="connsiteX2" fmla="*/ 172994 w 1136821"/>
                <a:gd name="connsiteY2" fmla="*/ 98854 h 185351"/>
                <a:gd name="connsiteX3" fmla="*/ 197708 w 1136821"/>
                <a:gd name="connsiteY3" fmla="*/ 135924 h 185351"/>
                <a:gd name="connsiteX4" fmla="*/ 333632 w 1136821"/>
                <a:gd name="connsiteY4" fmla="*/ 37070 h 185351"/>
                <a:gd name="connsiteX5" fmla="*/ 370702 w 1136821"/>
                <a:gd name="connsiteY5" fmla="*/ 0 h 185351"/>
                <a:gd name="connsiteX6" fmla="*/ 568410 w 1136821"/>
                <a:gd name="connsiteY6" fmla="*/ 12357 h 185351"/>
                <a:gd name="connsiteX7" fmla="*/ 642551 w 1136821"/>
                <a:gd name="connsiteY7" fmla="*/ 37070 h 185351"/>
                <a:gd name="connsiteX8" fmla="*/ 753762 w 1136821"/>
                <a:gd name="connsiteY8" fmla="*/ 49427 h 185351"/>
                <a:gd name="connsiteX9" fmla="*/ 902043 w 1136821"/>
                <a:gd name="connsiteY9" fmla="*/ 49427 h 185351"/>
                <a:gd name="connsiteX10" fmla="*/ 976183 w 1136821"/>
                <a:gd name="connsiteY10" fmla="*/ 24713 h 185351"/>
                <a:gd name="connsiteX11" fmla="*/ 1124464 w 1136821"/>
                <a:gd name="connsiteY11" fmla="*/ 49427 h 185351"/>
                <a:gd name="connsiteX12" fmla="*/ 1136821 w 1136821"/>
                <a:gd name="connsiteY12" fmla="*/ 61784 h 18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36821" h="185351">
                  <a:moveTo>
                    <a:pt x="0" y="185351"/>
                  </a:moveTo>
                  <a:cubicBezTo>
                    <a:pt x="29123" y="148947"/>
                    <a:pt x="58964" y="96946"/>
                    <a:pt x="111210" y="86497"/>
                  </a:cubicBezTo>
                  <a:lnTo>
                    <a:pt x="172994" y="98854"/>
                  </a:lnTo>
                  <a:cubicBezTo>
                    <a:pt x="181232" y="111211"/>
                    <a:pt x="183006" y="133824"/>
                    <a:pt x="197708" y="135924"/>
                  </a:cubicBezTo>
                  <a:cubicBezTo>
                    <a:pt x="247182" y="142992"/>
                    <a:pt x="314335" y="56367"/>
                    <a:pt x="333632" y="37070"/>
                  </a:cubicBezTo>
                  <a:lnTo>
                    <a:pt x="370702" y="0"/>
                  </a:lnTo>
                  <a:cubicBezTo>
                    <a:pt x="436605" y="4119"/>
                    <a:pt x="502984" y="3435"/>
                    <a:pt x="568410" y="12357"/>
                  </a:cubicBezTo>
                  <a:cubicBezTo>
                    <a:pt x="594222" y="15877"/>
                    <a:pt x="616660" y="34193"/>
                    <a:pt x="642551" y="37070"/>
                  </a:cubicBezTo>
                  <a:lnTo>
                    <a:pt x="753762" y="49427"/>
                  </a:lnTo>
                  <a:cubicBezTo>
                    <a:pt x="818990" y="71170"/>
                    <a:pt x="798579" y="70120"/>
                    <a:pt x="902043" y="49427"/>
                  </a:cubicBezTo>
                  <a:cubicBezTo>
                    <a:pt x="927587" y="44318"/>
                    <a:pt x="976183" y="24713"/>
                    <a:pt x="976183" y="24713"/>
                  </a:cubicBezTo>
                  <a:cubicBezTo>
                    <a:pt x="1011421" y="28628"/>
                    <a:pt x="1083061" y="28725"/>
                    <a:pt x="1124464" y="49427"/>
                  </a:cubicBezTo>
                  <a:cubicBezTo>
                    <a:pt x="1129674" y="52032"/>
                    <a:pt x="1132702" y="57665"/>
                    <a:pt x="1136821" y="6178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3" name="Grupp 42"/>
          <p:cNvGrpSpPr/>
          <p:nvPr/>
        </p:nvGrpSpPr>
        <p:grpSpPr>
          <a:xfrm>
            <a:off x="6151652" y="872257"/>
            <a:ext cx="1512169" cy="2088232"/>
            <a:chOff x="10427959" y="3563779"/>
            <a:chExt cx="1512169" cy="2088232"/>
          </a:xfrm>
        </p:grpSpPr>
        <p:sp>
          <p:nvSpPr>
            <p:cNvPr id="7" name="Flödesschema: Process 6"/>
            <p:cNvSpPr/>
            <p:nvPr/>
          </p:nvSpPr>
          <p:spPr>
            <a:xfrm>
              <a:off x="10427960" y="3563779"/>
              <a:ext cx="1512168" cy="2088232"/>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39" name="textruta 38"/>
            <p:cNvSpPr txBox="1"/>
            <p:nvPr/>
          </p:nvSpPr>
          <p:spPr>
            <a:xfrm>
              <a:off x="10427959" y="3748445"/>
              <a:ext cx="1512169" cy="369332"/>
            </a:xfrm>
            <a:prstGeom prst="rect">
              <a:avLst/>
            </a:prstGeom>
            <a:noFill/>
          </p:spPr>
          <p:txBody>
            <a:bodyPr wrap="square" rtlCol="0">
              <a:spAutoFit/>
            </a:bodyPr>
            <a:lstStyle/>
            <a:p>
              <a:pPr algn="ctr"/>
              <a:r>
                <a:rPr lang="sv-SE" dirty="0" smtClean="0"/>
                <a:t>Bilagor</a:t>
              </a:r>
              <a:endParaRPr lang="sv-SE" dirty="0"/>
            </a:p>
          </p:txBody>
        </p:sp>
        <p:graphicFrame>
          <p:nvGraphicFramePr>
            <p:cNvPr id="42" name="Diagram 41"/>
            <p:cNvGraphicFramePr/>
            <p:nvPr>
              <p:extLst>
                <p:ext uri="{D42A27DB-BD31-4B8C-83A1-F6EECF244321}">
                  <p14:modId xmlns:p14="http://schemas.microsoft.com/office/powerpoint/2010/main" val="2888209615"/>
                </p:ext>
              </p:extLst>
            </p:nvPr>
          </p:nvGraphicFramePr>
          <p:xfrm>
            <a:off x="10492134" y="4126742"/>
            <a:ext cx="1383817" cy="1216447"/>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99771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365126"/>
            <a:ext cx="10515600" cy="1145224"/>
          </a:xfrm>
        </p:spPr>
        <p:txBody>
          <a:bodyPr/>
          <a:lstStyle/>
          <a:p>
            <a:r>
              <a:rPr lang="sv-SE" dirty="0" smtClean="0"/>
              <a:t>Rivjärnsskydd – Ett exempel</a:t>
            </a:r>
            <a:endParaRPr lang="sv-SE" dirty="0"/>
          </a:p>
        </p:txBody>
      </p:sp>
      <p:sp>
        <p:nvSpPr>
          <p:cNvPr id="3" name="Platshållare för innehåll 2"/>
          <p:cNvSpPr>
            <a:spLocks noGrp="1"/>
          </p:cNvSpPr>
          <p:nvPr>
            <p:ph idx="1"/>
          </p:nvPr>
        </p:nvSpPr>
        <p:spPr/>
        <p:txBody>
          <a:bodyPr>
            <a:normAutofit/>
          </a:bodyPr>
          <a:lstStyle/>
          <a:p>
            <a:r>
              <a:rPr lang="sv-SE" dirty="0" smtClean="0"/>
              <a:t>Syfte</a:t>
            </a:r>
          </a:p>
          <a:p>
            <a:pPr lvl="1"/>
            <a:r>
              <a:rPr lang="sv-SE" dirty="0" smtClean="0"/>
              <a:t>Skapa ett skydd</a:t>
            </a:r>
            <a:endParaRPr lang="sv-SE" dirty="0"/>
          </a:p>
          <a:p>
            <a:r>
              <a:rPr lang="sv-SE" dirty="0" smtClean="0"/>
              <a:t>Mål</a:t>
            </a:r>
          </a:p>
          <a:p>
            <a:pPr lvl="1"/>
            <a:r>
              <a:rPr lang="sv-SE" dirty="0" smtClean="0"/>
              <a:t>Priset ska inte höjas med mer än 10 %</a:t>
            </a:r>
          </a:p>
          <a:p>
            <a:pPr lvl="1"/>
            <a:r>
              <a:rPr lang="sv-SE" dirty="0" smtClean="0"/>
              <a:t>Lättdiskad</a:t>
            </a:r>
          </a:p>
          <a:p>
            <a:r>
              <a:rPr lang="sv-SE" dirty="0" smtClean="0"/>
              <a:t>Projektgrupp</a:t>
            </a:r>
          </a:p>
          <a:p>
            <a:pPr lvl="1"/>
            <a:r>
              <a:rPr lang="sv-SE" dirty="0" smtClean="0"/>
              <a:t>Flera avdelningar på företaget</a:t>
            </a:r>
          </a:p>
          <a:p>
            <a:pPr lvl="1"/>
            <a:r>
              <a:rPr lang="sv-SE" dirty="0" smtClean="0"/>
              <a:t>Experthjälp</a:t>
            </a:r>
          </a:p>
          <a:p>
            <a:pPr lvl="1"/>
            <a:r>
              <a:rPr lang="sv-SE" dirty="0" smtClean="0"/>
              <a:t>Projektledare</a:t>
            </a:r>
          </a:p>
          <a:p>
            <a:pPr lvl="1"/>
            <a:endParaRPr lang="sv-SE" dirty="0" smtClean="0"/>
          </a:p>
          <a:p>
            <a:endParaRPr lang="sv-SE" dirty="0" smtClean="0"/>
          </a:p>
          <a:p>
            <a:pPr lvl="1"/>
            <a:endParaRPr lang="sv-SE" dirty="0" smtClean="0"/>
          </a:p>
        </p:txBody>
      </p:sp>
      <p:pic>
        <p:nvPicPr>
          <p:cNvPr id="5" name="Bildobjekt 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544272" y="188640"/>
            <a:ext cx="4264572" cy="4211170"/>
          </a:xfrm>
          <a:prstGeom prst="rect">
            <a:avLst/>
          </a:prstGeom>
        </p:spPr>
      </p:pic>
      <p:sp>
        <p:nvSpPr>
          <p:cNvPr id="6" name="textruta 5"/>
          <p:cNvSpPr txBox="1"/>
          <p:nvPr/>
        </p:nvSpPr>
        <p:spPr>
          <a:xfrm>
            <a:off x="9416418" y="3816628"/>
            <a:ext cx="2520280" cy="184666"/>
          </a:xfrm>
          <a:prstGeom prst="rect">
            <a:avLst/>
          </a:prstGeom>
          <a:noFill/>
        </p:spPr>
        <p:txBody>
          <a:bodyPr wrap="square" rtlCol="0">
            <a:spAutoFit/>
          </a:bodyPr>
          <a:lstStyle/>
          <a:p>
            <a:pPr algn="ctr"/>
            <a:r>
              <a:rPr lang="sv-SE" sz="600" dirty="0" smtClean="0"/>
              <a:t>Foto av </a:t>
            </a:r>
            <a:r>
              <a:rPr lang="sv-SE" sz="600" dirty="0" err="1" smtClean="0"/>
              <a:t>Creative</a:t>
            </a:r>
            <a:r>
              <a:rPr lang="sv-SE" sz="600" dirty="0" smtClean="0"/>
              <a:t> Tools AB</a:t>
            </a:r>
            <a:endParaRPr lang="sv-SE" sz="600" dirty="0"/>
          </a:p>
        </p:txBody>
      </p:sp>
    </p:spTree>
    <p:extLst>
      <p:ext uri="{BB962C8B-B14F-4D97-AF65-F5344CB8AC3E}">
        <p14:creationId xmlns:p14="http://schemas.microsoft.com/office/powerpoint/2010/main" val="197996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365126"/>
            <a:ext cx="10515600" cy="1145224"/>
          </a:xfrm>
        </p:spPr>
        <p:txBody>
          <a:bodyPr/>
          <a:lstStyle/>
          <a:p>
            <a:r>
              <a:rPr lang="sv-SE" dirty="0" smtClean="0"/>
              <a:t>Rivjärnsskydd – Ett exempel</a:t>
            </a:r>
            <a:endParaRPr lang="sv-SE" dirty="0"/>
          </a:p>
        </p:txBody>
      </p:sp>
      <p:sp>
        <p:nvSpPr>
          <p:cNvPr id="3" name="Platshållare för innehåll 2"/>
          <p:cNvSpPr>
            <a:spLocks noGrp="1"/>
          </p:cNvSpPr>
          <p:nvPr>
            <p:ph idx="1"/>
          </p:nvPr>
        </p:nvSpPr>
        <p:spPr/>
        <p:txBody>
          <a:bodyPr>
            <a:normAutofit/>
          </a:bodyPr>
          <a:lstStyle/>
          <a:p>
            <a:r>
              <a:rPr lang="sv-SE" dirty="0"/>
              <a:t>Genomförande</a:t>
            </a:r>
          </a:p>
          <a:p>
            <a:pPr marL="571500" lvl="1" indent="-342900" fontAlgn="ctr">
              <a:buFont typeface="+mj-lt"/>
              <a:buAutoNum type="arabicPeriod"/>
            </a:pPr>
            <a:r>
              <a:rPr lang="sv-SE" dirty="0"/>
              <a:t>Framspåning av idéer. Ex. skyddshandskar, ny form av rivjärnet.</a:t>
            </a:r>
          </a:p>
          <a:p>
            <a:pPr marL="571500" lvl="1" indent="-342900" fontAlgn="ctr">
              <a:buFont typeface="+mj-lt"/>
              <a:buAutoNum type="arabicPeriod"/>
            </a:pPr>
            <a:r>
              <a:rPr lang="sv-SE" dirty="0"/>
              <a:t>Skissning</a:t>
            </a:r>
          </a:p>
          <a:p>
            <a:pPr marL="571500" lvl="1" indent="-342900" fontAlgn="ctr">
              <a:buFont typeface="+mj-lt"/>
              <a:buAutoNum type="arabicPeriod"/>
            </a:pPr>
            <a:r>
              <a:rPr lang="sv-SE" dirty="0"/>
              <a:t>Förslag från företagsledningen samt kostnadsförslag</a:t>
            </a:r>
          </a:p>
          <a:p>
            <a:pPr marL="571500" lvl="1" indent="-342900" fontAlgn="ctr">
              <a:buFont typeface="+mj-lt"/>
              <a:buAutoNum type="arabicPeriod"/>
            </a:pPr>
            <a:r>
              <a:rPr lang="sv-SE" dirty="0"/>
              <a:t>Prototyp skapades och testades</a:t>
            </a:r>
          </a:p>
          <a:p>
            <a:pPr marL="571500" lvl="1" indent="-342900" fontAlgn="ctr">
              <a:buFont typeface="+mj-lt"/>
              <a:buAutoNum type="arabicPeriod"/>
            </a:pPr>
            <a:r>
              <a:rPr lang="sv-SE" dirty="0" smtClean="0"/>
              <a:t>Några synpunkter </a:t>
            </a:r>
            <a:r>
              <a:rPr lang="sv-SE" dirty="0">
                <a:latin typeface="Times New Roman" panose="02020603050405020304" pitchFamily="18" charset="0"/>
                <a:cs typeface="Times New Roman" panose="02020603050405020304" pitchFamily="18" charset="0"/>
              </a:rPr>
              <a:t>→</a:t>
            </a:r>
            <a:r>
              <a:rPr lang="sv-SE" dirty="0" smtClean="0"/>
              <a:t> </a:t>
            </a:r>
            <a:r>
              <a:rPr lang="sv-SE" dirty="0"/>
              <a:t>ny prototyp </a:t>
            </a:r>
            <a:r>
              <a:rPr lang="sv-SE" dirty="0">
                <a:latin typeface="Times New Roman" panose="02020603050405020304" pitchFamily="18" charset="0"/>
                <a:cs typeface="Times New Roman" panose="02020603050405020304" pitchFamily="18" charset="0"/>
              </a:rPr>
              <a:t>→</a:t>
            </a:r>
            <a:r>
              <a:rPr lang="sv-SE" dirty="0" smtClean="0"/>
              <a:t> </a:t>
            </a:r>
            <a:r>
              <a:rPr lang="sv-SE" dirty="0"/>
              <a:t>kundtest</a:t>
            </a:r>
          </a:p>
          <a:p>
            <a:pPr marL="571500" lvl="1" indent="-342900" fontAlgn="ctr">
              <a:buFont typeface="+mj-lt"/>
              <a:buAutoNum type="arabicPeriod"/>
            </a:pPr>
            <a:r>
              <a:rPr lang="sv-SE" dirty="0"/>
              <a:t>Ekonomiska kalkyler</a:t>
            </a:r>
          </a:p>
          <a:p>
            <a:pPr marL="571500" lvl="1" indent="-342900" fontAlgn="ctr">
              <a:buFont typeface="+mj-lt"/>
              <a:buAutoNum type="arabicPeriod"/>
            </a:pPr>
            <a:r>
              <a:rPr lang="sv-SE" dirty="0" smtClean="0"/>
              <a:t>Projektrapport</a:t>
            </a:r>
            <a:endParaRPr lang="sv-SE" dirty="0"/>
          </a:p>
        </p:txBody>
      </p:sp>
      <p:pic>
        <p:nvPicPr>
          <p:cNvPr id="5" name="Bildobjekt 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544272" y="188640"/>
            <a:ext cx="4264572" cy="4211170"/>
          </a:xfrm>
          <a:prstGeom prst="rect">
            <a:avLst/>
          </a:prstGeom>
        </p:spPr>
      </p:pic>
      <p:sp>
        <p:nvSpPr>
          <p:cNvPr id="6" name="textruta 5"/>
          <p:cNvSpPr txBox="1"/>
          <p:nvPr/>
        </p:nvSpPr>
        <p:spPr>
          <a:xfrm>
            <a:off x="9416418" y="3816628"/>
            <a:ext cx="2520280" cy="184666"/>
          </a:xfrm>
          <a:prstGeom prst="rect">
            <a:avLst/>
          </a:prstGeom>
          <a:noFill/>
        </p:spPr>
        <p:txBody>
          <a:bodyPr wrap="square" rtlCol="0">
            <a:spAutoFit/>
          </a:bodyPr>
          <a:lstStyle/>
          <a:p>
            <a:pPr algn="ctr"/>
            <a:r>
              <a:rPr lang="sv-SE" sz="600" dirty="0" smtClean="0"/>
              <a:t>Foto av </a:t>
            </a:r>
            <a:r>
              <a:rPr lang="sv-SE" sz="600" dirty="0" err="1" smtClean="0"/>
              <a:t>Creative</a:t>
            </a:r>
            <a:r>
              <a:rPr lang="sv-SE" sz="600" dirty="0" smtClean="0"/>
              <a:t> Tools AB</a:t>
            </a:r>
            <a:endParaRPr lang="sv-SE" sz="600" dirty="0"/>
          </a:p>
        </p:txBody>
      </p:sp>
    </p:spTree>
    <p:extLst>
      <p:ext uri="{BB962C8B-B14F-4D97-AF65-F5344CB8AC3E}">
        <p14:creationId xmlns:p14="http://schemas.microsoft.com/office/powerpoint/2010/main" val="33618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365126"/>
            <a:ext cx="10515600" cy="1145224"/>
          </a:xfrm>
        </p:spPr>
        <p:txBody>
          <a:bodyPr/>
          <a:lstStyle/>
          <a:p>
            <a:r>
              <a:rPr lang="sv-SE" dirty="0" smtClean="0"/>
              <a:t>Att arbeta </a:t>
            </a:r>
            <a:r>
              <a:rPr lang="sv-SE" dirty="0"/>
              <a:t>i</a:t>
            </a:r>
            <a:r>
              <a:rPr lang="sv-SE" dirty="0" smtClean="0"/>
              <a:t> grupp</a:t>
            </a:r>
            <a:endParaRPr lang="sv-SE" dirty="0"/>
          </a:p>
        </p:txBody>
      </p:sp>
      <p:sp>
        <p:nvSpPr>
          <p:cNvPr id="3" name="Platshållare för innehåll 2"/>
          <p:cNvSpPr>
            <a:spLocks noGrp="1"/>
          </p:cNvSpPr>
          <p:nvPr>
            <p:ph idx="1"/>
          </p:nvPr>
        </p:nvSpPr>
        <p:spPr/>
        <p:txBody>
          <a:bodyPr/>
          <a:lstStyle/>
          <a:p>
            <a:r>
              <a:rPr lang="sv-SE" dirty="0" smtClean="0"/>
              <a:t>Vanligare med grupparbete.</a:t>
            </a:r>
          </a:p>
          <a:p>
            <a:r>
              <a:rPr lang="sv-SE" dirty="0" smtClean="0"/>
              <a:t>Två studier</a:t>
            </a:r>
          </a:p>
          <a:p>
            <a:pPr lvl="1"/>
            <a:r>
              <a:rPr lang="sv-SE" dirty="0"/>
              <a:t>Bions </a:t>
            </a:r>
            <a:r>
              <a:rPr lang="sv-SE" dirty="0" smtClean="0"/>
              <a:t>gruppteori</a:t>
            </a:r>
          </a:p>
          <a:p>
            <a:pPr lvl="2"/>
            <a:r>
              <a:rPr lang="sv-SE" dirty="0" smtClean="0"/>
              <a:t>Omedvetna känslomässiga faktorer</a:t>
            </a:r>
          </a:p>
          <a:p>
            <a:pPr lvl="2"/>
            <a:r>
              <a:rPr lang="sv-SE" dirty="0" smtClean="0"/>
              <a:t>Delar upp personer</a:t>
            </a:r>
          </a:p>
          <a:p>
            <a:pPr lvl="1"/>
            <a:r>
              <a:rPr lang="sv-SE" dirty="0" err="1" smtClean="0"/>
              <a:t>Tuckmans</a:t>
            </a:r>
            <a:r>
              <a:rPr lang="sv-SE" dirty="0" smtClean="0"/>
              <a:t> grupputvecklingsprocess</a:t>
            </a:r>
          </a:p>
          <a:p>
            <a:pPr marL="845820" lvl="2" indent="-342900">
              <a:buFont typeface="+mj-lt"/>
              <a:buAutoNum type="arabicPeriod"/>
            </a:pPr>
            <a:r>
              <a:rPr lang="sv-SE" dirty="0" smtClean="0"/>
              <a:t>Formning</a:t>
            </a:r>
          </a:p>
          <a:p>
            <a:pPr marL="845820" lvl="2" indent="-342900">
              <a:buFont typeface="+mj-lt"/>
              <a:buAutoNum type="arabicPeriod"/>
            </a:pPr>
            <a:r>
              <a:rPr lang="sv-SE" dirty="0" smtClean="0"/>
              <a:t>Stormning</a:t>
            </a:r>
            <a:endParaRPr lang="sv-SE" dirty="0"/>
          </a:p>
          <a:p>
            <a:pPr marL="845820" lvl="2" indent="-342900">
              <a:buFont typeface="+mj-lt"/>
              <a:buAutoNum type="arabicPeriod"/>
            </a:pPr>
            <a:r>
              <a:rPr lang="sv-SE" dirty="0" err="1" smtClean="0"/>
              <a:t>Normning</a:t>
            </a:r>
            <a:endParaRPr lang="sv-SE" dirty="0" smtClean="0"/>
          </a:p>
          <a:p>
            <a:pPr marL="845820" lvl="2" indent="-342900">
              <a:buFont typeface="+mj-lt"/>
              <a:buAutoNum type="arabicPeriod"/>
            </a:pPr>
            <a:r>
              <a:rPr lang="sv-SE" dirty="0" err="1" smtClean="0"/>
              <a:t>Perfoming</a:t>
            </a:r>
            <a:endParaRPr lang="sv-SE" dirty="0" smtClean="0"/>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0178" y="365126"/>
            <a:ext cx="3223622" cy="2340484"/>
          </a:xfrm>
          <a:prstGeom prst="rect">
            <a:avLst/>
          </a:prstGeom>
        </p:spPr>
      </p:pic>
      <p:graphicFrame>
        <p:nvGraphicFramePr>
          <p:cNvPr id="6" name="Diagram 5"/>
          <p:cNvGraphicFramePr/>
          <p:nvPr>
            <p:extLst>
              <p:ext uri="{D42A27DB-BD31-4B8C-83A1-F6EECF244321}">
                <p14:modId xmlns:p14="http://schemas.microsoft.com/office/powerpoint/2010/main" val="2601982446"/>
              </p:ext>
            </p:extLst>
          </p:nvPr>
        </p:nvGraphicFramePr>
        <p:xfrm>
          <a:off x="6586894" y="2999992"/>
          <a:ext cx="5576168" cy="28175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2438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89A621A3-401A-4FFF-A6BF-1A3FE9A40A66}"/>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85E1013D-FD61-494C-B4C2-FA5AC8A5BA92}"/>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598ED21C-EBA9-43B3-AA16-D4404DDC1195}"/>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8CBDC0F5-9CCD-4447-B2B4-214C10A6AADF}"/>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graphicEl>
                                              <a:dgm id="{2BA10FF1-5FB0-4950-A872-E3C48B017EC4}"/>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graphicEl>
                                              <a:dgm id="{63576F63-013C-4BA6-BC18-A52F25D595CC}"/>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graphicEl>
                                              <a:dgm id="{9628511B-03CA-475A-BA38-79366A86947A}"/>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graphicEl>
                                              <a:dgm id="{CAA83B90-83CB-4E63-A2A2-54B90813ADE9}"/>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graphicEl>
                                              <a:dgm id="{3BB2C073-1748-4F9C-A832-2CE6AF9E6E58}"/>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graphicEl>
                                              <a:dgm id="{7D7808C2-A1F8-4E80-B36B-EB3622F6B059}"/>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
                                            <p:graphicEl>
                                              <a:dgm id="{2C00B1C0-F5D4-4619-9A78-13845720F780}"/>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graphicEl>
                                              <a:dgm id="{3A37C84E-EBCE-484D-ABD2-A7E0870AD677}"/>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
                                            <p:graphicEl>
                                              <a:dgm id="{110283CD-D3CE-4B2E-867E-6881CD39A516}"/>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
                                            <p:graphicEl>
                                              <a:dgm id="{BA0CC677-216C-4050-BEE0-BB761E8DC0B2}"/>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graphicEl>
                                              <a:dgm id="{EF0030B8-9285-4141-BBC2-A3F1B3B0A730}"/>
                                            </p:graphic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
                                            <p:graphicEl>
                                              <a:dgm id="{80880F79-A27A-44BA-927B-50B12D2CA26E}"/>
                                            </p:graphic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
                                            <p:graphicEl>
                                              <a:dgm id="{AEA67422-77F5-4B1C-A44F-D577C6CDA7B9}"/>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uiExpand="1">
        <p:bldSub>
          <a:bldDgm bld="lvl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365126"/>
            <a:ext cx="10515600" cy="1145224"/>
          </a:xfrm>
        </p:spPr>
        <p:txBody>
          <a:bodyPr/>
          <a:lstStyle/>
          <a:p>
            <a:r>
              <a:rPr lang="sv-SE" dirty="0" smtClean="0"/>
              <a:t>Att arbeta </a:t>
            </a:r>
            <a:r>
              <a:rPr lang="sv-SE" dirty="0"/>
              <a:t>i</a:t>
            </a:r>
            <a:r>
              <a:rPr lang="sv-SE" dirty="0" smtClean="0"/>
              <a:t> grupp</a:t>
            </a:r>
            <a:endParaRPr lang="sv-SE" dirty="0"/>
          </a:p>
        </p:txBody>
      </p:sp>
      <p:sp>
        <p:nvSpPr>
          <p:cNvPr id="3" name="Platshållare för innehåll 2"/>
          <p:cNvSpPr>
            <a:spLocks noGrp="1"/>
          </p:cNvSpPr>
          <p:nvPr>
            <p:ph idx="1"/>
          </p:nvPr>
        </p:nvSpPr>
        <p:spPr/>
        <p:txBody>
          <a:bodyPr>
            <a:normAutofit fontScale="92500" lnSpcReduction="20000"/>
          </a:bodyPr>
          <a:lstStyle/>
          <a:p>
            <a:r>
              <a:rPr lang="sv-SE" dirty="0" smtClean="0"/>
              <a:t>Konfliktlösning</a:t>
            </a:r>
          </a:p>
          <a:p>
            <a:pPr lvl="1"/>
            <a:r>
              <a:rPr lang="sv-SE" dirty="0" smtClean="0"/>
              <a:t>Olika åsikter i samma grupp</a:t>
            </a:r>
          </a:p>
          <a:p>
            <a:pPr lvl="1"/>
            <a:r>
              <a:rPr lang="sv-SE" dirty="0" smtClean="0"/>
              <a:t>Modell</a:t>
            </a:r>
          </a:p>
          <a:p>
            <a:pPr lvl="2"/>
            <a:r>
              <a:rPr lang="sv-SE" dirty="0" smtClean="0"/>
              <a:t>Barn</a:t>
            </a:r>
          </a:p>
          <a:p>
            <a:pPr lvl="2"/>
            <a:r>
              <a:rPr lang="sv-SE" dirty="0" smtClean="0"/>
              <a:t>Förälder</a:t>
            </a:r>
          </a:p>
          <a:p>
            <a:pPr lvl="2"/>
            <a:r>
              <a:rPr lang="sv-SE" dirty="0" smtClean="0"/>
              <a:t>Vuxen</a:t>
            </a:r>
          </a:p>
          <a:p>
            <a:pPr lvl="2"/>
            <a:endParaRPr lang="sv-SE" dirty="0"/>
          </a:p>
          <a:p>
            <a:r>
              <a:rPr lang="sv-SE" dirty="0" smtClean="0"/>
              <a:t>Andra faktorer som skapar konflikter</a:t>
            </a:r>
          </a:p>
          <a:p>
            <a:pPr lvl="1" fontAlgn="ctr"/>
            <a:r>
              <a:rPr lang="sv-SE" dirty="0"/>
              <a:t>Oklara mål</a:t>
            </a:r>
          </a:p>
          <a:p>
            <a:pPr lvl="1" fontAlgn="ctr"/>
            <a:r>
              <a:rPr lang="sv-SE" dirty="0"/>
              <a:t>Folk som inte gör sina saker i tid</a:t>
            </a:r>
          </a:p>
          <a:p>
            <a:pPr lvl="1" fontAlgn="ctr"/>
            <a:r>
              <a:rPr lang="sv-SE" dirty="0"/>
              <a:t>Oklara roller</a:t>
            </a:r>
          </a:p>
          <a:p>
            <a:pPr lvl="1" fontAlgn="ctr"/>
            <a:r>
              <a:rPr lang="sv-SE" dirty="0"/>
              <a:t>Ej motiverade personer</a:t>
            </a:r>
          </a:p>
          <a:p>
            <a:pPr lvl="1" fontAlgn="ctr"/>
            <a:r>
              <a:rPr lang="sv-SE" dirty="0"/>
              <a:t>Dålig personkemi</a:t>
            </a:r>
          </a:p>
          <a:p>
            <a:pPr lvl="1" fontAlgn="ctr"/>
            <a:r>
              <a:rPr lang="sv-SE" dirty="0"/>
              <a:t>Dålig löpande uppföljning </a:t>
            </a:r>
          </a:p>
          <a:p>
            <a:pPr lvl="1"/>
            <a:endParaRPr lang="sv-SE" dirty="0"/>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0178" y="365126"/>
            <a:ext cx="3223622" cy="2340484"/>
          </a:xfrm>
          <a:prstGeom prst="rect">
            <a:avLst/>
          </a:prstGeom>
        </p:spPr>
      </p:pic>
      <p:grpSp>
        <p:nvGrpSpPr>
          <p:cNvPr id="6" name="Grupp 5"/>
          <p:cNvGrpSpPr/>
          <p:nvPr/>
        </p:nvGrpSpPr>
        <p:grpSpPr>
          <a:xfrm>
            <a:off x="2495600" y="2718062"/>
            <a:ext cx="2448272" cy="494914"/>
            <a:chOff x="2495600" y="2718062"/>
            <a:chExt cx="2448272" cy="494914"/>
          </a:xfrm>
        </p:grpSpPr>
        <p:sp>
          <p:nvSpPr>
            <p:cNvPr id="4" name="Höger klammerparentes 3"/>
            <p:cNvSpPr/>
            <p:nvPr/>
          </p:nvSpPr>
          <p:spPr>
            <a:xfrm>
              <a:off x="2495600" y="2718062"/>
              <a:ext cx="144016" cy="49491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7" name="textruta 6"/>
            <p:cNvSpPr txBox="1"/>
            <p:nvPr/>
          </p:nvSpPr>
          <p:spPr>
            <a:xfrm>
              <a:off x="2855640" y="2794386"/>
              <a:ext cx="2088232" cy="338554"/>
            </a:xfrm>
            <a:prstGeom prst="rect">
              <a:avLst/>
            </a:prstGeom>
            <a:noFill/>
          </p:spPr>
          <p:txBody>
            <a:bodyPr wrap="square" rtlCol="0">
              <a:spAutoFit/>
            </a:bodyPr>
            <a:lstStyle/>
            <a:p>
              <a:r>
                <a:rPr lang="sv-SE" sz="1600" dirty="0" smtClean="0"/>
                <a:t>Skapar konflikter</a:t>
              </a:r>
              <a:endParaRPr lang="sv-SE" sz="1600" dirty="0"/>
            </a:p>
          </p:txBody>
        </p:sp>
      </p:grpSp>
    </p:spTree>
    <p:extLst>
      <p:ext uri="{BB962C8B-B14F-4D97-AF65-F5344CB8AC3E}">
        <p14:creationId xmlns:p14="http://schemas.microsoft.com/office/powerpoint/2010/main" val="367495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Tack!</a:t>
            </a:r>
            <a:endParaRPr lang="sv-SE"/>
          </a:p>
        </p:txBody>
      </p:sp>
      <p:sp>
        <p:nvSpPr>
          <p:cNvPr id="3" name="Platshållare för text 2"/>
          <p:cNvSpPr>
            <a:spLocks noGrp="1"/>
          </p:cNvSpPr>
          <p:nvPr>
            <p:ph type="body" idx="1"/>
          </p:nvPr>
        </p:nvSpPr>
        <p:spPr/>
        <p:txBody>
          <a:bodyPr/>
          <a:lstStyle/>
          <a:p>
            <a:endParaRPr lang="sv-SE"/>
          </a:p>
        </p:txBody>
      </p:sp>
    </p:spTree>
    <p:extLst>
      <p:ext uri="{BB962C8B-B14F-4D97-AF65-F5344CB8AC3E}">
        <p14:creationId xmlns:p14="http://schemas.microsoft.com/office/powerpoint/2010/main" val="44824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365126"/>
            <a:ext cx="10515600" cy="1145224"/>
          </a:xfrm>
        </p:spPr>
        <p:txBody>
          <a:bodyPr rtlCol="0"/>
          <a:lstStyle/>
          <a:p>
            <a:pPr rtl="0"/>
            <a:r>
              <a:rPr lang="sv-SE" dirty="0" smtClean="0"/>
              <a:t>Vad är ett projektarbete?</a:t>
            </a:r>
            <a:endParaRPr lang="sv-SE" dirty="0"/>
          </a:p>
        </p:txBody>
      </p:sp>
      <p:sp>
        <p:nvSpPr>
          <p:cNvPr id="3" name="Platshållare 2 för innehåll"/>
          <p:cNvSpPr>
            <a:spLocks noGrp="1"/>
          </p:cNvSpPr>
          <p:nvPr>
            <p:ph idx="1"/>
          </p:nvPr>
        </p:nvSpPr>
        <p:spPr/>
        <p:txBody>
          <a:bodyPr rtlCol="0"/>
          <a:lstStyle/>
          <a:p>
            <a:pPr rtl="0"/>
            <a:r>
              <a:rPr lang="sv-SE" dirty="0" smtClean="0"/>
              <a:t>Det är inte ett grupparbete</a:t>
            </a:r>
          </a:p>
          <a:p>
            <a:pPr rtl="0"/>
            <a:r>
              <a:rPr lang="sv-SE" dirty="0" smtClean="0"/>
              <a:t>Alla har en egen roll</a:t>
            </a:r>
          </a:p>
          <a:p>
            <a:pPr rtl="0"/>
            <a:r>
              <a:rPr lang="sv-SE" dirty="0" smtClean="0"/>
              <a:t>Bestämd tidperiod</a:t>
            </a:r>
          </a:p>
          <a:p>
            <a:pPr rtl="0"/>
            <a:r>
              <a:rPr lang="sv-SE" dirty="0" smtClean="0"/>
              <a:t>Innehåller projektgrupp</a:t>
            </a:r>
          </a:p>
          <a:p>
            <a:pPr rtl="0"/>
            <a:r>
              <a:rPr lang="sv-SE" dirty="0" smtClean="0"/>
              <a:t>Har syfte och mål</a:t>
            </a:r>
          </a:p>
          <a:p>
            <a:pPr rtl="0"/>
            <a:r>
              <a:rPr lang="sv-SE" dirty="0" smtClean="0"/>
              <a:t>Kräver resurser</a:t>
            </a:r>
          </a:p>
          <a:p>
            <a:pPr rtl="0"/>
            <a:r>
              <a:rPr lang="sv-SE" dirty="0" smtClean="0"/>
              <a:t>Ska ha en projektplan</a:t>
            </a:r>
            <a:endParaRPr lang="sv-SE" dirty="0"/>
          </a:p>
        </p:txBody>
      </p:sp>
    </p:spTree>
    <p:extLst>
      <p:ext uri="{BB962C8B-B14F-4D97-AF65-F5344CB8AC3E}">
        <p14:creationId xmlns:p14="http://schemas.microsoft.com/office/powerpoint/2010/main" val="68219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15480" y="365126"/>
            <a:ext cx="9938320" cy="1145224"/>
          </a:xfrm>
        </p:spPr>
        <p:txBody>
          <a:bodyPr/>
          <a:lstStyle/>
          <a:p>
            <a:r>
              <a:rPr lang="sv-SE" dirty="0" smtClean="0"/>
              <a:t>Teknikutveckling</a:t>
            </a:r>
            <a:endParaRPr lang="sv-SE" dirty="0"/>
          </a:p>
        </p:txBody>
      </p:sp>
      <p:sp>
        <p:nvSpPr>
          <p:cNvPr id="3" name="Platshållare för innehåll 2"/>
          <p:cNvSpPr>
            <a:spLocks noGrp="1"/>
          </p:cNvSpPr>
          <p:nvPr>
            <p:ph idx="1"/>
          </p:nvPr>
        </p:nvSpPr>
        <p:spPr>
          <a:xfrm>
            <a:off x="1415480" y="1825625"/>
            <a:ext cx="9938320" cy="4351338"/>
          </a:xfrm>
        </p:spPr>
        <p:txBody>
          <a:bodyPr/>
          <a:lstStyle/>
          <a:p>
            <a:r>
              <a:rPr lang="sv-SE" dirty="0" smtClean="0"/>
              <a:t>Möten</a:t>
            </a:r>
          </a:p>
          <a:p>
            <a:r>
              <a:rPr lang="sv-SE" dirty="0" smtClean="0"/>
              <a:t>Projektarbetes faser</a:t>
            </a:r>
            <a:endParaRPr lang="sv-SE" dirty="0"/>
          </a:p>
        </p:txBody>
      </p:sp>
      <p:pic>
        <p:nvPicPr>
          <p:cNvPr id="1026" name="Picture 2" descr="Analys &#10;Lösning &#10;Planering &#10;Genomförande &#10;Dokumentation &#10;Rapportering &#10;Utvärdering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344" y="116632"/>
            <a:ext cx="1019824" cy="6297387"/>
          </a:xfrm>
          <a:prstGeom prst="rect">
            <a:avLst/>
          </a:prstGeom>
          <a:noFill/>
          <a:extLst>
            <a:ext uri="{909E8E84-426E-40DD-AFC4-6F175D3DCCD1}">
              <a14:hiddenFill xmlns:a14="http://schemas.microsoft.com/office/drawing/2010/main">
                <a:solidFill>
                  <a:srgbClr val="FFFFFF"/>
                </a:solidFill>
              </a14:hiddenFill>
            </a:ext>
          </a:extLst>
        </p:spPr>
      </p:pic>
      <p:sp>
        <p:nvSpPr>
          <p:cNvPr id="4" name="Uttryckssymbol 3"/>
          <p:cNvSpPr/>
          <p:nvPr/>
        </p:nvSpPr>
        <p:spPr>
          <a:xfrm>
            <a:off x="8436260" y="2607158"/>
            <a:ext cx="936104" cy="864096"/>
          </a:xfrm>
          <a:prstGeom prst="smileyFac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Uttryckssymbol 6"/>
          <p:cNvSpPr/>
          <p:nvPr/>
        </p:nvSpPr>
        <p:spPr>
          <a:xfrm>
            <a:off x="7519503" y="4343399"/>
            <a:ext cx="936104" cy="864096"/>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Uttryckssymbol 7"/>
          <p:cNvSpPr/>
          <p:nvPr/>
        </p:nvSpPr>
        <p:spPr>
          <a:xfrm>
            <a:off x="8456550" y="4418962"/>
            <a:ext cx="936104" cy="864096"/>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Uttryckssymbol 8"/>
          <p:cNvSpPr/>
          <p:nvPr/>
        </p:nvSpPr>
        <p:spPr>
          <a:xfrm>
            <a:off x="9437123" y="4262253"/>
            <a:ext cx="936104" cy="864096"/>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Uttryckssymbol 9"/>
          <p:cNvSpPr/>
          <p:nvPr/>
        </p:nvSpPr>
        <p:spPr>
          <a:xfrm>
            <a:off x="10295612" y="4828133"/>
            <a:ext cx="936104" cy="864096"/>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Uttryckssymbol 10"/>
          <p:cNvSpPr/>
          <p:nvPr/>
        </p:nvSpPr>
        <p:spPr>
          <a:xfrm>
            <a:off x="6719283" y="4787560"/>
            <a:ext cx="936104" cy="864096"/>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Uttryckssymbol 11"/>
          <p:cNvSpPr/>
          <p:nvPr/>
        </p:nvSpPr>
        <p:spPr>
          <a:xfrm>
            <a:off x="7500156" y="5260181"/>
            <a:ext cx="936104" cy="864096"/>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Uttryckssymbol 12"/>
          <p:cNvSpPr/>
          <p:nvPr/>
        </p:nvSpPr>
        <p:spPr>
          <a:xfrm>
            <a:off x="8448764" y="5334285"/>
            <a:ext cx="936104" cy="864096"/>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Uttryckssymbol 13"/>
          <p:cNvSpPr/>
          <p:nvPr/>
        </p:nvSpPr>
        <p:spPr>
          <a:xfrm>
            <a:off x="9397372" y="5219608"/>
            <a:ext cx="936104" cy="864096"/>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p:cNvSpPr/>
          <p:nvPr/>
        </p:nvSpPr>
        <p:spPr>
          <a:xfrm>
            <a:off x="7871268" y="1847060"/>
            <a:ext cx="2106667" cy="369332"/>
          </a:xfrm>
          <a:prstGeom prst="rect">
            <a:avLst/>
          </a:prstGeom>
        </p:spPr>
        <p:txBody>
          <a:bodyPr wrap="none">
            <a:spAutoFit/>
          </a:bodyPr>
          <a:lstStyle/>
          <a:p>
            <a:r>
              <a:rPr lang="sv-SE" b="1" dirty="0" smtClean="0"/>
              <a:t>Projektgruppen</a:t>
            </a:r>
            <a:endParaRPr lang="sv-SE" b="1" dirty="0"/>
          </a:p>
        </p:txBody>
      </p:sp>
      <p:sp>
        <p:nvSpPr>
          <p:cNvPr id="15" name="Rektangel 14"/>
          <p:cNvSpPr/>
          <p:nvPr/>
        </p:nvSpPr>
        <p:spPr>
          <a:xfrm>
            <a:off x="8099925" y="3646135"/>
            <a:ext cx="1633781" cy="369332"/>
          </a:xfrm>
          <a:prstGeom prst="rect">
            <a:avLst/>
          </a:prstGeom>
        </p:spPr>
        <p:txBody>
          <a:bodyPr wrap="none">
            <a:spAutoFit/>
          </a:bodyPr>
          <a:lstStyle/>
          <a:p>
            <a:r>
              <a:rPr lang="sv-SE" dirty="0" smtClean="0"/>
              <a:t>Projektledare</a:t>
            </a:r>
            <a:endParaRPr lang="sv-SE" dirty="0"/>
          </a:p>
        </p:txBody>
      </p:sp>
      <p:sp>
        <p:nvSpPr>
          <p:cNvPr id="16" name="Rektangel 15"/>
          <p:cNvSpPr/>
          <p:nvPr/>
        </p:nvSpPr>
        <p:spPr>
          <a:xfrm>
            <a:off x="7738768" y="6228190"/>
            <a:ext cx="2331087" cy="369332"/>
          </a:xfrm>
          <a:prstGeom prst="rect">
            <a:avLst/>
          </a:prstGeom>
        </p:spPr>
        <p:txBody>
          <a:bodyPr wrap="none">
            <a:spAutoFit/>
          </a:bodyPr>
          <a:lstStyle/>
          <a:p>
            <a:r>
              <a:rPr lang="sv-SE" dirty="0" smtClean="0"/>
              <a:t>Projektmedarbetare</a:t>
            </a:r>
            <a:endParaRPr lang="sv-SE" dirty="0"/>
          </a:p>
        </p:txBody>
      </p:sp>
      <p:sp>
        <p:nvSpPr>
          <p:cNvPr id="18" name="Uttryckssymbol 17"/>
          <p:cNvSpPr/>
          <p:nvPr/>
        </p:nvSpPr>
        <p:spPr>
          <a:xfrm>
            <a:off x="6651813" y="3835003"/>
            <a:ext cx="936104" cy="864096"/>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p:cNvSpPr/>
          <p:nvPr/>
        </p:nvSpPr>
        <p:spPr>
          <a:xfrm>
            <a:off x="7995248" y="3926268"/>
            <a:ext cx="1818126" cy="369332"/>
          </a:xfrm>
          <a:prstGeom prst="rect">
            <a:avLst/>
          </a:prstGeom>
        </p:spPr>
        <p:txBody>
          <a:bodyPr wrap="none">
            <a:spAutoFit/>
          </a:bodyPr>
          <a:lstStyle/>
          <a:p>
            <a:r>
              <a:rPr lang="sv-SE" dirty="0" smtClean="0"/>
              <a:t>Med i projektet</a:t>
            </a:r>
            <a:endParaRPr lang="sv-SE" dirty="0"/>
          </a:p>
        </p:txBody>
      </p:sp>
    </p:spTree>
    <p:extLst>
      <p:ext uri="{BB962C8B-B14F-4D97-AF65-F5344CB8AC3E}">
        <p14:creationId xmlns:p14="http://schemas.microsoft.com/office/powerpoint/2010/main" val="804068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0"/>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
                                            <p:txEl>
                                              <p:pRg st="1" end="1"/>
                                            </p:txEl>
                                          </p:spTgt>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7" grpId="0" animBg="1"/>
      <p:bldP spid="8" grpId="0" animBg="1"/>
      <p:bldP spid="9" grpId="0" animBg="1"/>
      <p:bldP spid="10" grpId="0" animBg="1"/>
      <p:bldP spid="11" grpId="0" animBg="1"/>
      <p:bldP spid="12" grpId="0" animBg="1"/>
      <p:bldP spid="13" grpId="0" animBg="1"/>
      <p:bldP spid="14" grpId="0" animBg="1"/>
      <p:bldP spid="5" grpId="0"/>
      <p:bldP spid="15" grpId="0"/>
      <p:bldP spid="16" grpId="0"/>
      <p:bldP spid="18" grpId="0" animBg="1"/>
      <p:bldP spid="18" grpId="1" animBg="1"/>
      <p:bldP spid="20" grpId="0"/>
      <p:bldP spid="2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15480" y="365126"/>
            <a:ext cx="9938320" cy="1145224"/>
          </a:xfrm>
        </p:spPr>
        <p:txBody>
          <a:bodyPr/>
          <a:lstStyle/>
          <a:p>
            <a:r>
              <a:rPr lang="sv-SE" smtClean="0"/>
              <a:t>Analys</a:t>
            </a:r>
            <a:br>
              <a:rPr lang="sv-SE" smtClean="0"/>
            </a:br>
            <a:endParaRPr lang="sv-SE" dirty="0"/>
          </a:p>
        </p:txBody>
      </p:sp>
      <p:sp>
        <p:nvSpPr>
          <p:cNvPr id="3" name="Platshållare för innehåll 2"/>
          <p:cNvSpPr>
            <a:spLocks noGrp="1"/>
          </p:cNvSpPr>
          <p:nvPr>
            <p:ph idx="1"/>
          </p:nvPr>
        </p:nvSpPr>
        <p:spPr>
          <a:xfrm>
            <a:off x="1415480" y="1825625"/>
            <a:ext cx="9938320" cy="4351338"/>
          </a:xfrm>
        </p:spPr>
        <p:txBody>
          <a:bodyPr/>
          <a:lstStyle/>
          <a:p>
            <a:r>
              <a:rPr lang="sv-SE" smtClean="0"/>
              <a:t>Analys av problemet</a:t>
            </a:r>
          </a:p>
          <a:p>
            <a:r>
              <a:rPr lang="sv-SE" smtClean="0"/>
              <a:t>Delmål</a:t>
            </a:r>
            <a:endParaRPr lang="sv-S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1558" y="116632"/>
            <a:ext cx="1019395" cy="6297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144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15480" y="365126"/>
            <a:ext cx="9938320" cy="1145224"/>
          </a:xfrm>
        </p:spPr>
        <p:txBody>
          <a:bodyPr/>
          <a:lstStyle/>
          <a:p>
            <a:r>
              <a:rPr lang="sv-SE" dirty="0" smtClean="0"/>
              <a:t>Lösning</a:t>
            </a:r>
            <a:br>
              <a:rPr lang="sv-SE" dirty="0" smtClean="0"/>
            </a:br>
            <a:endParaRPr lang="sv-SE" dirty="0"/>
          </a:p>
        </p:txBody>
      </p:sp>
      <p:sp>
        <p:nvSpPr>
          <p:cNvPr id="3" name="Platshållare för innehåll 2"/>
          <p:cNvSpPr>
            <a:spLocks noGrp="1"/>
          </p:cNvSpPr>
          <p:nvPr>
            <p:ph idx="1"/>
          </p:nvPr>
        </p:nvSpPr>
        <p:spPr>
          <a:xfrm>
            <a:off x="1415480" y="1825625"/>
            <a:ext cx="9938320" cy="4351338"/>
          </a:xfrm>
        </p:spPr>
        <p:txBody>
          <a:bodyPr/>
          <a:lstStyle/>
          <a:p>
            <a:r>
              <a:rPr lang="sv-SE" dirty="0" err="1" smtClean="0"/>
              <a:t>Problemösning</a:t>
            </a:r>
            <a:endParaRPr lang="sv-SE" dirty="0" smtClean="0"/>
          </a:p>
          <a:p>
            <a:r>
              <a:rPr lang="sv-SE" dirty="0" err="1" smtClean="0"/>
              <a:t>Maknadsundersökning</a:t>
            </a:r>
            <a:endParaRPr lang="sv-S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1558" y="116633"/>
            <a:ext cx="1019395" cy="6297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675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15480" y="365126"/>
            <a:ext cx="9938320" cy="1145224"/>
          </a:xfrm>
        </p:spPr>
        <p:txBody>
          <a:bodyPr/>
          <a:lstStyle/>
          <a:p>
            <a:r>
              <a:rPr lang="sv-SE" dirty="0" smtClean="0"/>
              <a:t>Planering</a:t>
            </a:r>
            <a:br>
              <a:rPr lang="sv-SE" dirty="0" smtClean="0"/>
            </a:br>
            <a:endParaRPr lang="sv-SE" dirty="0"/>
          </a:p>
        </p:txBody>
      </p:sp>
      <p:sp>
        <p:nvSpPr>
          <p:cNvPr id="3" name="Platshållare för innehåll 2"/>
          <p:cNvSpPr>
            <a:spLocks noGrp="1"/>
          </p:cNvSpPr>
          <p:nvPr>
            <p:ph idx="1"/>
          </p:nvPr>
        </p:nvSpPr>
        <p:spPr>
          <a:xfrm>
            <a:off x="1415480" y="1825625"/>
            <a:ext cx="9938320" cy="4351338"/>
          </a:xfrm>
        </p:spPr>
        <p:txBody>
          <a:bodyPr/>
          <a:lstStyle/>
          <a:p>
            <a:r>
              <a:rPr lang="sv-SE" dirty="0" smtClean="0"/>
              <a:t>Projektplan</a:t>
            </a:r>
          </a:p>
          <a:p>
            <a:r>
              <a:rPr lang="sv-SE" dirty="0" smtClean="0"/>
              <a:t>Hur?</a:t>
            </a:r>
          </a:p>
          <a:p>
            <a:r>
              <a:rPr lang="sv-SE" dirty="0" smtClean="0"/>
              <a:t>När?</a:t>
            </a:r>
          </a:p>
          <a:p>
            <a:r>
              <a:rPr lang="sv-SE" dirty="0" smtClean="0"/>
              <a:t>Vem?</a:t>
            </a:r>
          </a:p>
          <a:p>
            <a:r>
              <a:rPr lang="sv-SE" dirty="0" smtClean="0"/>
              <a:t>Ekonomiska kalkyler</a:t>
            </a:r>
            <a:endParaRPr lang="sv-S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1558" y="116633"/>
            <a:ext cx="1019395" cy="629738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ell 5"/>
          <p:cNvGraphicFramePr>
            <a:graphicFrameLocks noGrp="1"/>
          </p:cNvGraphicFramePr>
          <p:nvPr>
            <p:extLst>
              <p:ext uri="{D42A27DB-BD31-4B8C-83A1-F6EECF244321}">
                <p14:modId xmlns:p14="http://schemas.microsoft.com/office/powerpoint/2010/main" val="678576201"/>
              </p:ext>
            </p:extLst>
          </p:nvPr>
        </p:nvGraphicFramePr>
        <p:xfrm>
          <a:off x="6096000" y="1988840"/>
          <a:ext cx="3888433" cy="1854200"/>
        </p:xfrm>
        <a:graphic>
          <a:graphicData uri="http://schemas.openxmlformats.org/drawingml/2006/table">
            <a:tbl>
              <a:tblPr firstRow="1" firstCol="1">
                <a:tableStyleId>{3B4B98B0-60AC-42C2-AFA5-B58CD77FA1E5}</a:tableStyleId>
              </a:tblPr>
              <a:tblGrid>
                <a:gridCol w="1584177">
                  <a:extLst>
                    <a:ext uri="{9D8B030D-6E8A-4147-A177-3AD203B41FA5}">
                      <a16:colId xmlns:a16="http://schemas.microsoft.com/office/drawing/2014/main" val="1573533554"/>
                    </a:ext>
                  </a:extLst>
                </a:gridCol>
                <a:gridCol w="360040">
                  <a:extLst>
                    <a:ext uri="{9D8B030D-6E8A-4147-A177-3AD203B41FA5}">
                      <a16:colId xmlns:a16="http://schemas.microsoft.com/office/drawing/2014/main" val="2141007744"/>
                    </a:ext>
                  </a:extLst>
                </a:gridCol>
                <a:gridCol w="360040">
                  <a:extLst>
                    <a:ext uri="{9D8B030D-6E8A-4147-A177-3AD203B41FA5}">
                      <a16:colId xmlns:a16="http://schemas.microsoft.com/office/drawing/2014/main" val="2063786819"/>
                    </a:ext>
                  </a:extLst>
                </a:gridCol>
                <a:gridCol w="360040">
                  <a:extLst>
                    <a:ext uri="{9D8B030D-6E8A-4147-A177-3AD203B41FA5}">
                      <a16:colId xmlns:a16="http://schemas.microsoft.com/office/drawing/2014/main" val="470998905"/>
                    </a:ext>
                  </a:extLst>
                </a:gridCol>
                <a:gridCol w="360040">
                  <a:extLst>
                    <a:ext uri="{9D8B030D-6E8A-4147-A177-3AD203B41FA5}">
                      <a16:colId xmlns:a16="http://schemas.microsoft.com/office/drawing/2014/main" val="2292366878"/>
                    </a:ext>
                  </a:extLst>
                </a:gridCol>
                <a:gridCol w="360040">
                  <a:extLst>
                    <a:ext uri="{9D8B030D-6E8A-4147-A177-3AD203B41FA5}">
                      <a16:colId xmlns:a16="http://schemas.microsoft.com/office/drawing/2014/main" val="3055828845"/>
                    </a:ext>
                  </a:extLst>
                </a:gridCol>
                <a:gridCol w="504056">
                  <a:extLst>
                    <a:ext uri="{9D8B030D-6E8A-4147-A177-3AD203B41FA5}">
                      <a16:colId xmlns:a16="http://schemas.microsoft.com/office/drawing/2014/main" val="1014392401"/>
                    </a:ext>
                  </a:extLst>
                </a:gridCol>
              </a:tblGrid>
              <a:tr h="370840">
                <a:tc>
                  <a:txBody>
                    <a:bodyPr/>
                    <a:lstStyle/>
                    <a:p>
                      <a:r>
                        <a:rPr lang="sv-SE" sz="1400" b="1" dirty="0" smtClean="0"/>
                        <a:t>Uppgift/Vecka</a:t>
                      </a:r>
                      <a:endParaRPr lang="sv-SE" sz="1400" b="1" dirty="0"/>
                    </a:p>
                  </a:txBody>
                  <a:tcPr/>
                </a:tc>
                <a:tc>
                  <a:txBody>
                    <a:bodyPr/>
                    <a:lstStyle/>
                    <a:p>
                      <a:r>
                        <a:rPr lang="sv-SE" dirty="0" smtClean="0"/>
                        <a:t>5</a:t>
                      </a:r>
                      <a:endParaRPr lang="sv-SE" dirty="0"/>
                    </a:p>
                  </a:txBody>
                  <a:tcPr/>
                </a:tc>
                <a:tc>
                  <a:txBody>
                    <a:bodyPr/>
                    <a:lstStyle/>
                    <a:p>
                      <a:r>
                        <a:rPr lang="sv-SE" dirty="0" smtClean="0"/>
                        <a:t>6</a:t>
                      </a:r>
                      <a:endParaRPr lang="sv-SE" dirty="0"/>
                    </a:p>
                  </a:txBody>
                  <a:tcPr/>
                </a:tc>
                <a:tc>
                  <a:txBody>
                    <a:bodyPr/>
                    <a:lstStyle/>
                    <a:p>
                      <a:r>
                        <a:rPr lang="sv-SE" dirty="0" smtClean="0"/>
                        <a:t>7</a:t>
                      </a:r>
                      <a:endParaRPr lang="sv-SE" dirty="0"/>
                    </a:p>
                  </a:txBody>
                  <a:tcPr/>
                </a:tc>
                <a:tc>
                  <a:txBody>
                    <a:bodyPr/>
                    <a:lstStyle/>
                    <a:p>
                      <a:r>
                        <a:rPr lang="sv-SE" dirty="0" smtClean="0"/>
                        <a:t>8</a:t>
                      </a:r>
                      <a:endParaRPr lang="sv-SE" dirty="0"/>
                    </a:p>
                  </a:txBody>
                  <a:tcPr/>
                </a:tc>
                <a:tc>
                  <a:txBody>
                    <a:bodyPr/>
                    <a:lstStyle/>
                    <a:p>
                      <a:r>
                        <a:rPr lang="sv-SE" dirty="0" smtClean="0"/>
                        <a:t>9</a:t>
                      </a:r>
                      <a:endParaRPr lang="sv-SE" dirty="0"/>
                    </a:p>
                  </a:txBody>
                  <a:tcPr/>
                </a:tc>
                <a:tc>
                  <a:txBody>
                    <a:bodyPr/>
                    <a:lstStyle/>
                    <a:p>
                      <a:r>
                        <a:rPr lang="sv-SE" dirty="0" smtClean="0"/>
                        <a:t>10</a:t>
                      </a:r>
                      <a:endParaRPr lang="sv-SE" dirty="0"/>
                    </a:p>
                  </a:txBody>
                  <a:tcPr/>
                </a:tc>
                <a:extLst>
                  <a:ext uri="{0D108BD9-81ED-4DB2-BD59-A6C34878D82A}">
                    <a16:rowId xmlns:a16="http://schemas.microsoft.com/office/drawing/2014/main" val="4226972964"/>
                  </a:ext>
                </a:extLst>
              </a:tr>
              <a:tr h="370840">
                <a:tc>
                  <a:txBody>
                    <a:bodyPr/>
                    <a:lstStyle/>
                    <a:p>
                      <a:r>
                        <a:rPr lang="sv-SE" dirty="0" smtClean="0"/>
                        <a:t>Planering</a:t>
                      </a:r>
                      <a:endParaRPr lang="sv-SE" dirty="0"/>
                    </a:p>
                  </a:txBody>
                  <a:tcPr/>
                </a:tc>
                <a:tc>
                  <a:txBody>
                    <a:bodyPr/>
                    <a:lstStyle/>
                    <a:p>
                      <a:r>
                        <a:rPr lang="sv-SE" dirty="0" smtClean="0"/>
                        <a:t>X</a:t>
                      </a:r>
                      <a:endParaRPr lang="sv-SE" dirty="0"/>
                    </a:p>
                  </a:txBody>
                  <a:tcPr/>
                </a:tc>
                <a:tc>
                  <a:txBody>
                    <a:bodyPr/>
                    <a:lstStyle/>
                    <a:p>
                      <a:endParaRPr lang="sv-SE" dirty="0"/>
                    </a:p>
                  </a:txBody>
                  <a:tcPr/>
                </a:tc>
                <a:tc>
                  <a:txBody>
                    <a:bodyPr/>
                    <a:lstStyle/>
                    <a:p>
                      <a:endParaRPr lang="sv-SE"/>
                    </a:p>
                  </a:txBody>
                  <a:tcPr/>
                </a:tc>
                <a:tc>
                  <a:txBody>
                    <a:bodyPr/>
                    <a:lstStyle/>
                    <a:p>
                      <a:endParaRPr lang="sv-SE" dirty="0"/>
                    </a:p>
                  </a:txBody>
                  <a:tcPr/>
                </a:tc>
                <a:tc>
                  <a:txBody>
                    <a:bodyPr/>
                    <a:lstStyle/>
                    <a:p>
                      <a:endParaRPr lang="sv-SE"/>
                    </a:p>
                  </a:txBody>
                  <a:tcPr/>
                </a:tc>
                <a:tc>
                  <a:txBody>
                    <a:bodyPr/>
                    <a:lstStyle/>
                    <a:p>
                      <a:endParaRPr lang="sv-SE" dirty="0"/>
                    </a:p>
                  </a:txBody>
                  <a:tcPr/>
                </a:tc>
                <a:extLst>
                  <a:ext uri="{0D108BD9-81ED-4DB2-BD59-A6C34878D82A}">
                    <a16:rowId xmlns:a16="http://schemas.microsoft.com/office/drawing/2014/main" val="3399661156"/>
                  </a:ext>
                </a:extLst>
              </a:tr>
              <a:tr h="370840">
                <a:tc>
                  <a:txBody>
                    <a:bodyPr/>
                    <a:lstStyle/>
                    <a:p>
                      <a:r>
                        <a:rPr lang="sv-SE" dirty="0" smtClean="0"/>
                        <a:t>Design</a:t>
                      </a:r>
                      <a:endParaRPr lang="sv-SE" dirty="0"/>
                    </a:p>
                  </a:txBody>
                  <a:tcPr/>
                </a:tc>
                <a:tc>
                  <a:txBody>
                    <a:bodyPr/>
                    <a:lstStyle/>
                    <a:p>
                      <a:r>
                        <a:rPr lang="sv-SE" dirty="0" smtClean="0"/>
                        <a:t>X </a:t>
                      </a:r>
                      <a:endParaRPr lang="sv-SE" dirty="0"/>
                    </a:p>
                  </a:txBody>
                  <a:tcPr/>
                </a:tc>
                <a:tc>
                  <a:txBody>
                    <a:bodyPr/>
                    <a:lstStyle/>
                    <a:p>
                      <a:r>
                        <a:rPr lang="sv-SE" dirty="0" smtClean="0"/>
                        <a:t>X</a:t>
                      </a:r>
                      <a:endParaRPr lang="sv-SE" dirty="0"/>
                    </a:p>
                  </a:txBody>
                  <a:tcPr/>
                </a:tc>
                <a:tc>
                  <a:txBody>
                    <a:bodyPr/>
                    <a:lstStyle/>
                    <a:p>
                      <a:endParaRPr lang="sv-SE" dirty="0"/>
                    </a:p>
                  </a:txBody>
                  <a:tcPr/>
                </a:tc>
                <a:tc>
                  <a:txBody>
                    <a:bodyPr/>
                    <a:lstStyle/>
                    <a:p>
                      <a:endParaRPr lang="sv-SE" dirty="0"/>
                    </a:p>
                  </a:txBody>
                  <a:tcPr/>
                </a:tc>
                <a:tc>
                  <a:txBody>
                    <a:bodyPr/>
                    <a:lstStyle/>
                    <a:p>
                      <a:endParaRPr lang="sv-SE" dirty="0"/>
                    </a:p>
                  </a:txBody>
                  <a:tcPr/>
                </a:tc>
                <a:tc>
                  <a:txBody>
                    <a:bodyPr/>
                    <a:lstStyle/>
                    <a:p>
                      <a:endParaRPr lang="sv-SE" dirty="0"/>
                    </a:p>
                  </a:txBody>
                  <a:tcPr/>
                </a:tc>
                <a:extLst>
                  <a:ext uri="{0D108BD9-81ED-4DB2-BD59-A6C34878D82A}">
                    <a16:rowId xmlns:a16="http://schemas.microsoft.com/office/drawing/2014/main" val="1230031142"/>
                  </a:ext>
                </a:extLst>
              </a:tr>
              <a:tr h="370840">
                <a:tc>
                  <a:txBody>
                    <a:bodyPr/>
                    <a:lstStyle/>
                    <a:p>
                      <a:r>
                        <a:rPr lang="sv-SE" dirty="0" smtClean="0"/>
                        <a:t>Utveckling</a:t>
                      </a:r>
                      <a:endParaRPr lang="sv-SE" dirty="0"/>
                    </a:p>
                  </a:txBody>
                  <a:tcPr/>
                </a:tc>
                <a:tc>
                  <a:txBody>
                    <a:bodyPr/>
                    <a:lstStyle/>
                    <a:p>
                      <a:endParaRPr lang="sv-SE" dirty="0"/>
                    </a:p>
                  </a:txBody>
                  <a:tcPr/>
                </a:tc>
                <a:tc>
                  <a:txBody>
                    <a:bodyPr/>
                    <a:lstStyle/>
                    <a:p>
                      <a:endParaRPr lang="sv-SE" dirty="0"/>
                    </a:p>
                  </a:txBody>
                  <a:tcPr/>
                </a:tc>
                <a:tc>
                  <a:txBody>
                    <a:bodyPr/>
                    <a:lstStyle/>
                    <a:p>
                      <a:r>
                        <a:rPr lang="sv-SE" dirty="0" smtClean="0"/>
                        <a:t>X </a:t>
                      </a:r>
                      <a:endParaRPr lang="sv-SE" dirty="0"/>
                    </a:p>
                  </a:txBody>
                  <a:tcPr/>
                </a:tc>
                <a:tc>
                  <a:txBody>
                    <a:bodyPr/>
                    <a:lstStyle/>
                    <a:p>
                      <a:r>
                        <a:rPr lang="sv-SE" dirty="0" smtClean="0"/>
                        <a:t>X</a:t>
                      </a:r>
                      <a:endParaRPr lang="sv-SE" dirty="0"/>
                    </a:p>
                  </a:txBody>
                  <a:tcPr/>
                </a:tc>
                <a:tc>
                  <a:txBody>
                    <a:bodyPr/>
                    <a:lstStyle/>
                    <a:p>
                      <a:endParaRPr lang="sv-SE" dirty="0"/>
                    </a:p>
                  </a:txBody>
                  <a:tcPr/>
                </a:tc>
                <a:tc>
                  <a:txBody>
                    <a:bodyPr/>
                    <a:lstStyle/>
                    <a:p>
                      <a:endParaRPr lang="sv-SE" dirty="0"/>
                    </a:p>
                  </a:txBody>
                  <a:tcPr/>
                </a:tc>
                <a:extLst>
                  <a:ext uri="{0D108BD9-81ED-4DB2-BD59-A6C34878D82A}">
                    <a16:rowId xmlns:a16="http://schemas.microsoft.com/office/drawing/2014/main" val="936098619"/>
                  </a:ext>
                </a:extLst>
              </a:tr>
              <a:tr h="370840">
                <a:tc>
                  <a:txBody>
                    <a:bodyPr/>
                    <a:lstStyle/>
                    <a:p>
                      <a:r>
                        <a:rPr lang="sv-SE" dirty="0" smtClean="0"/>
                        <a:t>Produktion</a:t>
                      </a:r>
                      <a:endParaRPr lang="sv-SE" dirty="0"/>
                    </a:p>
                  </a:txBody>
                  <a:tcPr/>
                </a:tc>
                <a:tc>
                  <a:txBody>
                    <a:bodyPr/>
                    <a:lstStyle/>
                    <a:p>
                      <a:endParaRPr lang="sv-SE"/>
                    </a:p>
                  </a:txBody>
                  <a:tcPr/>
                </a:tc>
                <a:tc>
                  <a:txBody>
                    <a:bodyPr/>
                    <a:lstStyle/>
                    <a:p>
                      <a:endParaRPr lang="sv-SE"/>
                    </a:p>
                  </a:txBody>
                  <a:tcPr/>
                </a:tc>
                <a:tc>
                  <a:txBody>
                    <a:bodyPr/>
                    <a:lstStyle/>
                    <a:p>
                      <a:endParaRPr lang="sv-SE" dirty="0"/>
                    </a:p>
                  </a:txBody>
                  <a:tcPr/>
                </a:tc>
                <a:tc>
                  <a:txBody>
                    <a:bodyPr/>
                    <a:lstStyle/>
                    <a:p>
                      <a:endParaRPr lang="sv-SE" dirty="0"/>
                    </a:p>
                  </a:txBody>
                  <a:tcPr/>
                </a:tc>
                <a:tc>
                  <a:txBody>
                    <a:bodyPr/>
                    <a:lstStyle/>
                    <a:p>
                      <a:r>
                        <a:rPr lang="sv-SE" dirty="0" smtClean="0"/>
                        <a:t>X </a:t>
                      </a:r>
                      <a:endParaRPr lang="sv-SE" dirty="0"/>
                    </a:p>
                  </a:txBody>
                  <a:tcPr/>
                </a:tc>
                <a:tc>
                  <a:txBody>
                    <a:bodyPr/>
                    <a:lstStyle/>
                    <a:p>
                      <a:r>
                        <a:rPr lang="sv-SE" dirty="0" smtClean="0"/>
                        <a:t>X </a:t>
                      </a:r>
                      <a:endParaRPr lang="sv-SE" dirty="0"/>
                    </a:p>
                  </a:txBody>
                  <a:tcPr/>
                </a:tc>
                <a:extLst>
                  <a:ext uri="{0D108BD9-81ED-4DB2-BD59-A6C34878D82A}">
                    <a16:rowId xmlns:a16="http://schemas.microsoft.com/office/drawing/2014/main" val="1245014333"/>
                  </a:ext>
                </a:extLst>
              </a:tr>
            </a:tbl>
          </a:graphicData>
        </a:graphic>
      </p:graphicFrame>
    </p:spTree>
    <p:extLst>
      <p:ext uri="{BB962C8B-B14F-4D97-AF65-F5344CB8AC3E}">
        <p14:creationId xmlns:p14="http://schemas.microsoft.com/office/powerpoint/2010/main" val="1932090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15480" y="365126"/>
            <a:ext cx="9938320" cy="1145224"/>
          </a:xfrm>
        </p:spPr>
        <p:txBody>
          <a:bodyPr>
            <a:normAutofit/>
          </a:bodyPr>
          <a:lstStyle/>
          <a:p>
            <a:r>
              <a:rPr lang="sv-SE" dirty="0" smtClean="0"/>
              <a:t>Genomförande</a:t>
            </a:r>
            <a:br>
              <a:rPr lang="sv-SE" dirty="0" smtClean="0"/>
            </a:br>
            <a:endParaRPr lang="sv-SE" dirty="0"/>
          </a:p>
        </p:txBody>
      </p:sp>
      <p:sp>
        <p:nvSpPr>
          <p:cNvPr id="3" name="Platshållare för innehåll 2"/>
          <p:cNvSpPr>
            <a:spLocks noGrp="1"/>
          </p:cNvSpPr>
          <p:nvPr>
            <p:ph idx="1"/>
          </p:nvPr>
        </p:nvSpPr>
        <p:spPr>
          <a:xfrm>
            <a:off x="1415480" y="1825625"/>
            <a:ext cx="9938320" cy="4351338"/>
          </a:xfrm>
        </p:spPr>
        <p:txBody>
          <a:bodyPr/>
          <a:lstStyle/>
          <a:p>
            <a:r>
              <a:rPr lang="sv-SE" dirty="0" smtClean="0"/>
              <a:t>Allt genomförs:</a:t>
            </a:r>
          </a:p>
          <a:p>
            <a:pPr lvl="1"/>
            <a:r>
              <a:rPr lang="sv-SE" dirty="0" smtClean="0"/>
              <a:t>Ritningar</a:t>
            </a:r>
          </a:p>
          <a:p>
            <a:pPr lvl="1"/>
            <a:r>
              <a:rPr lang="sv-SE" dirty="0" smtClean="0"/>
              <a:t>Prototyp</a:t>
            </a:r>
          </a:p>
          <a:p>
            <a:pPr lvl="1"/>
            <a:r>
              <a:rPr lang="sv-SE" dirty="0" smtClean="0"/>
              <a:t>Färdiga produkter</a:t>
            </a:r>
          </a:p>
          <a:p>
            <a:pPr lvl="1"/>
            <a:r>
              <a:rPr lang="sv-SE" dirty="0" smtClean="0"/>
              <a:t>Tester</a:t>
            </a:r>
          </a:p>
          <a:p>
            <a:pPr lvl="1"/>
            <a:r>
              <a:rPr lang="sv-SE" dirty="0" smtClean="0"/>
              <a:t>Marknadsföring</a:t>
            </a:r>
          </a:p>
          <a:p>
            <a:endParaRPr lang="sv-S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1558" y="116633"/>
            <a:ext cx="1019395" cy="6297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3003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15480" y="365126"/>
            <a:ext cx="9938320" cy="1145224"/>
          </a:xfrm>
        </p:spPr>
        <p:txBody>
          <a:bodyPr/>
          <a:lstStyle/>
          <a:p>
            <a:r>
              <a:rPr lang="sv-SE" dirty="0" smtClean="0"/>
              <a:t>Dokumentation</a:t>
            </a:r>
            <a:br>
              <a:rPr lang="sv-SE" dirty="0" smtClean="0"/>
            </a:br>
            <a:endParaRPr lang="sv-SE" dirty="0"/>
          </a:p>
        </p:txBody>
      </p:sp>
      <p:sp>
        <p:nvSpPr>
          <p:cNvPr id="3" name="Platshållare för innehåll 2"/>
          <p:cNvSpPr>
            <a:spLocks noGrp="1"/>
          </p:cNvSpPr>
          <p:nvPr>
            <p:ph idx="1"/>
          </p:nvPr>
        </p:nvSpPr>
        <p:spPr>
          <a:xfrm>
            <a:off x="1415480" y="1825625"/>
            <a:ext cx="9938320" cy="4351338"/>
          </a:xfrm>
        </p:spPr>
        <p:txBody>
          <a:bodyPr/>
          <a:lstStyle/>
          <a:p>
            <a:r>
              <a:rPr lang="sv-SE" dirty="0" smtClean="0"/>
              <a:t>Viktigt</a:t>
            </a:r>
          </a:p>
          <a:p>
            <a:r>
              <a:rPr lang="sv-SE" dirty="0" smtClean="0"/>
              <a:t>Vad har gjorts?</a:t>
            </a:r>
          </a:p>
          <a:p>
            <a:r>
              <a:rPr lang="sv-SE" dirty="0" smtClean="0"/>
              <a:t>Vilka har gjort det?</a:t>
            </a:r>
          </a:p>
          <a:p>
            <a:r>
              <a:rPr lang="sv-SE" dirty="0" smtClean="0"/>
              <a:t>Vad som ska göras i framtiden?</a:t>
            </a:r>
            <a:endParaRPr lang="sv-S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1558" y="116633"/>
            <a:ext cx="1019395" cy="629738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ell 4"/>
          <p:cNvGraphicFramePr>
            <a:graphicFrameLocks noGrp="1"/>
          </p:cNvGraphicFramePr>
          <p:nvPr>
            <p:extLst>
              <p:ext uri="{D42A27DB-BD31-4B8C-83A1-F6EECF244321}">
                <p14:modId xmlns:p14="http://schemas.microsoft.com/office/powerpoint/2010/main" val="3122788594"/>
              </p:ext>
            </p:extLst>
          </p:nvPr>
        </p:nvGraphicFramePr>
        <p:xfrm>
          <a:off x="7894403" y="1686681"/>
          <a:ext cx="3459397" cy="1435495"/>
        </p:xfrm>
        <a:graphic>
          <a:graphicData uri="http://schemas.openxmlformats.org/drawingml/2006/table">
            <a:tbl>
              <a:tblPr>
                <a:tableStyleId>{3B4B98B0-60AC-42C2-AFA5-B58CD77FA1E5}</a:tableStyleId>
              </a:tblPr>
              <a:tblGrid>
                <a:gridCol w="717140">
                  <a:extLst>
                    <a:ext uri="{9D8B030D-6E8A-4147-A177-3AD203B41FA5}">
                      <a16:colId xmlns:a16="http://schemas.microsoft.com/office/drawing/2014/main" val="1002606598"/>
                    </a:ext>
                  </a:extLst>
                </a:gridCol>
                <a:gridCol w="1786428">
                  <a:extLst>
                    <a:ext uri="{9D8B030D-6E8A-4147-A177-3AD203B41FA5}">
                      <a16:colId xmlns:a16="http://schemas.microsoft.com/office/drawing/2014/main" val="3765643949"/>
                    </a:ext>
                  </a:extLst>
                </a:gridCol>
                <a:gridCol w="955829">
                  <a:extLst>
                    <a:ext uri="{9D8B030D-6E8A-4147-A177-3AD203B41FA5}">
                      <a16:colId xmlns:a16="http://schemas.microsoft.com/office/drawing/2014/main" val="1963254451"/>
                    </a:ext>
                  </a:extLst>
                </a:gridCol>
              </a:tblGrid>
              <a:tr h="210791">
                <a:tc>
                  <a:txBody>
                    <a:bodyPr/>
                    <a:lstStyle/>
                    <a:p>
                      <a:pPr marL="0" marR="0" fontAlgn="t">
                        <a:spcBef>
                          <a:spcPts val="0"/>
                        </a:spcBef>
                        <a:spcAft>
                          <a:spcPts val="0"/>
                        </a:spcAft>
                      </a:pPr>
                      <a:r>
                        <a:rPr lang="sv-SE" sz="1100" b="1" dirty="0">
                          <a:effectLst/>
                        </a:rPr>
                        <a:t>Datum</a:t>
                      </a:r>
                      <a:endParaRPr lang="sv-SE" sz="1100" b="1" dirty="0">
                        <a:effectLst/>
                        <a:latin typeface="Calibri" panose="020F0502020204030204" pitchFamily="34" charset="0"/>
                      </a:endParaRPr>
                    </a:p>
                  </a:txBody>
                  <a:tcPr marL="50800" marR="50800" marT="50800" marB="50800"/>
                </a:tc>
                <a:tc>
                  <a:txBody>
                    <a:bodyPr/>
                    <a:lstStyle/>
                    <a:p>
                      <a:pPr marL="0" marR="0" fontAlgn="t">
                        <a:spcBef>
                          <a:spcPts val="0"/>
                        </a:spcBef>
                        <a:spcAft>
                          <a:spcPts val="0"/>
                        </a:spcAft>
                      </a:pPr>
                      <a:r>
                        <a:rPr lang="sv-SE" sz="1100" b="1" dirty="0">
                          <a:effectLst/>
                        </a:rPr>
                        <a:t>Ärende</a:t>
                      </a:r>
                      <a:endParaRPr lang="sv-SE" sz="1100" b="1" dirty="0">
                        <a:effectLst/>
                        <a:latin typeface="Calibri" panose="020F0502020204030204" pitchFamily="34" charset="0"/>
                      </a:endParaRPr>
                    </a:p>
                  </a:txBody>
                  <a:tcPr marL="50800" marR="50800" marT="50800" marB="50800"/>
                </a:tc>
                <a:tc>
                  <a:txBody>
                    <a:bodyPr/>
                    <a:lstStyle/>
                    <a:p>
                      <a:pPr marL="0" marR="0" fontAlgn="t">
                        <a:spcBef>
                          <a:spcPts val="0"/>
                        </a:spcBef>
                        <a:spcAft>
                          <a:spcPts val="0"/>
                        </a:spcAft>
                      </a:pPr>
                      <a:r>
                        <a:rPr lang="sv-SE" sz="1100" b="1" dirty="0">
                          <a:effectLst/>
                        </a:rPr>
                        <a:t>Deltagare</a:t>
                      </a:r>
                      <a:endParaRPr lang="sv-SE" sz="1100" b="1" dirty="0">
                        <a:effectLst/>
                        <a:latin typeface="Calibri" panose="020F0502020204030204" pitchFamily="34" charset="0"/>
                      </a:endParaRPr>
                    </a:p>
                  </a:txBody>
                  <a:tcPr marL="50800" marR="50800" marT="50800" marB="50800"/>
                </a:tc>
                <a:extLst>
                  <a:ext uri="{0D108BD9-81ED-4DB2-BD59-A6C34878D82A}">
                    <a16:rowId xmlns:a16="http://schemas.microsoft.com/office/drawing/2014/main" val="3706792482"/>
                  </a:ext>
                </a:extLst>
              </a:tr>
              <a:tr h="342038">
                <a:tc>
                  <a:txBody>
                    <a:bodyPr/>
                    <a:lstStyle/>
                    <a:p>
                      <a:pPr marL="0" marR="0" fontAlgn="t">
                        <a:spcBef>
                          <a:spcPts val="0"/>
                        </a:spcBef>
                        <a:spcAft>
                          <a:spcPts val="0"/>
                        </a:spcAft>
                      </a:pPr>
                      <a:r>
                        <a:rPr lang="sv-SE" sz="1100">
                          <a:effectLst/>
                        </a:rPr>
                        <a:t>4/3</a:t>
                      </a:r>
                      <a:endParaRPr lang="sv-SE" sz="1100">
                        <a:effectLst/>
                        <a:latin typeface="Calibri" panose="020F0502020204030204" pitchFamily="34" charset="0"/>
                      </a:endParaRPr>
                    </a:p>
                  </a:txBody>
                  <a:tcPr marL="50800" marR="50800" marT="50800" marB="50800"/>
                </a:tc>
                <a:tc>
                  <a:txBody>
                    <a:bodyPr/>
                    <a:lstStyle/>
                    <a:p>
                      <a:pPr marL="0" marR="0" fontAlgn="t">
                        <a:spcBef>
                          <a:spcPts val="0"/>
                        </a:spcBef>
                        <a:spcAft>
                          <a:spcPts val="0"/>
                        </a:spcAft>
                      </a:pPr>
                      <a:r>
                        <a:rPr lang="sv-SE" sz="1100" dirty="0">
                          <a:effectLst/>
                        </a:rPr>
                        <a:t>Marknadsundersökning </a:t>
                      </a:r>
                      <a:endParaRPr lang="sv-SE" sz="1100" dirty="0">
                        <a:effectLst/>
                        <a:latin typeface="Calibri" panose="020F0502020204030204" pitchFamily="34" charset="0"/>
                      </a:endParaRPr>
                    </a:p>
                  </a:txBody>
                  <a:tcPr marL="50800" marR="50800" marT="50800" marB="50800"/>
                </a:tc>
                <a:tc>
                  <a:txBody>
                    <a:bodyPr/>
                    <a:lstStyle/>
                    <a:p>
                      <a:pPr marL="0" marR="0" fontAlgn="t">
                        <a:spcBef>
                          <a:spcPts val="0"/>
                        </a:spcBef>
                        <a:spcAft>
                          <a:spcPts val="0"/>
                        </a:spcAft>
                      </a:pPr>
                      <a:r>
                        <a:rPr lang="sv-SE" sz="1100" dirty="0">
                          <a:effectLst/>
                        </a:rPr>
                        <a:t>Marko, Desirée</a:t>
                      </a:r>
                      <a:endParaRPr lang="sv-SE" sz="1100" dirty="0">
                        <a:effectLst/>
                        <a:latin typeface="Calibri" panose="020F0502020204030204" pitchFamily="34" charset="0"/>
                      </a:endParaRPr>
                    </a:p>
                  </a:txBody>
                  <a:tcPr marL="50800" marR="50800" marT="50800" marB="50800"/>
                </a:tc>
                <a:extLst>
                  <a:ext uri="{0D108BD9-81ED-4DB2-BD59-A6C34878D82A}">
                    <a16:rowId xmlns:a16="http://schemas.microsoft.com/office/drawing/2014/main" val="2999132238"/>
                  </a:ext>
                </a:extLst>
              </a:tr>
              <a:tr h="460135">
                <a:tc>
                  <a:txBody>
                    <a:bodyPr/>
                    <a:lstStyle/>
                    <a:p>
                      <a:pPr marL="0" marR="0" fontAlgn="t">
                        <a:spcBef>
                          <a:spcPts val="0"/>
                        </a:spcBef>
                        <a:spcAft>
                          <a:spcPts val="0"/>
                        </a:spcAft>
                      </a:pPr>
                      <a:r>
                        <a:rPr lang="sv-SE" sz="1100" dirty="0">
                          <a:effectLst/>
                        </a:rPr>
                        <a:t>12/3</a:t>
                      </a:r>
                      <a:endParaRPr lang="sv-SE" sz="1100" dirty="0">
                        <a:effectLst/>
                        <a:latin typeface="Calibri" panose="020F0502020204030204" pitchFamily="34" charset="0"/>
                      </a:endParaRPr>
                    </a:p>
                  </a:txBody>
                  <a:tcPr marL="50800" marR="50800" marT="50800" marB="50800"/>
                </a:tc>
                <a:tc>
                  <a:txBody>
                    <a:bodyPr/>
                    <a:lstStyle/>
                    <a:p>
                      <a:pPr marL="0" marR="0" fontAlgn="t">
                        <a:spcBef>
                          <a:spcPts val="0"/>
                        </a:spcBef>
                        <a:spcAft>
                          <a:spcPts val="0"/>
                        </a:spcAft>
                      </a:pPr>
                      <a:r>
                        <a:rPr lang="sv-SE" sz="1100" dirty="0">
                          <a:effectLst/>
                        </a:rPr>
                        <a:t>Studiebesök Betong &amp; CO</a:t>
                      </a:r>
                      <a:endParaRPr lang="sv-SE" sz="1100" dirty="0">
                        <a:effectLst/>
                        <a:latin typeface="Calibri" panose="020F0502020204030204" pitchFamily="34" charset="0"/>
                      </a:endParaRPr>
                    </a:p>
                  </a:txBody>
                  <a:tcPr marL="50800" marR="50800" marT="50800" marB="50800"/>
                </a:tc>
                <a:tc>
                  <a:txBody>
                    <a:bodyPr/>
                    <a:lstStyle/>
                    <a:p>
                      <a:pPr marL="0" marR="0" fontAlgn="t">
                        <a:spcBef>
                          <a:spcPts val="0"/>
                        </a:spcBef>
                        <a:spcAft>
                          <a:spcPts val="0"/>
                        </a:spcAft>
                      </a:pPr>
                      <a:r>
                        <a:rPr lang="sv-SE" sz="1100">
                          <a:effectLst/>
                        </a:rPr>
                        <a:t>Pia, Kristin, Desirée, Per</a:t>
                      </a:r>
                      <a:endParaRPr lang="sv-SE" sz="1100">
                        <a:effectLst/>
                        <a:latin typeface="Calibri" panose="020F0502020204030204" pitchFamily="34" charset="0"/>
                      </a:endParaRPr>
                    </a:p>
                  </a:txBody>
                  <a:tcPr marL="50800" marR="50800" marT="50800" marB="50800"/>
                </a:tc>
                <a:extLst>
                  <a:ext uri="{0D108BD9-81ED-4DB2-BD59-A6C34878D82A}">
                    <a16:rowId xmlns:a16="http://schemas.microsoft.com/office/drawing/2014/main" val="2929733642"/>
                  </a:ext>
                </a:extLst>
              </a:tr>
              <a:tr h="210791">
                <a:tc>
                  <a:txBody>
                    <a:bodyPr/>
                    <a:lstStyle/>
                    <a:p>
                      <a:pPr marL="0" marR="0" fontAlgn="t">
                        <a:spcBef>
                          <a:spcPts val="0"/>
                        </a:spcBef>
                        <a:spcAft>
                          <a:spcPts val="0"/>
                        </a:spcAft>
                      </a:pPr>
                      <a:r>
                        <a:rPr lang="sv-SE" sz="1100">
                          <a:effectLst/>
                        </a:rPr>
                        <a:t>17/3</a:t>
                      </a:r>
                      <a:endParaRPr lang="sv-SE" sz="1100">
                        <a:effectLst/>
                        <a:latin typeface="Calibri" panose="020F0502020204030204" pitchFamily="34" charset="0"/>
                      </a:endParaRPr>
                    </a:p>
                  </a:txBody>
                  <a:tcPr marL="50800" marR="50800" marT="50800" marB="50800"/>
                </a:tc>
                <a:tc>
                  <a:txBody>
                    <a:bodyPr/>
                    <a:lstStyle/>
                    <a:p>
                      <a:pPr marL="0" marR="0" fontAlgn="t">
                        <a:spcBef>
                          <a:spcPts val="0"/>
                        </a:spcBef>
                        <a:spcAft>
                          <a:spcPts val="0"/>
                        </a:spcAft>
                      </a:pPr>
                      <a:r>
                        <a:rPr lang="sv-SE" sz="1100">
                          <a:effectLst/>
                        </a:rPr>
                        <a:t>Möte om fas 1</a:t>
                      </a:r>
                      <a:endParaRPr lang="sv-SE" sz="1100">
                        <a:effectLst/>
                        <a:latin typeface="Calibri" panose="020F0502020204030204" pitchFamily="34" charset="0"/>
                      </a:endParaRPr>
                    </a:p>
                  </a:txBody>
                  <a:tcPr marL="50800" marR="50800" marT="50800" marB="50800"/>
                </a:tc>
                <a:tc>
                  <a:txBody>
                    <a:bodyPr/>
                    <a:lstStyle/>
                    <a:p>
                      <a:pPr marL="0" marR="0" fontAlgn="t">
                        <a:spcBef>
                          <a:spcPts val="0"/>
                        </a:spcBef>
                        <a:spcAft>
                          <a:spcPts val="0"/>
                        </a:spcAft>
                      </a:pPr>
                      <a:r>
                        <a:rPr lang="sv-SE" sz="1100" dirty="0">
                          <a:effectLst/>
                        </a:rPr>
                        <a:t>Alla </a:t>
                      </a:r>
                      <a:endParaRPr lang="sv-SE" sz="1100" dirty="0">
                        <a:effectLst/>
                        <a:latin typeface="Calibri" panose="020F0502020204030204" pitchFamily="34" charset="0"/>
                      </a:endParaRPr>
                    </a:p>
                  </a:txBody>
                  <a:tcPr marL="50800" marR="50800" marT="50800" marB="50800"/>
                </a:tc>
                <a:extLst>
                  <a:ext uri="{0D108BD9-81ED-4DB2-BD59-A6C34878D82A}">
                    <a16:rowId xmlns:a16="http://schemas.microsoft.com/office/drawing/2014/main" val="3470993218"/>
                  </a:ext>
                </a:extLst>
              </a:tr>
            </a:tbl>
          </a:graphicData>
        </a:graphic>
      </p:graphicFrame>
    </p:spTree>
    <p:extLst>
      <p:ext uri="{BB962C8B-B14F-4D97-AF65-F5344CB8AC3E}">
        <p14:creationId xmlns:p14="http://schemas.microsoft.com/office/powerpoint/2010/main" val="3888090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15480" y="365126"/>
            <a:ext cx="9938320" cy="1145224"/>
          </a:xfrm>
        </p:spPr>
        <p:txBody>
          <a:bodyPr/>
          <a:lstStyle/>
          <a:p>
            <a:r>
              <a:rPr lang="sv-SE" dirty="0" smtClean="0"/>
              <a:t>Rapportering </a:t>
            </a:r>
            <a:br>
              <a:rPr lang="sv-SE" dirty="0" smtClean="0"/>
            </a:br>
            <a:endParaRPr lang="sv-SE" dirty="0"/>
          </a:p>
        </p:txBody>
      </p:sp>
      <p:sp>
        <p:nvSpPr>
          <p:cNvPr id="3" name="Platshållare för innehåll 2"/>
          <p:cNvSpPr>
            <a:spLocks noGrp="1"/>
          </p:cNvSpPr>
          <p:nvPr>
            <p:ph idx="1"/>
          </p:nvPr>
        </p:nvSpPr>
        <p:spPr>
          <a:xfrm>
            <a:off x="1415480" y="1825625"/>
            <a:ext cx="9938320" cy="4351338"/>
          </a:xfrm>
        </p:spPr>
        <p:txBody>
          <a:bodyPr/>
          <a:lstStyle/>
          <a:p>
            <a:r>
              <a:rPr lang="sv-SE" dirty="0" smtClean="0"/>
              <a:t>Hur ligger projektet till?</a:t>
            </a:r>
          </a:p>
          <a:p>
            <a:r>
              <a:rPr lang="sv-SE" dirty="0" smtClean="0"/>
              <a:t>Projektplanen</a:t>
            </a:r>
          </a:p>
          <a:p>
            <a:r>
              <a:rPr lang="sv-SE" dirty="0" smtClean="0"/>
              <a:t>Formell eller oformell</a:t>
            </a:r>
          </a:p>
          <a:p>
            <a:r>
              <a:rPr lang="sv-SE" dirty="0" smtClean="0"/>
              <a:t>Skriftlig eller muntlig </a:t>
            </a:r>
            <a:endParaRPr lang="sv-S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1558" y="116633"/>
            <a:ext cx="1019395" cy="6297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1273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STADSSKISS 16 X 9">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0525670_TF03031010_TF03031010" id="{44262DF5-697E-43B7-93D3-76DA1D1680C0}" vid="{5DF79DED-1E76-4F9F-B3A2-7A80141F3759}"/>
    </a:ext>
  </a:extLst>
</a:theme>
</file>

<file path=ppt/theme/theme2.xml><?xml version="1.0" encoding="utf-8"?>
<a:theme xmlns:a="http://schemas.openxmlformats.org/drawingml/2006/main" name="Office-tema">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Presentationsbakgrund med storstad och företag (bredbild)</Template>
  <TotalTime>888</TotalTime>
  <Words>1850</Words>
  <Application>Microsoft Office PowerPoint</Application>
  <PresentationFormat>Bredbild</PresentationFormat>
  <Paragraphs>285</Paragraphs>
  <Slides>17</Slides>
  <Notes>16</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17</vt:i4>
      </vt:variant>
    </vt:vector>
  </HeadingPairs>
  <TitlesOfParts>
    <vt:vector size="22" baseType="lpstr">
      <vt:lpstr>Arial</vt:lpstr>
      <vt:lpstr>Calibri</vt:lpstr>
      <vt:lpstr>Century Schoolbook</vt:lpstr>
      <vt:lpstr>Times New Roman</vt:lpstr>
      <vt:lpstr>STADSSKISS 16 X 9</vt:lpstr>
      <vt:lpstr>Projektarbete</vt:lpstr>
      <vt:lpstr>Vad är ett projektarbete?</vt:lpstr>
      <vt:lpstr>Teknikutveckling</vt:lpstr>
      <vt:lpstr>Analys </vt:lpstr>
      <vt:lpstr>Lösning </vt:lpstr>
      <vt:lpstr>Planering </vt:lpstr>
      <vt:lpstr>Genomförande </vt:lpstr>
      <vt:lpstr>Dokumentation </vt:lpstr>
      <vt:lpstr>Rapportering  </vt:lpstr>
      <vt:lpstr>Utvärdering </vt:lpstr>
      <vt:lpstr>Projektplan</vt:lpstr>
      <vt:lpstr>Projektrapporten</vt:lpstr>
      <vt:lpstr>Rivjärnsskydd – Ett exempel</vt:lpstr>
      <vt:lpstr>Rivjärnsskydd – Ett exempel</vt:lpstr>
      <vt:lpstr>Att arbeta i grupp</vt:lpstr>
      <vt:lpstr>Att arbeta i grupp</vt:lpstr>
      <vt:lpstr>Tack!</vt:lpstr>
    </vt:vector>
  </TitlesOfParts>
  <Company>Stockholm Science &amp; Innovation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Projektarbete</dc:title>
  <dc:creator>Sam Shahriari</dc:creator>
  <cp:lastModifiedBy>Sam Shahriari</cp:lastModifiedBy>
  <cp:revision>60</cp:revision>
  <dcterms:created xsi:type="dcterms:W3CDTF">2018-03-27T11:18:25Z</dcterms:created>
  <dcterms:modified xsi:type="dcterms:W3CDTF">2018-04-23T08:15:31Z</dcterms:modified>
</cp:coreProperties>
</file>