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1pPr>
    <a:lvl2pPr marL="742950" indent="-28575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2pPr>
    <a:lvl3pPr marL="1143000" indent="-2286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3pPr>
    <a:lvl4pPr marL="1600200" indent="-2286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4pPr>
    <a:lvl5pPr marL="2057400" indent="-2286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3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38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38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4063" cy="34210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38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fld id="{53D1A1D0-0242-134C-99A5-259B74CA1DE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86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F8BE7D-BF65-1743-AD1A-EE21394C8792}" type="slidenum">
              <a:rPr lang="en-GB"/>
              <a:pPr/>
              <a:t>1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1506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D5F732-57F7-534C-89D1-981106698688}" type="slidenum">
              <a:rPr lang="en-GB"/>
              <a:pPr/>
              <a:t>11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793637-9B63-0E4B-937C-0A32972D9D41}" type="slidenum">
              <a:rPr lang="en-GB"/>
              <a:pPr/>
              <a:t>12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277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2A5D0E-C739-BD46-BD44-1C8A129534CF}" type="slidenum">
              <a:rPr lang="en-GB"/>
              <a:pPr/>
              <a:t>13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3794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C6E138-3309-8B4A-8587-2F1BD5244F20}" type="slidenum">
              <a:rPr lang="en-GB"/>
              <a:pPr/>
              <a:t>14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5675F1-EABC-3245-9CA2-3B622A3814AF}" type="slidenum">
              <a:rPr lang="en-GB"/>
              <a:pPr/>
              <a:t>15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75A075-17A4-174E-AB80-501393C7938A}" type="slidenum">
              <a:rPr lang="en-GB"/>
              <a:pPr/>
              <a:t>16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6866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FB8464-8731-CE41-AEC3-7369A410398B}" type="slidenum">
              <a:rPr lang="en-GB"/>
              <a:pPr/>
              <a:t>17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89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112A38-BD53-0145-A239-F5C3A7CDB524}" type="slidenum">
              <a:rPr lang="en-GB"/>
              <a:pPr/>
              <a:t>2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E14291-066C-2743-B955-4452F452396F}" type="slidenum">
              <a:rPr lang="en-GB"/>
              <a:pPr/>
              <a:t>3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31C27C-9F66-A44D-8AA4-893EC6DD019E}" type="slidenum">
              <a:rPr lang="en-GB"/>
              <a:pPr/>
              <a:t>4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B778D8-AC65-6340-B97A-AC8C14ED7576}" type="slidenum">
              <a:rPr lang="en-GB"/>
              <a:pPr/>
              <a:t>5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0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E51C1-3430-1B43-9866-670AC715F3A8}" type="slidenum">
              <a:rPr lang="en-GB"/>
              <a:pPr/>
              <a:t>6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672386-D7EE-EC40-BC1D-0418FE4F3F08}" type="slidenum">
              <a:rPr lang="en-GB"/>
              <a:pPr/>
              <a:t>7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765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CE829A-AD74-264C-8CE8-01354C170F01}" type="slidenum">
              <a:rPr lang="en-GB"/>
              <a:pPr/>
              <a:t>9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9698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20EA2B-C264-9B40-85D9-1FC47BBB079D}" type="slidenum">
              <a:rPr lang="en-GB"/>
              <a:pPr/>
              <a:t>10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2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0BBE0E-3720-9441-848D-751E7069F22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1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282B33-7434-DE45-B257-9BA092897E8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4638" y="254000"/>
            <a:ext cx="2054225" cy="58642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015038" cy="58642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13D00B-86A0-344F-B1C8-FC9AD51A7F1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8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12A811-CAF5-4546-8288-A3F24EDD15F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75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2EA743-DE63-AC41-ADB7-722BC7CEDB6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38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519B5-CFFB-F841-A8E2-5BBF694E2D9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02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20766E-AEA4-614C-B1BF-30CA67B4783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6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833277-12E0-5843-A650-FDA4CB5ABE9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13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C06380-167D-FF4E-AB57-6E9DED080F7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35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E5211B-D4E6-A94C-8674-91FB0E1DE11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13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924596-EBAB-0741-90B8-B84DBABE2FC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FA0F00-8721-A243-8BBA-7AAA53A5BFF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85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3AE8DB-A6ED-344F-8FD0-49C7DC1A03F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05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B4A1D1-CCB3-1E4D-8143-759B09669AC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64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4638" y="228600"/>
            <a:ext cx="2054225" cy="58943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5038" cy="58943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92D9EE-88E0-2A4F-A0D2-5B9347E23E2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41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4463" cy="13335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7663" cy="4683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fld id="{D8A23DB2-3642-7E43-B048-00927C8B44B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9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4463" cy="13335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8221663" cy="21828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940175"/>
            <a:ext cx="8221663" cy="21828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7663" cy="4683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fld id="{EB5BE08E-1FD9-A149-9056-A8B4F492F00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92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4463" cy="13335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7663" cy="4683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fld id="{5D038B96-E9E8-2244-8899-DA3061CD55C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6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43BC4D-83C4-0240-9CF6-E78DAAA3490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8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6062E3-D420-9940-9295-A175264A21D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7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12F6E3-DFFD-7B44-A26E-000B0226651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2979B0-1DB3-A14B-8D72-1C27C3F4A71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8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A450B4-29DB-2149-B2E2-505D881571B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7076C2-B989-B744-ADC4-9E5B3F3538F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5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98B039-FAD9-9547-92F0-E2466349F99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19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6" Type="http://schemas.openxmlformats.org/officeDocument/2006/relationships/image" Target="../media/image1.png"/><Relationship Id="rId17" Type="http://schemas.openxmlformats.org/officeDocument/2006/relationships/slide" Target="../slides/slid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4000"/>
            <a:ext cx="8221663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rubriktextens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dispositionstextens format</a:t>
            </a:r>
          </a:p>
          <a:p>
            <a:pPr lvl="1"/>
            <a:r>
              <a:rPr lang="en-GB"/>
              <a:t>Andra dispositionsnivån</a:t>
            </a:r>
          </a:p>
          <a:p>
            <a:pPr lvl="2"/>
            <a:r>
              <a:rPr lang="en-GB"/>
              <a:t>Tredje dispositionsnivån</a:t>
            </a:r>
          </a:p>
          <a:p>
            <a:pPr lvl="3"/>
            <a:r>
              <a:rPr lang="en-GB"/>
              <a:t>Fjärde dispositionsnivån</a:t>
            </a:r>
          </a:p>
          <a:p>
            <a:pPr lvl="4"/>
            <a:r>
              <a:rPr lang="en-GB"/>
              <a:t>Femte dispositionsnivån</a:t>
            </a:r>
          </a:p>
          <a:p>
            <a:pPr lvl="4"/>
            <a:r>
              <a:rPr lang="en-GB"/>
              <a:t>Sjätte dispositionsnivån</a:t>
            </a:r>
          </a:p>
          <a:p>
            <a:pPr lvl="4"/>
            <a:r>
              <a:rPr lang="en-GB"/>
              <a:t>Sjunde dispositionsnivån</a:t>
            </a:r>
          </a:p>
          <a:p>
            <a:pPr lvl="4"/>
            <a:r>
              <a:rPr lang="en-GB"/>
              <a:t>Åttonde dispositionsnivån</a:t>
            </a:r>
          </a:p>
          <a:p>
            <a:pPr lvl="4"/>
            <a:r>
              <a:rPr lang="en-GB"/>
              <a:t>Nionde dispositionsnivån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7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B796F5D-4FE0-5648-AE8E-584B00338056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2pPr>
      <a:lvl3pPr marL="11430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3pPr>
      <a:lvl4pPr marL="16002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4pPr>
      <a:lvl5pPr marL="20574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5pPr>
      <a:lvl6pPr marL="25146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6pPr>
      <a:lvl7pPr marL="29718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7pPr>
      <a:lvl8pPr marL="34290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8pPr>
      <a:lvl9pPr marL="38862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9pPr>
    </p:titleStyle>
    <p:bodyStyle>
      <a:lvl1pPr marL="342900" indent="-342900" algn="l" defTabSz="449263" rtl="0" fontAlgn="base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64463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rubriktextens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r>
              <a:rPr lang="sv-SE"/>
              <a:t>08-03-05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7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fld id="{8C193D4E-89C0-B542-BCE1-14F56B37B2DC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Klicka för att redigera dispositionstextens format</a:t>
            </a:r>
          </a:p>
          <a:p>
            <a:pPr lvl="1"/>
            <a:r>
              <a:rPr lang="en-GB"/>
              <a:t>Andra dispositionsnivån</a:t>
            </a:r>
          </a:p>
          <a:p>
            <a:pPr lvl="2"/>
            <a:r>
              <a:rPr lang="en-GB"/>
              <a:t>Tredje dispositionsnivån</a:t>
            </a:r>
          </a:p>
          <a:p>
            <a:pPr lvl="3"/>
            <a:r>
              <a:rPr lang="en-GB"/>
              <a:t>Fjärde dispositionsnivån</a:t>
            </a:r>
          </a:p>
          <a:p>
            <a:pPr lvl="4"/>
            <a:r>
              <a:rPr lang="en-GB"/>
              <a:t>Femte dispositionsnivån</a:t>
            </a:r>
          </a:p>
          <a:p>
            <a:pPr lvl="4"/>
            <a:r>
              <a:rPr lang="en-GB"/>
              <a:t>Sjätte dispositionsnivån</a:t>
            </a:r>
          </a:p>
          <a:p>
            <a:pPr lvl="4"/>
            <a:r>
              <a:rPr lang="en-GB"/>
              <a:t>Sjunde dispositionsnivån</a:t>
            </a:r>
          </a:p>
          <a:p>
            <a:pPr lvl="4"/>
            <a:r>
              <a:rPr lang="en-GB"/>
              <a:t>Åttonde dispositionsnivån</a:t>
            </a:r>
          </a:p>
          <a:p>
            <a:pPr lvl="4"/>
            <a:r>
              <a:rPr lang="en-GB"/>
              <a:t>Nionde dispositionsnivån</a:t>
            </a:r>
          </a:p>
        </p:txBody>
      </p:sp>
      <p:sp>
        <p:nvSpPr>
          <p:cNvPr id="2054" name="Text Box 6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8064500" y="6505575"/>
            <a:ext cx="9779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r>
              <a:rPr lang="sv-SE"/>
              <a:t>Innehåll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/>
  <p:txStyles>
    <p:titleStyle>
      <a:lvl1pPr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2pPr>
      <a:lvl3pPr marL="11430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3pPr>
      <a:lvl4pPr marL="16002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4pPr>
      <a:lvl5pPr marL="20574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5pPr>
      <a:lvl6pPr marL="25146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6pPr>
      <a:lvl7pPr marL="29718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7pPr>
      <a:lvl8pPr marL="34290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8pPr>
      <a:lvl9pPr marL="3886200" indent="-228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9pPr>
    </p:titleStyle>
    <p:bodyStyle>
      <a:lvl1pPr marL="342900" indent="-342900" algn="l" defTabSz="449263" rtl="0" fontAlgn="base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8.xml"/><Relationship Id="rId6" Type="http://schemas.openxmlformats.org/officeDocument/2006/relationships/slide" Target="slide10.xml"/><Relationship Id="rId7" Type="http://schemas.openxmlformats.org/officeDocument/2006/relationships/slide" Target="slide13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24574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6000"/>
              <a:t>Procent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114800"/>
            <a:ext cx="6400800" cy="1600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lnSpc>
                <a:spcPct val="100000"/>
              </a:lnSpc>
              <a:spcBef>
                <a:spcPts val="11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4400"/>
              <a:t>Betyder hundradelar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0813" cy="1250950"/>
          </a:xfrm>
          <a:ln/>
        </p:spPr>
        <p:txBody>
          <a:bodyPr lIns="0" tIns="0" rIns="0" bIns="0"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Räkna ut vad det blir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4014788" cy="2111375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25% av 200 kr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>
                <a:solidFill>
                  <a:srgbClr val="FFFF66"/>
                </a:solidFill>
              </a:rPr>
              <a:t>10% av 75 kr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>
                <a:solidFill>
                  <a:srgbClr val="FFFF00"/>
                </a:solidFill>
              </a:rPr>
              <a:t>30 % av 80 kr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8313" y="3981450"/>
            <a:ext cx="8351837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4963" indent="-334963"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sv-SE" sz="3200">
                <a:solidFill>
                  <a:srgbClr val="FFFFFF"/>
                </a:solidFill>
              </a:rPr>
              <a:t>25% av 100 kr är 25 kr. Dubbla det blir 50 kr</a:t>
            </a:r>
          </a:p>
          <a:p>
            <a:pPr marL="334963" indent="-334963"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sv-SE" sz="3200">
                <a:solidFill>
                  <a:srgbClr val="FFFF66"/>
                </a:solidFill>
              </a:rPr>
              <a:t>10% är en tiondel. 75 kr/10 = 7.5 kr. </a:t>
            </a:r>
          </a:p>
          <a:p>
            <a:pPr marL="334963" indent="-334963"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sv-SE" sz="3200">
                <a:solidFill>
                  <a:srgbClr val="FFFF00"/>
                </a:solidFill>
              </a:rPr>
              <a:t>10% av 80 kr är 8.0 kr. 3*8 = 24 kr.</a:t>
            </a:r>
          </a:p>
          <a:p>
            <a:pPr marL="334963" indent="-334963">
              <a:lnSpc>
                <a:spcPct val="87000"/>
              </a:lnSpc>
              <a:spcBef>
                <a:spcPts val="800"/>
              </a:spcBef>
              <a:buClrTx/>
              <a:buSz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sv-SE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77692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 algn="ctr"/>
            <a:r>
              <a:rPr lang="sv-SE" sz="4400">
                <a:solidFill>
                  <a:srgbClr val="FFFFFF"/>
                </a:solidFill>
              </a:rPr>
              <a:t>Beräkna procent av någonting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496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Vad är 9 % av 200 Kr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468563"/>
            <a:ext cx="8226425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Om 1% är 200/100 = 2, </a:t>
            </a:r>
          </a:p>
          <a:p>
            <a:pPr>
              <a:spcBef>
                <a:spcPts val="800"/>
              </a:spcBef>
              <a:buClrTx/>
              <a:buSzTx/>
              <a:buFontTx/>
              <a:buNone/>
            </a:pPr>
            <a:r>
              <a:rPr lang="sv-SE" sz="3200">
                <a:solidFill>
                  <a:srgbClr val="FFFFFF"/>
                </a:solidFill>
              </a:rPr>
              <a:t>   då är 9% = 9</a:t>
            </a:r>
            <a:r>
              <a:rPr lang="sv-SE" sz="3200" baseline="33000">
                <a:solidFill>
                  <a:srgbClr val="FFFFFF"/>
                </a:solidFill>
              </a:rPr>
              <a:t>.</a:t>
            </a:r>
            <a:r>
              <a:rPr lang="sv-SE" sz="3200">
                <a:solidFill>
                  <a:srgbClr val="FFFFFF"/>
                </a:solidFill>
              </a:rPr>
              <a:t>2=18 kr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3944938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00"/>
                </a:solidFill>
              </a:rPr>
              <a:t>Räkna ut vad 4% av 850 kr blir.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509746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00"/>
                </a:solidFill>
              </a:rPr>
              <a:t>4% = 0,04. 	Och 0,04 </a:t>
            </a:r>
            <a:r>
              <a:rPr lang="sv-SE" sz="3200" baseline="33000">
                <a:solidFill>
                  <a:srgbClr val="FFFF00"/>
                </a:solidFill>
              </a:rPr>
              <a:t>. </a:t>
            </a:r>
            <a:r>
              <a:rPr lang="sv-SE" sz="3200">
                <a:solidFill>
                  <a:srgbClr val="FFFF00"/>
                </a:solidFill>
              </a:rPr>
              <a:t>850 = 34 kr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95763" y="5694363"/>
            <a:ext cx="2041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r>
              <a:rPr lang="sv-SE" sz="2800">
                <a:solidFill>
                  <a:srgbClr val="FFFFFF"/>
                </a:solidFill>
              </a:rPr>
              <a:t>Miniräknare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0813" cy="1339850"/>
          </a:xfrm>
          <a:ln/>
        </p:spPr>
        <p:txBody>
          <a:bodyPr lIns="0" tIns="0" rIns="0" bIns="0"/>
          <a:lstStyle/>
          <a:p>
            <a:pPr algn="l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Mer procent av någonting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18488" cy="4573587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Hur mycket är  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a)10 % av 500 kr           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Svar: 500 / 10 = 50</a:t>
            </a:r>
          </a:p>
          <a:p>
            <a:pPr marL="334963" indent="-334963">
              <a:lnSpc>
                <a:spcPct val="87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en-GB"/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Hur mycket är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b) 4% av 150 kr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1% av 150 kr är 1 kr 50 öre. 4 % = 4 * 1,50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/>
              <a:t>Svar: 6 kr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0813" cy="1339850"/>
          </a:xfrm>
          <a:ln/>
        </p:spPr>
        <p:txBody>
          <a:bodyPr lIns="0" tIns="0" rIns="0" bIns="0"/>
          <a:lstStyle/>
          <a:p>
            <a:pPr algn="l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Beräkningar med procent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18488" cy="4573587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En lön på 12000 kr höjs med 3%. 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Vilken blir den nya lönen?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Nya lönen blir den gamla lönen plus löneökningen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12 000 + 3% av 12 000  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12 000 + 0,03 * 12 000 = 12 000 + 360 = 12 360</a:t>
            </a:r>
          </a:p>
          <a:p>
            <a:pPr marL="1139825" lvl="2" indent="-225425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66"/>
                </a:solidFill>
              </a:rPr>
              <a:t>Svar: 12 360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7638" cy="13366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Procentuell ökning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4838" cy="4521200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Priset på en vara steg från 80 kr till 100 kr. 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Med hur många procent steg priset?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Prisökning i kronor = 100 – 80 = 20 kr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Priset ökade med 20 kr från 80 kr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20/80 = ¼ = 25%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en-GB">
                <a:solidFill>
                  <a:srgbClr val="FFFF00"/>
                </a:solidFill>
              </a:rPr>
              <a:t>Svar: priset ökade med 25 %</a:t>
            </a:r>
          </a:p>
          <a:p>
            <a:pPr marL="334963" indent="-334963">
              <a:lnSpc>
                <a:spcPct val="87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en-GB"/>
          </a:p>
          <a:p>
            <a:pPr marL="334963" indent="-334963">
              <a:buClrTx/>
              <a:buSzTx/>
              <a:buFontTx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7638" cy="13366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Procentuell minskning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4838" cy="4521200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spcBef>
                <a:spcPts val="600"/>
              </a:spcBef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en-GB" sz="2000">
              <a:solidFill>
                <a:srgbClr val="FFFF00"/>
              </a:solidFill>
            </a:endParaRP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800">
                <a:solidFill>
                  <a:srgbClr val="FF9900"/>
                </a:solidFill>
              </a:rPr>
              <a:t>Priset på en vara sjönk med 2 kr till 18 kr. 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800">
                <a:solidFill>
                  <a:srgbClr val="FF9900"/>
                </a:solidFill>
              </a:rPr>
              <a:t>Med hur många procent sänktes  priset?</a:t>
            </a:r>
            <a:r>
              <a:rPr lang="en-GB" sz="2800"/>
              <a:t> 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400"/>
              <a:t>Priset sjönk från 20 kr eftersom 20 – 2 = 18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400"/>
              <a:t>Prissänkningen är 2 / 20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400"/>
              <a:t>2 / 20 = 1 / 10 = 10%</a:t>
            </a:r>
          </a:p>
          <a:p>
            <a:pPr marL="735013" lvl="1" indent="-277813">
              <a:lnSpc>
                <a:spcPct val="87000"/>
              </a:lnSpc>
              <a:buClr>
                <a:srgbClr val="FFFFFF"/>
              </a:buClr>
              <a:buFont typeface="Arial" charset="0"/>
              <a:buChar char="–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400"/>
              <a:t>Svar: priset sänktes med 10 %</a:t>
            </a:r>
          </a:p>
          <a:p>
            <a:pPr marL="334963" indent="-334963">
              <a:lnSpc>
                <a:spcPct val="87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en-GB" sz="2400"/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en-GB" sz="2800"/>
              <a:t>Det viktiga var att tänka på vad priset var från början  </a:t>
            </a:r>
          </a:p>
          <a:p>
            <a:pPr marL="334963" indent="-334963"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en-GB" sz="28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0813" cy="1339850"/>
          </a:xfrm>
          <a:ln/>
        </p:spPr>
        <p:txBody>
          <a:bodyPr lIns="0" tIns="0" rIns="0" bIns="0"/>
          <a:lstStyle/>
          <a:p>
            <a:pPr algn="l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Upprepad förändring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79613"/>
            <a:ext cx="5338763" cy="2744787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En vara som kostar 35 kr höjs med fem procent fyra gånger.</a:t>
            </a:r>
          </a:p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Hur många procent dyrare är den efter alla höjningar?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 rot="18720000">
            <a:off x="5814219" y="3163094"/>
            <a:ext cx="1493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r>
              <a:rPr lang="sv-SE" sz="3200">
                <a:solidFill>
                  <a:srgbClr val="FF9900"/>
                </a:solidFill>
              </a:rPr>
              <a:t>Över 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7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54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0813" cy="1339850"/>
          </a:xfrm>
          <a:ln/>
        </p:spPr>
        <p:txBody>
          <a:bodyPr lIns="0" tIns="0" rIns="0" bIns="0"/>
          <a:lstStyle/>
          <a:p>
            <a:pPr algn="l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4000"/>
              <a:t>Beräkna hela mängden med hjälp av procentsats och delmängd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2339975"/>
            <a:ext cx="5257800" cy="1449388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buSzPct val="45000"/>
              <a:buFont typeface="Wingdings" charset="0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i="1"/>
              <a:t>18 % av något är 4140 kg. </a:t>
            </a:r>
          </a:p>
          <a:p>
            <a:pPr marL="0" indent="0">
              <a:lnSpc>
                <a:spcPct val="87000"/>
              </a:lnSpc>
              <a:buSzPct val="45000"/>
              <a:buFont typeface="Wingdings" charset="0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i="1"/>
              <a:t>Vad fanns från början?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 rot="18720000">
            <a:off x="5437981" y="3286919"/>
            <a:ext cx="1493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r>
              <a:rPr lang="sv-SE" sz="3200">
                <a:solidFill>
                  <a:srgbClr val="FF9900"/>
                </a:solidFill>
              </a:rPr>
              <a:t>Över 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7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54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67638" cy="14303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Innehåll</a:t>
            </a:r>
          </a:p>
        </p:txBody>
      </p:sp>
      <p:sp>
        <p:nvSpPr>
          <p:cNvPr id="5122" name="Rectangle 2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2525" y="1604963"/>
            <a:ext cx="7061200" cy="555625"/>
          </a:xfrm>
          <a:ln/>
        </p:spPr>
        <p:txBody>
          <a:bodyPr/>
          <a:lstStyle/>
          <a:p>
            <a: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/>
              <a:t>Varför procent?</a:t>
            </a:r>
          </a:p>
        </p:txBody>
      </p:sp>
      <p:sp>
        <p:nvSpPr>
          <p:cNvPr id="5123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152525" y="2252663"/>
            <a:ext cx="7061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sv-SE" sz="3200">
                <a:solidFill>
                  <a:srgbClr val="FFFFFF"/>
                </a:solidFill>
              </a:rPr>
              <a:t>Procent, decimal och bråkform</a:t>
            </a:r>
          </a:p>
        </p:txBody>
      </p:sp>
      <p:sp>
        <p:nvSpPr>
          <p:cNvPr id="5124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52525" y="2936875"/>
            <a:ext cx="7061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sv-SE" sz="3200">
                <a:solidFill>
                  <a:srgbClr val="FFFFFF"/>
                </a:solidFill>
              </a:rPr>
              <a:t>Procentbegreppet</a:t>
            </a:r>
          </a:p>
        </p:txBody>
      </p:sp>
      <p:sp>
        <p:nvSpPr>
          <p:cNvPr id="5125" name="Text Box 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152525" y="3621088"/>
            <a:ext cx="7061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sv-SE" sz="3200">
                <a:solidFill>
                  <a:srgbClr val="FFFFFF"/>
                </a:solidFill>
              </a:rPr>
              <a:t>Vad är X procent av någonting?</a:t>
            </a:r>
          </a:p>
        </p:txBody>
      </p:sp>
      <p:sp>
        <p:nvSpPr>
          <p:cNvPr id="5126" name="Text Box 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152525" y="4233863"/>
            <a:ext cx="70612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sv-SE" sz="3200">
                <a:solidFill>
                  <a:srgbClr val="FFFFFF"/>
                </a:solidFill>
              </a:rPr>
              <a:t>Ökningar och minskningar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8064500" cy="13366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Varför ska man kunna procent?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4838" cy="4521200"/>
          </a:xfrm>
          <a:ln/>
        </p:spPr>
        <p:txBody>
          <a:bodyPr/>
          <a:lstStyle/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När det är REA på saker man vill köpa</a:t>
            </a:r>
          </a:p>
          <a:p>
            <a:pPr marL="735013" lvl="1" indent="-277813"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Vad kostar jackan om det är 20% rea på priset 1500 kr.</a:t>
            </a:r>
          </a:p>
          <a:p>
            <a:pPr marL="735013" lvl="1" indent="-277813"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20 % av 1500 är 300 kr. Jackan kostar 1200 kr.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När man lånar pengar</a:t>
            </a:r>
          </a:p>
          <a:p>
            <a:pPr marL="735013" lvl="1" indent="-277813"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Hur mycket dyrare blir villalånet om räntan ökar med 1 procentenhet?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För att förstå ekonomin i samhället.</a:t>
            </a:r>
          </a:p>
          <a:p>
            <a:pPr marL="735013" lvl="1" indent="-277813">
              <a:buClr>
                <a:srgbClr val="FFFFFF"/>
              </a:buClr>
              <a:buFont typeface="Arial" charset="0"/>
              <a:buChar char="–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Arbetslösheten bland ungdomar är 12 %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7638" cy="13366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Vad ska man kunna?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4838" cy="4521200"/>
          </a:xfrm>
          <a:ln/>
        </p:spPr>
        <p:txBody>
          <a:bodyPr/>
          <a:lstStyle/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Snart kommer en genomgång av vad man bör kunna.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Konkreta exempel på målen du ska nå.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Presentationen ger en överblick innan vi startar med procentområdet.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Den hjälper dig att planera ditt arbete.</a:t>
            </a:r>
          </a:p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Underlättar när du repeterar för ett prov.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0363"/>
            <a:ext cx="7772400" cy="1081087"/>
          </a:xfrm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Procent – bråk - decimal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7200" y="1604963"/>
          <a:ext cx="82296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4" imgW="8129520" imgH="4534920" progId="">
                  <p:embed/>
                </p:oleObj>
              </mc:Choice>
              <mc:Fallback>
                <p:oleObj r:id="rId4" imgW="8129520" imgH="45349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4963"/>
                        <a:ext cx="8229600" cy="45259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435475"/>
          </a:xfrm>
          <a:ln/>
        </p:spPr>
        <p:txBody>
          <a:bodyPr/>
          <a:lstStyle/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1%	1/100	0.01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10%	1/10		0.1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20%	1/5		0.2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25%	¼		0.25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33%	1/3		0.33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50%	½		0.5</a:t>
            </a:r>
          </a:p>
          <a:p>
            <a:pPr marL="334963" indent="-334963">
              <a:lnSpc>
                <a:spcPct val="93000"/>
              </a:lnSpc>
              <a:buClr>
                <a:srgbClr val="FFFFFF"/>
              </a:buClr>
              <a:buFont typeface="Arial" charset="0"/>
              <a:buChar char="•"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sv-SE"/>
              <a:t>100%	1		1.0</a:t>
            </a:r>
          </a:p>
          <a:p>
            <a:pPr marL="334963" indent="-334963">
              <a:lnSpc>
                <a:spcPct val="93000"/>
              </a:lnSpc>
              <a:buClrTx/>
              <a:buSzTx/>
              <a:buFontTx/>
              <a:buNone/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0338" algn="l"/>
                <a:tab pos="10769600" algn="l"/>
                <a:tab pos="10772775" algn="l"/>
                <a:tab pos="10775950" algn="l"/>
                <a:tab pos="10779125" algn="l"/>
              </a:tabLst>
            </a:pPr>
            <a:endParaRPr lang="sv-SE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6381750"/>
            <a:ext cx="62642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17940000">
            <a:off x="4013200" y="3455988"/>
            <a:ext cx="6270625" cy="488950"/>
          </a:xfrm>
          <a:prstGeom prst="rect">
            <a:avLst/>
          </a:prstGeom>
          <a:solidFill>
            <a:srgbClr val="00FF00"/>
          </a:solidFill>
          <a:ln w="2556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sv-SE" sz="3200">
                <a:solidFill>
                  <a:srgbClr val="FF3300"/>
                </a:solidFill>
              </a:rPr>
              <a:t>Dessa måste man kunna utantill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9225" cy="1338263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Gör om till decimalform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3463" y="2181225"/>
            <a:ext cx="1522412" cy="671513"/>
          </a:xfrm>
          <a:ln/>
        </p:spPr>
        <p:txBody>
          <a:bodyPr/>
          <a:lstStyle/>
          <a:p>
            <a:pPr marL="334963" indent="-334963">
              <a:buClr>
                <a:srgbClr val="FFFFFF"/>
              </a:buClr>
              <a:buFont typeface="Arial" charset="0"/>
              <a:buChar char="•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</a:pPr>
            <a:r>
              <a:rPr lang="sv-SE"/>
              <a:t>35%	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33463" y="3333750"/>
            <a:ext cx="1306512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0,35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46450" y="2205038"/>
            <a:ext cx="12239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4963" indent="-334963"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</a:pPr>
            <a:r>
              <a:rPr lang="sv-SE" sz="3200">
                <a:solidFill>
                  <a:srgbClr val="FFFFFF"/>
                </a:solidFill>
              </a:rPr>
              <a:t>	6%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651500" y="2205038"/>
            <a:ext cx="20891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4963" indent="-334963"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sv-SE" sz="3200">
                <a:solidFill>
                  <a:srgbClr val="FFFFFF"/>
                </a:solidFill>
              </a:rPr>
              <a:t>7,5%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417888" y="3333750"/>
            <a:ext cx="13684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0,06	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653088" y="3333750"/>
            <a:ext cx="1871662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0,075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0" dur="1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0813" cy="1339850"/>
          </a:xfrm>
          <a:ln/>
        </p:spPr>
        <p:txBody>
          <a:bodyPr lIns="0" tIns="0" rIns="0" bIns="0"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Omvandlingar mellan  bråk, decimaltal och procent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519363"/>
            <a:ext cx="7642225" cy="1079500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 i="1"/>
              <a:t>Skriv ¼  i decimalform och procentform.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4211638"/>
            <a:ext cx="7642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 i="1">
                <a:solidFill>
                  <a:srgbClr val="FFFFFF"/>
                </a:solidFill>
              </a:rPr>
              <a:t>¼  =  0,25  =  25%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</p:spTree>
    <p:extLst>
      <p:ext uri="{BB962C8B-B14F-4D97-AF65-F5344CB8AC3E}">
        <p14:creationId xmlns:p14="http://schemas.microsoft.com/office/powerpoint/2010/main" val="9739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08-03-05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0813" cy="1250950"/>
          </a:xfrm>
          <a:ln/>
        </p:spPr>
        <p:txBody>
          <a:bodyPr lIns="0" tIns="0" rIns="0" bIns="0"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/>
              <a:t>Skriv i procentform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7925" y="1604963"/>
            <a:ext cx="1449388" cy="671512"/>
          </a:xfrm>
          <a:ln/>
        </p:spPr>
        <p:txBody>
          <a:bodyPr/>
          <a:lstStyle/>
          <a:p>
            <a:pPr marL="334963" indent="-334963">
              <a:lnSpc>
                <a:spcPct val="87000"/>
              </a:lnSpc>
              <a:buClr>
                <a:srgbClr val="FFFFFF"/>
              </a:buClr>
              <a:buFont typeface="Arial" charset="0"/>
              <a:buChar char="•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sv-SE"/>
              <a:t>¾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189038" y="2636838"/>
            <a:ext cx="75596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4963" indent="-334963"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  <a:tabLst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4525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  <a:tab pos="9428163" algn="l"/>
                <a:tab pos="9877425" algn="l"/>
                <a:tab pos="10326688" algn="l"/>
                <a:tab pos="10775950" algn="l"/>
                <a:tab pos="10779125" algn="l"/>
              </a:tabLst>
            </a:pPr>
            <a:r>
              <a:rPr lang="sv-SE" sz="3200">
                <a:solidFill>
                  <a:srgbClr val="FFFFFF"/>
                </a:solidFill>
              </a:rPr>
              <a:t>¼ är 25% och ¾ är 75%	(för 3*25=75)‏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77925" y="4292600"/>
            <a:ext cx="15224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lnSpc>
                <a:spcPct val="87000"/>
              </a:lnSpc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2/5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01725" y="5197475"/>
            <a:ext cx="61341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spcBef>
                <a:spcPts val="8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sv-SE" sz="3200">
                <a:solidFill>
                  <a:srgbClr val="FFFFFF"/>
                </a:solidFill>
              </a:rPr>
              <a:t>1/5 är 20% och 2*20% är 40%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6288" y="6165850"/>
            <a:ext cx="56038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9pPr>
          </a:lstStyle>
          <a:p>
            <a:r>
              <a:rPr lang="sv-SE" sz="2400" b="1">
                <a:solidFill>
                  <a:srgbClr val="00FFFF"/>
                </a:solidFill>
              </a:rPr>
              <a:t>Minns du att vi ska kunna den utantill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9300000">
            <a:off x="760413" y="5592763"/>
            <a:ext cx="1011237" cy="1157287"/>
          </a:xfrm>
          <a:prstGeom prst="curvedLeftArrow">
            <a:avLst>
              <a:gd name="adj1" fmla="val 22253"/>
              <a:gd name="adj2" fmla="val 45565"/>
              <a:gd name="adj3" fmla="val 66667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fltVal val="-1"/>
                                          </p:val>
                                        </p:tav>
                                        <p:tav tm="100000">
                                          <p:val>
                                            <p:fltVal val="0.9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ＭＳ Ｐゴシック"/>
        <a:cs typeface="Lucida Sans Unicode"/>
      </a:majorFont>
      <a:minorFont>
        <a:latin typeface="Arial"/>
        <a:ea typeface="ＭＳ Ｐゴシック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Lucida Sans Unicode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ＭＳ Ｐゴシック"/>
        <a:cs typeface="Lucida Sans Unicode"/>
      </a:majorFont>
      <a:minorFont>
        <a:latin typeface="Arial"/>
        <a:ea typeface="ＭＳ Ｐゴシック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Lucida Sans Unicode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697</Words>
  <Application>Microsoft Macintosh PowerPoint</Application>
  <PresentationFormat>Bildspel på skärmen (4:3)</PresentationFormat>
  <Paragraphs>132</Paragraphs>
  <Slides>17</Slides>
  <Notes>16</Notes>
  <HiddenSlides>0</HiddenSlides>
  <MMClips>0</MMClips>
  <ScaleCrop>false</ScaleCrop>
  <HeadingPairs>
    <vt:vector size="8" baseType="variant">
      <vt:variant>
        <vt:lpstr>Använt typsnitt</vt:lpstr>
      </vt:variant>
      <vt:variant>
        <vt:i4>5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0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Lucida Sans Unicode</vt:lpstr>
      <vt:lpstr>Wingdings</vt:lpstr>
      <vt:lpstr>DejaVu Sans</vt:lpstr>
      <vt:lpstr>Office-tema</vt:lpstr>
      <vt:lpstr>Office-tema</vt:lpstr>
      <vt:lpstr>Procent</vt:lpstr>
      <vt:lpstr>Innehåll</vt:lpstr>
      <vt:lpstr>Varför ska man kunna procent?</vt:lpstr>
      <vt:lpstr>Vad ska man kunna?</vt:lpstr>
      <vt:lpstr>Procent – bråk - decimal</vt:lpstr>
      <vt:lpstr>Gör om till decimalform</vt:lpstr>
      <vt:lpstr>Omvandlingar mellan  bråk, decimaltal och procent</vt:lpstr>
      <vt:lpstr>PowerPoint-presentation</vt:lpstr>
      <vt:lpstr>Skriv i procentform</vt:lpstr>
      <vt:lpstr>Räkna ut vad det blir</vt:lpstr>
      <vt:lpstr>PowerPoint-presentation</vt:lpstr>
      <vt:lpstr>Mer procent av någonting</vt:lpstr>
      <vt:lpstr>Beräkningar med procent</vt:lpstr>
      <vt:lpstr>Procentuell ökning</vt:lpstr>
      <vt:lpstr>Procentuell minskning</vt:lpstr>
      <vt:lpstr>Upprepad förändring</vt:lpstr>
      <vt:lpstr>Beräkna hela mängden med hjälp av procentsats och delmängd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Xtreme Color 1</dc:title>
  <dc:creator>Håkan Elderstig</dc:creator>
  <cp:lastModifiedBy>Håkan Elderstig</cp:lastModifiedBy>
  <cp:revision>12</cp:revision>
  <cp:lastPrinted>1601-01-01T00:00:00Z</cp:lastPrinted>
  <dcterms:created xsi:type="dcterms:W3CDTF">1601-01-01T00:00:00Z</dcterms:created>
  <dcterms:modified xsi:type="dcterms:W3CDTF">2012-10-21T20:38:57Z</dcterms:modified>
</cp:coreProperties>
</file>