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58" r:id="rId5"/>
    <p:sldId id="260" r:id="rId6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6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5" y="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EB8136-4330-4480-80D9-0F6FD970617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76072" y="1124712"/>
            <a:ext cx="11036808" cy="3172968"/>
          </a:xfrm>
        </p:spPr>
        <p:txBody>
          <a:bodyPr anchor="b">
            <a:normAutofit/>
          </a:bodyPr>
          <a:lstStyle>
            <a:lvl1pPr algn="l">
              <a:defRPr sz="8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66E5739-DD96-45FB-B609-3E3447A52FE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76072" y="4727448"/>
            <a:ext cx="11036808" cy="1481328"/>
          </a:xfrm>
        </p:spPr>
        <p:txBody>
          <a:bodyPr>
            <a:normAutofit/>
          </a:bodyPr>
          <a:lstStyle>
            <a:lvl1pPr marL="0" indent="0" algn="l">
              <a:buNone/>
              <a:defRPr sz="2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9FF558-51F9-42A2-9944-DBE23DA8B22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76072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3/25/2020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8C0E86-A7F7-4BDC-A637-254E5252DE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D10ADE-E9DA-4E57-BF57-1CCB652198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869680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D06CE56-3881-4ADA-8CEF-D18B02C242A3}"/>
              </a:ext>
            </a:extLst>
          </p:cNvPr>
          <p:cNvSpPr/>
          <p:nvPr/>
        </p:nvSpPr>
        <p:spPr>
          <a:xfrm rot="5400000">
            <a:off x="857544" y="346791"/>
            <a:ext cx="146304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9F3C543-62EC-4433-9C93-A2CD8764E9B4}"/>
              </a:ext>
            </a:extLst>
          </p:cNvPr>
          <p:cNvSpPr/>
          <p:nvPr/>
        </p:nvSpPr>
        <p:spPr>
          <a:xfrm flipV="1">
            <a:off x="578652" y="4501201"/>
            <a:ext cx="11034696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744436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B32C18-E430-4EC7-BD7C-99D86D0122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FC5012F-7119-4D94-9717-3862E1C9384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ED9A4A-D287-4207-9037-70DB007A17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3/25/2020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ECFCAC-80DB-43BB-B3F1-AC22BACEE3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679730-3487-4D94-A0DC-C21684963A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95654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543C89D-929E-4CD1-BCCC-72A14C0335D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ED450EA-A577-4B76-A12F-650BEB20FD8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D2603B-9ACE-4FA9-805B-9B91EB63DF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3/25/2020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CE18AC-D6A9-4A61-885D-68E2B684A4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197AE4-AA47-4E14-8FFE-171FAE47F4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70449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2D6FBB9D-1CAA-4D05-AB33-BABDFE17B843}"/>
              </a:ext>
            </a:extLst>
          </p:cNvPr>
          <p:cNvSpPr/>
          <p:nvPr/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4727B71-B4B6-4823-80A1-68C40B475118}"/>
              </a:ext>
            </a:extLst>
          </p:cNvPr>
          <p:cNvSpPr/>
          <p:nvPr/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9A6DB05-9FB5-4B07-8675-74C23D4FD89D}"/>
              </a:ext>
            </a:extLst>
          </p:cNvPr>
          <p:cNvSpPr/>
          <p:nvPr/>
        </p:nvSpPr>
        <p:spPr>
          <a:xfrm>
            <a:off x="498834" y="78735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8D358CF-0758-490A-A084-C46443B9AB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671183-B3CE-4F45-92FB-98290CA0E2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5568" y="2478024"/>
            <a:ext cx="10168128" cy="369417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7DED67-27EC-4D43-A21C-093C1DB0481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15568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3/25/2020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747CE3-4890-4BC1-94DB-5D49D02C99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3C5AD3-D79A-4D46-B25B-822FE02525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0496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6453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5AEDC5C-2E87-49C6-AB07-A95E5F39ED8E}"/>
              </a:ext>
            </a:extLst>
          </p:cNvPr>
          <p:cNvSpPr/>
          <p:nvPr/>
        </p:nvSpPr>
        <p:spPr>
          <a:xfrm>
            <a:off x="558210" y="4981421"/>
            <a:ext cx="11134956" cy="822960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57D88DE-E462-4C8A-BF99-609390DFB781}"/>
              </a:ext>
            </a:extLst>
          </p:cNvPr>
          <p:cNvSpPr/>
          <p:nvPr/>
        </p:nvSpPr>
        <p:spPr>
          <a:xfrm>
            <a:off x="498834" y="5118581"/>
            <a:ext cx="146304" cy="5486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8E44900-E8BF-4B12-8BCB-41076E2B68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7784" y="640080"/>
            <a:ext cx="10890504" cy="4114800"/>
          </a:xfrm>
        </p:spPr>
        <p:txBody>
          <a:bodyPr anchor="b">
            <a:normAutofit/>
          </a:bodyPr>
          <a:lstStyle>
            <a:lvl1pPr>
              <a:defRPr sz="66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17741F9-B00F-4463-A257-6B66DABD9B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1248" y="5102352"/>
            <a:ext cx="10607040" cy="585216"/>
          </a:xfrm>
        </p:spPr>
        <p:txBody>
          <a:bodyPr anchor="ctr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8BFA7D-4401-4285-802B-1579165F0D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3/25/2020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A909C5-AA19-4195-8376-9002D5DF46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AC3F32-46E0-47C8-8565-5969A475FD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9020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2076262E-36A0-40C6-ADE6-90CD9FB9B9EA}"/>
              </a:ext>
            </a:extLst>
          </p:cNvPr>
          <p:cNvSpPr/>
          <p:nvPr/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42677A9B-4D1D-4D80-912C-24570140A650}"/>
              </a:ext>
            </a:extLst>
          </p:cNvPr>
          <p:cNvSpPr/>
          <p:nvPr/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03DC8C98-510F-48C9-82B2-9E4F760A68DF}"/>
              </a:ext>
            </a:extLst>
          </p:cNvPr>
          <p:cNvSpPr/>
          <p:nvPr/>
        </p:nvSpPr>
        <p:spPr>
          <a:xfrm>
            <a:off x="498834" y="78735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7A078AE-0BC3-48F9-87EC-2DB0CCE7E2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2A20DF-0829-4336-B59F-FF9D7AA9D8B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115568" y="2478024"/>
            <a:ext cx="4937760" cy="369417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935D01C-CF67-4DF6-B96C-FFC9D5BF84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45936" y="2478024"/>
            <a:ext cx="4937760" cy="369417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9BBD797-6031-4F82-8726-EAB757027FF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15568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3/25/2020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6B3F71C-B897-4909-A75E-8716AD49C1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F78BC14-5BB1-405F-A6F3-C07230F085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0496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18593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6B671BDE-E45C-41A1-9B98-4A607D703855}"/>
              </a:ext>
            </a:extLst>
          </p:cNvPr>
          <p:cNvSpPr/>
          <p:nvPr/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299500CE-917A-4D03-A7DF-71D8EBBC1537}"/>
              </a:ext>
            </a:extLst>
          </p:cNvPr>
          <p:cNvSpPr/>
          <p:nvPr/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C3D0D377-28B0-417D-886B-9483AF064975}"/>
              </a:ext>
            </a:extLst>
          </p:cNvPr>
          <p:cNvSpPr/>
          <p:nvPr/>
        </p:nvSpPr>
        <p:spPr>
          <a:xfrm>
            <a:off x="498834" y="78735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8F91F8-0767-40B5-A3AA-72931FC192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AE0554-8BEE-4BF6-9519-51B8475D35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15568" y="2372650"/>
            <a:ext cx="4937760" cy="823912"/>
          </a:xfrm>
        </p:spPr>
        <p:txBody>
          <a:bodyPr anchor="b"/>
          <a:lstStyle>
            <a:lvl1pPr marL="0" indent="0">
              <a:buNone/>
              <a:defRPr sz="2400" b="1" cap="none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D4A358D-C930-48E0-B372-06A826B74C4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115568" y="3203688"/>
            <a:ext cx="4937760" cy="296851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3B6615E-4966-4150-83B6-C47591B3638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345936" y="2372650"/>
            <a:ext cx="4937760" cy="823912"/>
          </a:xfrm>
        </p:spPr>
        <p:txBody>
          <a:bodyPr anchor="b"/>
          <a:lstStyle>
            <a:lvl1pPr marL="0" indent="0">
              <a:buNone/>
              <a:defRPr sz="2400" b="1" cap="none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D409F6B-C17B-4B4F-9F35-5068BDC4E2F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345936" y="3203687"/>
            <a:ext cx="4937760" cy="296851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8BC356D-052B-4A9B-8B2F-6665FD325AB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15568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3/25/2020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9C5E5FA-26A9-467C-93E3-8476142D1D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279E50C-1E40-4B48-871B-E392428D20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0496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85616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6">
            <a:extLst>
              <a:ext uri="{FF2B5EF4-FFF2-40B4-BE49-F238E27FC236}">
                <a16:creationId xmlns:a16="http://schemas.microsoft.com/office/drawing/2014/main" id="{8C0689C4-0DB3-408B-A956-40326B4AE4C4}"/>
              </a:ext>
            </a:extLst>
          </p:cNvPr>
          <p:cNvSpPr/>
          <p:nvPr/>
        </p:nvSpPr>
        <p:spPr>
          <a:xfrm>
            <a:off x="665853" y="1533525"/>
            <a:ext cx="10917063" cy="3790950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2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6E1D10E-1C30-41BF-8C3B-C460C9B5597B}"/>
              </a:ext>
            </a:extLst>
          </p:cNvPr>
          <p:cNvSpPr/>
          <p:nvPr/>
        </p:nvSpPr>
        <p:spPr>
          <a:xfrm>
            <a:off x="609084" y="2971798"/>
            <a:ext cx="128016" cy="914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79454F2-0EE5-4888-AF4C-82F825E622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8992" y="1938528"/>
            <a:ext cx="10177272" cy="2990088"/>
          </a:xfrm>
        </p:spPr>
        <p:txBody>
          <a:bodyPr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7C91241-A315-4643-91E5-CF2C25CC90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3/25/2020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2706D86-5479-487D-94C8-76093D84F3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7739411-CED6-43D4-868D-A65C4161A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84137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AC447E0-1D4D-4EF2-B81B-4B2400EE3E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3/25/2020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9984CA0-2A78-4600-9F3D-19B09E790F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440955-B18E-49D3-AE7B-B331200E3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74589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FA417FE-CD1A-486F-A4AC-E4000A2FB18E}"/>
              </a:ext>
            </a:extLst>
          </p:cNvPr>
          <p:cNvSpPr/>
          <p:nvPr/>
        </p:nvSpPr>
        <p:spPr>
          <a:xfrm>
            <a:off x="558210" y="1162033"/>
            <a:ext cx="3740740" cy="4643344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318F0F5-812B-472C-9408-B80F2553F5E0}"/>
              </a:ext>
            </a:extLst>
          </p:cNvPr>
          <p:cNvSpPr/>
          <p:nvPr/>
        </p:nvSpPr>
        <p:spPr>
          <a:xfrm>
            <a:off x="498834" y="1618375"/>
            <a:ext cx="146304" cy="8229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7F7751B-CD8F-4F5B-A903-1DCE5D1E83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8680" y="1709928"/>
            <a:ext cx="3099816" cy="1709928"/>
          </a:xfrm>
        </p:spPr>
        <p:txBody>
          <a:bodyPr tIns="45720" anchor="t">
            <a:normAutofit/>
          </a:bodyPr>
          <a:lstStyle>
            <a:lvl1pPr>
              <a:lnSpc>
                <a:spcPct val="100000"/>
              </a:lnSpc>
              <a:defRPr sz="3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A55C8A-A0BB-441D-976F-EB56D4382D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65192" y="1709928"/>
            <a:ext cx="6729984" cy="4096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7DE6A51-A2E5-4BFA-B571-9FDFE1BBFB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68680" y="3429000"/>
            <a:ext cx="3099816" cy="2066544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D92778A-DD4C-4651-9C53-8B0C44CD880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68680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3/25/2020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D6C7F66-2DFA-4146-BE1A-CE2890FE45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285D185-B1B6-4D62-81BE-BE82C80ACA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34242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68B77B5-211C-456E-B79F-306CC3619347}"/>
              </a:ext>
            </a:extLst>
          </p:cNvPr>
          <p:cNvSpPr/>
          <p:nvPr/>
        </p:nvSpPr>
        <p:spPr>
          <a:xfrm>
            <a:off x="558210" y="1162033"/>
            <a:ext cx="3740740" cy="4643344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B63C338-194D-4F23-ABEC-60A7EA96F302}"/>
              </a:ext>
            </a:extLst>
          </p:cNvPr>
          <p:cNvSpPr/>
          <p:nvPr/>
        </p:nvSpPr>
        <p:spPr>
          <a:xfrm>
            <a:off x="498834" y="1618375"/>
            <a:ext cx="146304" cy="8229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0C04DCC-0E3E-4F05-9FAC-9FA6CA4B2B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8680" y="1709928"/>
            <a:ext cx="3099816" cy="1709928"/>
          </a:xfrm>
        </p:spPr>
        <p:txBody>
          <a:bodyPr tIns="45720" anchor="t">
            <a:normAutofit/>
          </a:bodyPr>
          <a:lstStyle>
            <a:lvl1pPr>
              <a:lnSpc>
                <a:spcPct val="100000"/>
              </a:lnSpc>
              <a:defRPr sz="3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BA29649-B19F-499E-8E9A-3577EAC8F03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965192" y="1161288"/>
            <a:ext cx="6729984" cy="4645152"/>
          </a:xfrm>
        </p:spPr>
        <p:txBody>
          <a:bodyPr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BC9EF2E-A8CD-41A1-B11A-0D8842797A9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68680" y="3438144"/>
            <a:ext cx="3099816" cy="2057400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44257B5-0DE0-401F-9171-E8687A97DBA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68680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3/25/2020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88CD9AD-D667-4FD4-AA34-428AA0BCD0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770FB6-F273-4BA6-8B97-9835AC5378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21058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B325BDE-35A4-4AAD-960B-C1415864AD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459C78-0CC4-4552-93DD-49B4194D00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744A3C-9C54-46A6-B3EF-5B36362423E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AC24A9-CCB6-4F8D-B8DB-C2F3692CFA5A}" type="datetimeFigureOut">
              <a:rPr lang="en-US" smtClean="0"/>
              <a:t>3/25/2020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D5A696-7B4B-4181-A961-7D66556D507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038CB5-8F4A-401D-A3A9-B27DC15B7A8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63568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0" r:id="rId2"/>
    <p:sldLayoutId id="2147483669" r:id="rId3"/>
    <p:sldLayoutId id="2147483668" r:id="rId4"/>
    <p:sldLayoutId id="2147483667" r:id="rId5"/>
    <p:sldLayoutId id="2147483666" r:id="rId6"/>
    <p:sldLayoutId id="2147483665" r:id="rId7"/>
    <p:sldLayoutId id="2147483664" r:id="rId8"/>
    <p:sldLayoutId id="2147483663" r:id="rId9"/>
    <p:sldLayoutId id="2147483662" r:id="rId10"/>
    <p:sldLayoutId id="214748366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Wikipedia:Reference_desk/Archives/Mathematics/2014_December_24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creativecommons.org/licenses/by-sa/3.0/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0671A8AE-40A1-4631-A6B8-581AFF0654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600FAF8-5902-4A28-A5ED-9A62F9CBE8E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2719" r="22393" b="1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A44CD100-6267-4E62-AA64-2182A3A6A1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" y="0"/>
            <a:ext cx="9339206" cy="6858000"/>
          </a:xfrm>
          <a:prstGeom prst="rect">
            <a:avLst/>
          </a:prstGeom>
          <a:gradFill>
            <a:gsLst>
              <a:gs pos="58000">
                <a:schemeClr val="tx1">
                  <a:alpha val="30000"/>
                </a:schemeClr>
              </a:gs>
              <a:gs pos="33000">
                <a:schemeClr val="tx1">
                  <a:alpha val="20000"/>
                </a:schemeClr>
              </a:gs>
              <a:gs pos="0">
                <a:schemeClr val="tx1">
                  <a:alpha val="0"/>
                </a:schemeClr>
              </a:gs>
              <a:gs pos="100000">
                <a:schemeClr val="tx1">
                  <a:alpha val="30000"/>
                </a:schemeClr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57F15722-4C87-4D35-B1A8-A5352F7ECBD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77981" y="1122362"/>
            <a:ext cx="4023360" cy="2802219"/>
          </a:xfrm>
        </p:spPr>
        <p:txBody>
          <a:bodyPr anchor="b">
            <a:normAutofit/>
          </a:bodyPr>
          <a:lstStyle/>
          <a:p>
            <a:r>
              <a:rPr lang="sv-SE" sz="3200" dirty="0">
                <a:solidFill>
                  <a:schemeClr val="bg1"/>
                </a:solidFill>
              </a:rPr>
              <a:t>DRAKNÄSTET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F1C057A1-20B1-46DE-9F83-7FFDCE2B265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77980" y="3969352"/>
            <a:ext cx="4023359" cy="1208141"/>
          </a:xfrm>
        </p:spPr>
        <p:txBody>
          <a:bodyPr>
            <a:normAutofit/>
          </a:bodyPr>
          <a:lstStyle/>
          <a:p>
            <a:r>
              <a:rPr lang="sv-SE" sz="1600" dirty="0">
                <a:solidFill>
                  <a:schemeClr val="bg1"/>
                </a:solidFill>
              </a:rPr>
              <a:t>Stockholm Science &amp; Innovation </a:t>
            </a:r>
            <a:r>
              <a:rPr lang="sv-SE" sz="1600" dirty="0" err="1">
                <a:solidFill>
                  <a:schemeClr val="bg1"/>
                </a:solidFill>
              </a:rPr>
              <a:t>School</a:t>
            </a:r>
            <a:endParaRPr lang="sv-SE" sz="1600" dirty="0">
              <a:solidFill>
                <a:schemeClr val="bg1"/>
              </a:solidFill>
            </a:endParaRPr>
          </a:p>
        </p:txBody>
      </p:sp>
      <p:pic>
        <p:nvPicPr>
          <p:cNvPr id="1026" name="Picture 2" descr="NOD-huset">
            <a:extLst>
              <a:ext uri="{FF2B5EF4-FFF2-40B4-BE49-F238E27FC236}">
                <a16:creationId xmlns:a16="http://schemas.microsoft.com/office/drawing/2014/main" id="{751BA5CB-58E2-4D86-888E-6AD0C2D9F76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7980" y="4761116"/>
            <a:ext cx="2655133" cy="12603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062401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C799903-48D5-4A31-A1A2-541072D9771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Freeform: Shape 9">
            <a:extLst>
              <a:ext uri="{FF2B5EF4-FFF2-40B4-BE49-F238E27FC236}">
                <a16:creationId xmlns:a16="http://schemas.microsoft.com/office/drawing/2014/main" id="{8EFFF109-FC58-4FD3-BE05-9775A1310F5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4818889" cy="6858000"/>
          </a:xfrm>
          <a:custGeom>
            <a:avLst/>
            <a:gdLst>
              <a:gd name="connsiteX0" fmla="*/ 0 w 4818889"/>
              <a:gd name="connsiteY0" fmla="*/ 0 h 6858000"/>
              <a:gd name="connsiteX1" fmla="*/ 3605911 w 4818889"/>
              <a:gd name="connsiteY1" fmla="*/ 0 h 6858000"/>
              <a:gd name="connsiteX2" fmla="*/ 3668894 w 4818889"/>
              <a:gd name="connsiteY2" fmla="*/ 69271 h 6858000"/>
              <a:gd name="connsiteX3" fmla="*/ 4818889 w 4818889"/>
              <a:gd name="connsiteY3" fmla="*/ 3429000 h 6858000"/>
              <a:gd name="connsiteX4" fmla="*/ 3668894 w 4818889"/>
              <a:gd name="connsiteY4" fmla="*/ 6788730 h 6858000"/>
              <a:gd name="connsiteX5" fmla="*/ 3605911 w 4818889"/>
              <a:gd name="connsiteY5" fmla="*/ 6858000 h 6858000"/>
              <a:gd name="connsiteX6" fmla="*/ 0 w 4818889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818889" h="6858000">
                <a:moveTo>
                  <a:pt x="0" y="0"/>
                </a:moveTo>
                <a:lnTo>
                  <a:pt x="3605911" y="0"/>
                </a:lnTo>
                <a:lnTo>
                  <a:pt x="3668894" y="69271"/>
                </a:lnTo>
                <a:cubicBezTo>
                  <a:pt x="4379420" y="929100"/>
                  <a:pt x="4818889" y="2116944"/>
                  <a:pt x="4818889" y="3429000"/>
                </a:cubicBezTo>
                <a:cubicBezTo>
                  <a:pt x="4818889" y="4741056"/>
                  <a:pt x="4379420" y="5928900"/>
                  <a:pt x="3668894" y="6788730"/>
                </a:cubicBezTo>
                <a:lnTo>
                  <a:pt x="3605911" y="6858000"/>
                </a:lnTo>
                <a:lnTo>
                  <a:pt x="0" y="6858000"/>
                </a:lnTo>
                <a:close/>
              </a:path>
            </a:pathLst>
          </a:cu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algn="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2" name="Freeform: Shape 11">
            <a:extLst>
              <a:ext uri="{FF2B5EF4-FFF2-40B4-BE49-F238E27FC236}">
                <a16:creationId xmlns:a16="http://schemas.microsoft.com/office/drawing/2014/main" id="{E1B96AD6-92A9-4273-A62B-96A1C3E0BA9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811477" cy="6858000"/>
          </a:xfrm>
          <a:custGeom>
            <a:avLst/>
            <a:gdLst>
              <a:gd name="connsiteX0" fmla="*/ 0 w 4811477"/>
              <a:gd name="connsiteY0" fmla="*/ 0 h 6858000"/>
              <a:gd name="connsiteX1" fmla="*/ 3598499 w 4811477"/>
              <a:gd name="connsiteY1" fmla="*/ 0 h 6858000"/>
              <a:gd name="connsiteX2" fmla="*/ 3661482 w 4811477"/>
              <a:gd name="connsiteY2" fmla="*/ 69271 h 6858000"/>
              <a:gd name="connsiteX3" fmla="*/ 4811477 w 4811477"/>
              <a:gd name="connsiteY3" fmla="*/ 3429000 h 6858000"/>
              <a:gd name="connsiteX4" fmla="*/ 3661482 w 4811477"/>
              <a:gd name="connsiteY4" fmla="*/ 6788730 h 6858000"/>
              <a:gd name="connsiteX5" fmla="*/ 3598499 w 4811477"/>
              <a:gd name="connsiteY5" fmla="*/ 6858000 h 6858000"/>
              <a:gd name="connsiteX6" fmla="*/ 0 w 4811477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811477" h="6858000">
                <a:moveTo>
                  <a:pt x="0" y="0"/>
                </a:moveTo>
                <a:lnTo>
                  <a:pt x="3598499" y="0"/>
                </a:lnTo>
                <a:lnTo>
                  <a:pt x="3661482" y="69271"/>
                </a:lnTo>
                <a:cubicBezTo>
                  <a:pt x="4372008" y="929100"/>
                  <a:pt x="4811477" y="2116944"/>
                  <a:pt x="4811477" y="3429000"/>
                </a:cubicBezTo>
                <a:cubicBezTo>
                  <a:pt x="4811477" y="4741056"/>
                  <a:pt x="4372008" y="5928900"/>
                  <a:pt x="3661482" y="6788730"/>
                </a:cubicBezTo>
                <a:lnTo>
                  <a:pt x="3598499" y="6858000"/>
                </a:lnTo>
                <a:lnTo>
                  <a:pt x="0" y="6858000"/>
                </a:lnTo>
                <a:close/>
              </a:path>
            </a:pathLst>
          </a:cu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895D0F5A-2518-4F63-93FD-56F99FAFC8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1730" y="111151"/>
            <a:ext cx="5057489" cy="1553337"/>
          </a:xfrm>
        </p:spPr>
        <p:txBody>
          <a:bodyPr>
            <a:normAutofit/>
          </a:bodyPr>
          <a:lstStyle/>
          <a:p>
            <a:r>
              <a:rPr lang="sv-SE" dirty="0">
                <a:solidFill>
                  <a:schemeClr val="tx1">
                    <a:lumMod val="50000"/>
                    <a:lumOff val="50000"/>
                  </a:schemeClr>
                </a:solidFill>
              </a:rPr>
              <a:t>URVALSPROCESSEN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63EEC44-1BA3-44ED-81FC-A644B04B2A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3102049"/>
            <a:ext cx="128016" cy="65390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5" name="Platshållare för innehåll 4" descr="En bild som visar sitter, bord, ljus, kopp&#10;&#10;Automatiskt genererad beskrivning">
            <a:extLst>
              <a:ext uri="{FF2B5EF4-FFF2-40B4-BE49-F238E27FC236}">
                <a16:creationId xmlns:a16="http://schemas.microsoft.com/office/drawing/2014/main" id="{860A85D6-FF03-481E-A232-D45715F9237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6190363" y="933450"/>
            <a:ext cx="4403912" cy="4991100"/>
          </a:xfrm>
        </p:spPr>
      </p:pic>
      <p:sp>
        <p:nvSpPr>
          <p:cNvPr id="6" name="textruta 5">
            <a:extLst>
              <a:ext uri="{FF2B5EF4-FFF2-40B4-BE49-F238E27FC236}">
                <a16:creationId xmlns:a16="http://schemas.microsoft.com/office/drawing/2014/main" id="{A0562406-8D9C-40A1-8B20-701026A3C88F}"/>
              </a:ext>
            </a:extLst>
          </p:cNvPr>
          <p:cNvSpPr txBox="1"/>
          <p:nvPr/>
        </p:nvSpPr>
        <p:spPr>
          <a:xfrm>
            <a:off x="6190363" y="5924550"/>
            <a:ext cx="440391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900">
                <a:hlinkClick r:id="rId3" tooltip="https://en.wikipedia.org/wiki/Wikipedia:Reference_desk/Archives/Mathematics/2014_December_24"/>
              </a:rPr>
              <a:t>Det här fotot</a:t>
            </a:r>
            <a:r>
              <a:rPr lang="sv-SE" sz="900"/>
              <a:t> av Okänd författare licensieras enligt </a:t>
            </a:r>
            <a:r>
              <a:rPr lang="sv-SE" sz="900">
                <a:hlinkClick r:id="rId4" tooltip="https://creativecommons.org/licenses/by-sa/3.0/"/>
              </a:rPr>
              <a:t>CC BY-SA</a:t>
            </a:r>
            <a:endParaRPr lang="sv-SE" sz="900"/>
          </a:p>
        </p:txBody>
      </p:sp>
      <p:sp>
        <p:nvSpPr>
          <p:cNvPr id="7" name="textruta 6">
            <a:extLst>
              <a:ext uri="{FF2B5EF4-FFF2-40B4-BE49-F238E27FC236}">
                <a16:creationId xmlns:a16="http://schemas.microsoft.com/office/drawing/2014/main" id="{FCE4C2C9-3647-44AF-8209-B02B76DC32D8}"/>
              </a:ext>
            </a:extLst>
          </p:cNvPr>
          <p:cNvSpPr txBox="1"/>
          <p:nvPr/>
        </p:nvSpPr>
        <p:spPr>
          <a:xfrm>
            <a:off x="4216327" y="5187289"/>
            <a:ext cx="396432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En vinnare som får presentera </a:t>
            </a:r>
            <a:r>
              <a:rPr lang="sv-SE" sz="2000" i="1" dirty="0">
                <a:solidFill>
                  <a:srgbClr val="00B0F0"/>
                </a:solidFill>
              </a:rPr>
              <a:t>LIVE</a:t>
            </a:r>
            <a:r>
              <a:rPr lang="sv-SE" sz="2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för extern investerare</a:t>
            </a:r>
          </a:p>
        </p:txBody>
      </p:sp>
      <p:sp>
        <p:nvSpPr>
          <p:cNvPr id="13" name="textruta 12">
            <a:extLst>
              <a:ext uri="{FF2B5EF4-FFF2-40B4-BE49-F238E27FC236}">
                <a16:creationId xmlns:a16="http://schemas.microsoft.com/office/drawing/2014/main" id="{1E97EB1D-96C7-42C7-A32F-F7AE43143F13}"/>
              </a:ext>
            </a:extLst>
          </p:cNvPr>
          <p:cNvSpPr txBox="1"/>
          <p:nvPr/>
        </p:nvSpPr>
        <p:spPr>
          <a:xfrm>
            <a:off x="4514842" y="1846510"/>
            <a:ext cx="205876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2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Alla affärsidéer  </a:t>
            </a:r>
          </a:p>
        </p:txBody>
      </p:sp>
      <p:sp>
        <p:nvSpPr>
          <p:cNvPr id="15" name="textruta 14">
            <a:extLst>
              <a:ext uri="{FF2B5EF4-FFF2-40B4-BE49-F238E27FC236}">
                <a16:creationId xmlns:a16="http://schemas.microsoft.com/office/drawing/2014/main" id="{8995767F-3A9D-4B57-89B8-233AAE10AE81}"/>
              </a:ext>
            </a:extLst>
          </p:cNvPr>
          <p:cNvSpPr txBox="1"/>
          <p:nvPr/>
        </p:nvSpPr>
        <p:spPr>
          <a:xfrm>
            <a:off x="2851940" y="2296041"/>
            <a:ext cx="31082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Elevernas gruppering i trovärdiga  affärsidéer  </a:t>
            </a:r>
          </a:p>
        </p:txBody>
      </p:sp>
      <p:sp>
        <p:nvSpPr>
          <p:cNvPr id="16" name="textruta 15">
            <a:extLst>
              <a:ext uri="{FF2B5EF4-FFF2-40B4-BE49-F238E27FC236}">
                <a16:creationId xmlns:a16="http://schemas.microsoft.com/office/drawing/2014/main" id="{BE2EA878-9BF3-42ED-A9B7-1EEFA3408164}"/>
              </a:ext>
            </a:extLst>
          </p:cNvPr>
          <p:cNvSpPr txBox="1"/>
          <p:nvPr/>
        </p:nvSpPr>
        <p:spPr>
          <a:xfrm>
            <a:off x="1772414" y="3193472"/>
            <a:ext cx="565709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Eleverna färdigställer sina presentationer för Lärarnas selektering av trovärdiga affärsidéer som håller för en skolpresentation.</a:t>
            </a:r>
          </a:p>
        </p:txBody>
      </p:sp>
      <p:sp>
        <p:nvSpPr>
          <p:cNvPr id="17" name="textruta 16">
            <a:extLst>
              <a:ext uri="{FF2B5EF4-FFF2-40B4-BE49-F238E27FC236}">
                <a16:creationId xmlns:a16="http://schemas.microsoft.com/office/drawing/2014/main" id="{494B9A10-6896-4D05-B743-8B8CD2C98C3E}"/>
              </a:ext>
            </a:extLst>
          </p:cNvPr>
          <p:cNvSpPr txBox="1"/>
          <p:nvPr/>
        </p:nvSpPr>
        <p:spPr>
          <a:xfrm>
            <a:off x="892557" y="4272579"/>
            <a:ext cx="673328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Elever presenterar </a:t>
            </a:r>
            <a:r>
              <a:rPr lang="sv-SE" sz="2000" i="1" dirty="0">
                <a:solidFill>
                  <a:srgbClr val="00B0F0"/>
                </a:solidFill>
              </a:rPr>
              <a:t>ONLINE, </a:t>
            </a:r>
            <a:r>
              <a:rPr lang="sv-SE" sz="2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lärare och elever väljer ut en vinnare i en mentometer-app.</a:t>
            </a:r>
          </a:p>
        </p:txBody>
      </p:sp>
      <p:sp>
        <p:nvSpPr>
          <p:cNvPr id="18" name="textruta 17">
            <a:extLst>
              <a:ext uri="{FF2B5EF4-FFF2-40B4-BE49-F238E27FC236}">
                <a16:creationId xmlns:a16="http://schemas.microsoft.com/office/drawing/2014/main" id="{D09F934D-F787-4A00-AB3B-52D3B7FED186}"/>
              </a:ext>
            </a:extLst>
          </p:cNvPr>
          <p:cNvSpPr txBox="1"/>
          <p:nvPr/>
        </p:nvSpPr>
        <p:spPr>
          <a:xfrm>
            <a:off x="9371650" y="5341177"/>
            <a:ext cx="77713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TBD</a:t>
            </a:r>
          </a:p>
        </p:txBody>
      </p:sp>
      <p:sp>
        <p:nvSpPr>
          <p:cNvPr id="19" name="textruta 18">
            <a:extLst>
              <a:ext uri="{FF2B5EF4-FFF2-40B4-BE49-F238E27FC236}">
                <a16:creationId xmlns:a16="http://schemas.microsoft.com/office/drawing/2014/main" id="{26F87FA9-FB4D-429F-93E9-B7B194BD0D82}"/>
              </a:ext>
            </a:extLst>
          </p:cNvPr>
          <p:cNvSpPr txBox="1"/>
          <p:nvPr/>
        </p:nvSpPr>
        <p:spPr>
          <a:xfrm>
            <a:off x="9371650" y="4426467"/>
            <a:ext cx="131010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14e april</a:t>
            </a:r>
          </a:p>
        </p:txBody>
      </p:sp>
      <p:sp>
        <p:nvSpPr>
          <p:cNvPr id="20" name="textruta 19">
            <a:extLst>
              <a:ext uri="{FF2B5EF4-FFF2-40B4-BE49-F238E27FC236}">
                <a16:creationId xmlns:a16="http://schemas.microsoft.com/office/drawing/2014/main" id="{5DA497E0-8822-4827-BBFD-2BE96608706F}"/>
              </a:ext>
            </a:extLst>
          </p:cNvPr>
          <p:cNvSpPr txBox="1"/>
          <p:nvPr/>
        </p:nvSpPr>
        <p:spPr>
          <a:xfrm>
            <a:off x="9621871" y="3347185"/>
            <a:ext cx="159543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Inlämning 3e april</a:t>
            </a:r>
          </a:p>
        </p:txBody>
      </p:sp>
      <p:sp>
        <p:nvSpPr>
          <p:cNvPr id="21" name="textruta 20">
            <a:extLst>
              <a:ext uri="{FF2B5EF4-FFF2-40B4-BE49-F238E27FC236}">
                <a16:creationId xmlns:a16="http://schemas.microsoft.com/office/drawing/2014/main" id="{7170755B-630C-4EDC-B327-6E0D2C458057}"/>
              </a:ext>
            </a:extLst>
          </p:cNvPr>
          <p:cNvSpPr txBox="1"/>
          <p:nvPr/>
        </p:nvSpPr>
        <p:spPr>
          <a:xfrm>
            <a:off x="10026703" y="2449929"/>
            <a:ext cx="159543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Klart!</a:t>
            </a:r>
          </a:p>
        </p:txBody>
      </p:sp>
      <p:cxnSp>
        <p:nvCxnSpPr>
          <p:cNvPr id="22" name="Rak koppling 21">
            <a:extLst>
              <a:ext uri="{FF2B5EF4-FFF2-40B4-BE49-F238E27FC236}">
                <a16:creationId xmlns:a16="http://schemas.microsoft.com/office/drawing/2014/main" id="{B66F7C97-3E53-43A2-9867-67D7300525FE}"/>
              </a:ext>
            </a:extLst>
          </p:cNvPr>
          <p:cNvCxnSpPr/>
          <p:nvPr/>
        </p:nvCxnSpPr>
        <p:spPr>
          <a:xfrm>
            <a:off x="4514842" y="2246620"/>
            <a:ext cx="221456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Rak koppling 22">
            <a:extLst>
              <a:ext uri="{FF2B5EF4-FFF2-40B4-BE49-F238E27FC236}">
                <a16:creationId xmlns:a16="http://schemas.microsoft.com/office/drawing/2014/main" id="{B346C28B-DE76-486B-9163-E37B9118E520}"/>
              </a:ext>
            </a:extLst>
          </p:cNvPr>
          <p:cNvCxnSpPr>
            <a:cxnSpLocks/>
          </p:cNvCxnSpPr>
          <p:nvPr/>
        </p:nvCxnSpPr>
        <p:spPr>
          <a:xfrm>
            <a:off x="2700474" y="2933140"/>
            <a:ext cx="459717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Rak koppling 24">
            <a:extLst>
              <a:ext uri="{FF2B5EF4-FFF2-40B4-BE49-F238E27FC236}">
                <a16:creationId xmlns:a16="http://schemas.microsoft.com/office/drawing/2014/main" id="{5A2CB1B2-8B97-4A58-85F2-C655FB8E47EC}"/>
              </a:ext>
            </a:extLst>
          </p:cNvPr>
          <p:cNvCxnSpPr>
            <a:cxnSpLocks/>
          </p:cNvCxnSpPr>
          <p:nvPr/>
        </p:nvCxnSpPr>
        <p:spPr>
          <a:xfrm>
            <a:off x="2995743" y="4214260"/>
            <a:ext cx="459717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Rak koppling 25">
            <a:extLst>
              <a:ext uri="{FF2B5EF4-FFF2-40B4-BE49-F238E27FC236}">
                <a16:creationId xmlns:a16="http://schemas.microsoft.com/office/drawing/2014/main" id="{B4C28750-DDB7-408F-9546-DAA1253A50FA}"/>
              </a:ext>
            </a:extLst>
          </p:cNvPr>
          <p:cNvCxnSpPr>
            <a:cxnSpLocks/>
          </p:cNvCxnSpPr>
          <p:nvPr/>
        </p:nvCxnSpPr>
        <p:spPr>
          <a:xfrm>
            <a:off x="3162431" y="4938166"/>
            <a:ext cx="459717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665023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1AA34A0D-92C7-478E-A51E-0FA3C71E13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Återkoppling med fokus på intäktsmodell och ekonomisk kalkyl</a:t>
            </a:r>
          </a:p>
        </p:txBody>
      </p:sp>
      <p:sp>
        <p:nvSpPr>
          <p:cNvPr id="4" name="Rubrik 1">
            <a:extLst>
              <a:ext uri="{FF2B5EF4-FFF2-40B4-BE49-F238E27FC236}">
                <a16:creationId xmlns:a16="http://schemas.microsoft.com/office/drawing/2014/main" id="{CAD008F8-7CB0-44B1-89D9-418A1745CD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6013" y="549275"/>
            <a:ext cx="10167937" cy="1179513"/>
          </a:xfrm>
        </p:spPr>
        <p:txBody>
          <a:bodyPr>
            <a:normAutofit/>
          </a:bodyPr>
          <a:lstStyle/>
          <a:p>
            <a:r>
              <a:rPr lang="sv-SE" dirty="0">
                <a:solidFill>
                  <a:schemeClr val="tx1">
                    <a:lumMod val="50000"/>
                    <a:lumOff val="50000"/>
                  </a:schemeClr>
                </a:solidFill>
              </a:rPr>
              <a:t>Dagens uppgift </a:t>
            </a:r>
          </a:p>
        </p:txBody>
      </p:sp>
      <p:pic>
        <p:nvPicPr>
          <p:cNvPr id="5" name="Platshållare för innehåll 8">
            <a:extLst>
              <a:ext uri="{FF2B5EF4-FFF2-40B4-BE49-F238E27FC236}">
                <a16:creationId xmlns:a16="http://schemas.microsoft.com/office/drawing/2014/main" id="{3D0B67CB-A4FC-4CB6-8AE9-323ABB9B098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22963"/>
          <a:stretch/>
        </p:blipFill>
        <p:spPr>
          <a:xfrm>
            <a:off x="2037908" y="3429000"/>
            <a:ext cx="7833115" cy="27004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5616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Bildobjekt 7">
            <a:extLst>
              <a:ext uri="{FF2B5EF4-FFF2-40B4-BE49-F238E27FC236}">
                <a16:creationId xmlns:a16="http://schemas.microsoft.com/office/drawing/2014/main" id="{9FC75816-9128-4A5E-B038-E68F00E9E84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3205" y="2021406"/>
            <a:ext cx="10287000" cy="3565381"/>
          </a:xfrm>
          <a:prstGeom prst="rect">
            <a:avLst/>
          </a:prstGeom>
        </p:spPr>
      </p:pic>
      <p:sp>
        <p:nvSpPr>
          <p:cNvPr id="9" name="Rubrik 1">
            <a:extLst>
              <a:ext uri="{FF2B5EF4-FFF2-40B4-BE49-F238E27FC236}">
                <a16:creationId xmlns:a16="http://schemas.microsoft.com/office/drawing/2014/main" id="{B14CAA17-7812-4E5E-8143-4092F3C907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6013" y="549275"/>
            <a:ext cx="10167937" cy="1179513"/>
          </a:xfrm>
        </p:spPr>
        <p:txBody>
          <a:bodyPr>
            <a:normAutofit/>
          </a:bodyPr>
          <a:lstStyle/>
          <a:p>
            <a:r>
              <a:rPr lang="sv-SE" dirty="0">
                <a:solidFill>
                  <a:schemeClr val="tx1">
                    <a:lumMod val="50000"/>
                    <a:lumOff val="50000"/>
                  </a:schemeClr>
                </a:solidFill>
              </a:rPr>
              <a:t>Affärsidéer och elever TE 18D</a:t>
            </a:r>
          </a:p>
        </p:txBody>
      </p:sp>
    </p:spTree>
    <p:extLst>
      <p:ext uri="{BB962C8B-B14F-4D97-AF65-F5344CB8AC3E}">
        <p14:creationId xmlns:p14="http://schemas.microsoft.com/office/powerpoint/2010/main" val="42522410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latshållare för innehåll 8">
            <a:extLst>
              <a:ext uri="{FF2B5EF4-FFF2-40B4-BE49-F238E27FC236}">
                <a16:creationId xmlns:a16="http://schemas.microsoft.com/office/drawing/2014/main" id="{CE4CC594-7120-45ED-8189-B708751675F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16013" y="2974908"/>
            <a:ext cx="10167937" cy="2700472"/>
          </a:xfrm>
          <a:prstGeom prst="rect">
            <a:avLst/>
          </a:prstGeom>
        </p:spPr>
      </p:pic>
      <p:sp>
        <p:nvSpPr>
          <p:cNvPr id="8" name="Rubrik 1">
            <a:extLst>
              <a:ext uri="{FF2B5EF4-FFF2-40B4-BE49-F238E27FC236}">
                <a16:creationId xmlns:a16="http://schemas.microsoft.com/office/drawing/2014/main" id="{236E6194-5C9D-49B1-9DC4-14C0C50554DC}"/>
              </a:ext>
            </a:extLst>
          </p:cNvPr>
          <p:cNvSpPr txBox="1">
            <a:spLocks/>
          </p:cNvSpPr>
          <p:nvPr/>
        </p:nvSpPr>
        <p:spPr>
          <a:xfrm>
            <a:off x="630239" y="513556"/>
            <a:ext cx="10167937" cy="117951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v-SE" dirty="0">
                <a:solidFill>
                  <a:schemeClr val="tx1">
                    <a:lumMod val="50000"/>
                    <a:lumOff val="50000"/>
                  </a:schemeClr>
                </a:solidFill>
              </a:rPr>
              <a:t>Affärsidéer och elever TE 18D</a:t>
            </a:r>
          </a:p>
        </p:txBody>
      </p:sp>
    </p:spTree>
    <p:extLst>
      <p:ext uri="{BB962C8B-B14F-4D97-AF65-F5344CB8AC3E}">
        <p14:creationId xmlns:p14="http://schemas.microsoft.com/office/powerpoint/2010/main" val="3911161184"/>
      </p:ext>
    </p:extLst>
  </p:cSld>
  <p:clrMapOvr>
    <a:masterClrMapping/>
  </p:clrMapOvr>
</p:sld>
</file>

<file path=ppt/theme/theme1.xml><?xml version="1.0" encoding="utf-8"?>
<a:theme xmlns:a="http://schemas.openxmlformats.org/drawingml/2006/main" name="AccentBoxVTI">
  <a:themeElements>
    <a:clrScheme name="AnalogousFromRegularSeedRightStep">
      <a:dk1>
        <a:srgbClr val="000000"/>
      </a:dk1>
      <a:lt1>
        <a:srgbClr val="FFFFFF"/>
      </a:lt1>
      <a:dk2>
        <a:srgbClr val="323F23"/>
      </a:dk2>
      <a:lt2>
        <a:srgbClr val="E2E8E5"/>
      </a:lt2>
      <a:accent1>
        <a:srgbClr val="E7297F"/>
      </a:accent1>
      <a:accent2>
        <a:srgbClr val="D5171E"/>
      </a:accent2>
      <a:accent3>
        <a:srgbClr val="E77129"/>
      </a:accent3>
      <a:accent4>
        <a:srgbClr val="C4A015"/>
      </a:accent4>
      <a:accent5>
        <a:srgbClr val="90AE1F"/>
      </a:accent5>
      <a:accent6>
        <a:srgbClr val="51B814"/>
      </a:accent6>
      <a:hlink>
        <a:srgbClr val="319568"/>
      </a:hlink>
      <a:folHlink>
        <a:srgbClr val="848484"/>
      </a:folHlink>
    </a:clrScheme>
    <a:fontScheme name="Avenir">
      <a:majorFont>
        <a:latin typeface="Avenir Next LT Pro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ccentBoxVTI" id="{9F778A78-DC9A-453A-A82D-A75CAD503E15}" vid="{EA961113-7CC4-4569-8A6A-7BC2C1E2F40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372</TotalTime>
  <Words>92</Words>
  <Application>Microsoft Office PowerPoint</Application>
  <PresentationFormat>Bredbild</PresentationFormat>
  <Paragraphs>17</Paragraphs>
  <Slides>5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5</vt:i4>
      </vt:variant>
    </vt:vector>
  </HeadingPairs>
  <TitlesOfParts>
    <vt:vector size="9" baseType="lpstr">
      <vt:lpstr>Arial</vt:lpstr>
      <vt:lpstr>Avenir Next LT Pro</vt:lpstr>
      <vt:lpstr>Calibri</vt:lpstr>
      <vt:lpstr>AccentBoxVTI</vt:lpstr>
      <vt:lpstr>DRAKNÄSTET</vt:lpstr>
      <vt:lpstr>URVALSPROCESSEN</vt:lpstr>
      <vt:lpstr>Dagens uppgift </vt:lpstr>
      <vt:lpstr>Affärsidéer och elever TE 18D</vt:lpstr>
      <vt:lpstr>PowerPoint-presentation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DRAKNÄSTET</dc:title>
  <dc:creator>Jörn Karlsson</dc:creator>
  <cp:lastModifiedBy>Jörn Karlsson</cp:lastModifiedBy>
  <cp:revision>10</cp:revision>
  <dcterms:created xsi:type="dcterms:W3CDTF">2020-03-25T07:13:52Z</dcterms:created>
  <dcterms:modified xsi:type="dcterms:W3CDTF">2020-03-25T13:26:28Z</dcterms:modified>
</cp:coreProperties>
</file>