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81F"/>
    <a:srgbClr val="CE0F0E"/>
    <a:srgbClr val="CE2222"/>
    <a:srgbClr val="EE312F"/>
    <a:srgbClr val="F9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6263" autoAdjust="0"/>
    <p:restoredTop sz="94660"/>
  </p:normalViewPr>
  <p:slideViewPr>
    <p:cSldViewPr snapToObjects="1" showGuides="1">
      <p:cViewPr varScale="1">
        <p:scale>
          <a:sx n="60" d="100"/>
          <a:sy n="60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166C-B539-FD44-A7C4-27CE60A4E7D7}" type="datetime1">
              <a:rPr lang="sv-SE" smtClean="0"/>
              <a:pPr/>
              <a:t>2013-03-04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A366-AE07-284D-9020-1CB16536BA03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79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3B94-9816-4C46-BB51-0CE2E71F5EF7}" type="datetime1">
              <a:rPr lang="sv-SE" smtClean="0"/>
              <a:pPr/>
              <a:t>2013-03-04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FBE2F-F892-4A4A-B3A6-F6662C9D833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74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861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3505200" cy="85328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500"/>
              </a:lnSpc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V. rubrik </a:t>
            </a:r>
            <a:br>
              <a:rPr lang="sv-SE" dirty="0" smtClean="0"/>
            </a:br>
            <a:r>
              <a:rPr lang="sv-SE" dirty="0" smtClean="0"/>
              <a:t>på två rader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24000"/>
            <a:ext cx="3962400" cy="434340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87823"/>
            <a:ext cx="3505200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Clr>
                <a:srgbClr val="C0081F"/>
              </a:buClr>
              <a:buFont typeface="Wingdings" charset="2"/>
              <a:buChar char="§"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Punkter</a:t>
            </a:r>
          </a:p>
        </p:txBody>
      </p:sp>
      <p:pic>
        <p:nvPicPr>
          <p:cNvPr id="7" name="Picture 6" descr="rö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3599"/>
            <a:ext cx="910893" cy="9143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3505200" cy="853281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V. rubrik </a:t>
            </a:r>
            <a:br>
              <a:rPr lang="sv-SE" dirty="0" smtClean="0"/>
            </a:br>
            <a:r>
              <a:rPr lang="sv-SE" dirty="0" smtClean="0"/>
              <a:t>på två rader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24000"/>
            <a:ext cx="3962400" cy="4343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87823"/>
            <a:ext cx="3505200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Font typeface="Wingdings" charset="2"/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pic>
        <p:nvPicPr>
          <p:cNvPr id="5" name="Picture 4" descr="grö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0083"/>
            <a:ext cx="914400" cy="917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7924800" cy="396081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V. rubrik på en rad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2286000"/>
            <a:ext cx="2438400" cy="2438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953000"/>
            <a:ext cx="2362200" cy="261610"/>
          </a:xfrm>
          <a:prstGeom prst="rect">
            <a:avLst/>
          </a:prstGeom>
        </p:spPr>
        <p:txBody>
          <a:bodyPr wrap="square" numCol="1" spcCol="900000" anchor="t">
            <a:spAutoFit/>
          </a:bodyPr>
          <a:lstStyle>
            <a:lvl1pPr marL="0" indent="0">
              <a:buFont typeface="Wingdings" charset="2"/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286000"/>
            <a:ext cx="2438400" cy="2438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096000" y="2286000"/>
            <a:ext cx="2438400" cy="2438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352800" y="4953000"/>
            <a:ext cx="2362200" cy="261610"/>
          </a:xfrm>
          <a:prstGeom prst="rect">
            <a:avLst/>
          </a:prstGeom>
        </p:spPr>
        <p:txBody>
          <a:bodyPr wrap="square" numCol="1" spcCol="900000" anchor="t">
            <a:spAutoFit/>
          </a:bodyPr>
          <a:lstStyle>
            <a:lvl1pPr marL="0" indent="0">
              <a:buFont typeface="Wingdings" charset="2"/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096000" y="4953000"/>
            <a:ext cx="2362200" cy="261610"/>
          </a:xfrm>
          <a:prstGeom prst="rect">
            <a:avLst/>
          </a:prstGeom>
        </p:spPr>
        <p:txBody>
          <a:bodyPr wrap="square" numCol="1" spcCol="900000" anchor="t">
            <a:spAutoFit/>
          </a:bodyPr>
          <a:lstStyle>
            <a:lvl1pPr marL="0" indent="0">
              <a:buFont typeface="Wingdings" charset="2"/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pic>
        <p:nvPicPr>
          <p:cNvPr id="18" name="Picture 17" descr="g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" y="5943600"/>
            <a:ext cx="910893" cy="9143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1524000"/>
            <a:ext cx="3657600" cy="548481"/>
          </a:xfrm>
          <a:prstGeom prst="rect">
            <a:avLst/>
          </a:prstGeom>
        </p:spPr>
        <p:txBody>
          <a:bodyPr anchor="b"/>
          <a:lstStyle>
            <a:lvl1pPr algn="l"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H. rubrik på en rad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962400" cy="4343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0" y="2206823"/>
            <a:ext cx="3505200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Font typeface="Wingdings" charset="2"/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pic>
        <p:nvPicPr>
          <p:cNvPr id="6" name="Picture 5" descr="bla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0082"/>
            <a:ext cx="914400" cy="9179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47800"/>
            <a:ext cx="7924800" cy="548481"/>
          </a:xfrm>
          <a:prstGeom prst="rect">
            <a:avLst/>
          </a:prstGeom>
        </p:spPr>
        <p:txBody>
          <a:bodyPr anchor="b"/>
          <a:lstStyle>
            <a:lvl1pPr algn="l">
              <a:defRPr sz="1800" b="0" i="0" cap="none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Rubrik på en rad över hela sidan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2286000"/>
            <a:ext cx="7924800" cy="3581400"/>
          </a:xfrm>
          <a:prstGeom prst="rect">
            <a:avLst/>
          </a:prstGeom>
          <a:ln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pic>
        <p:nvPicPr>
          <p:cNvPr id="4" name="Picture 3" descr="grö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0083"/>
            <a:ext cx="914400" cy="917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9"/>
            <a:ext cx="9144000" cy="6837841"/>
          </a:xfrm>
          <a:prstGeom prst="rect">
            <a:avLst/>
          </a:prstGeom>
        </p:spPr>
      </p:pic>
      <p:pic>
        <p:nvPicPr>
          <p:cNvPr id="17" name="Picture 16" descr="bi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807478"/>
            <a:ext cx="3993122" cy="3993122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495800"/>
            <a:ext cx="2788678" cy="711515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495800"/>
            <a:ext cx="2788678" cy="711515"/>
          </a:xfrm>
          <a:prstGeom prst="rect">
            <a:avLst/>
          </a:prstGeom>
        </p:spPr>
      </p:pic>
      <p:pic>
        <p:nvPicPr>
          <p:cNvPr id="11" name="Picture 10" descr="TIS_A_cmy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4495800"/>
            <a:ext cx="2788678" cy="711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79"/>
            <a:ext cx="9144000" cy="6837841"/>
          </a:xfrm>
          <a:prstGeom prst="rect">
            <a:avLst/>
          </a:prstGeom>
        </p:spPr>
      </p:pic>
      <p:pic>
        <p:nvPicPr>
          <p:cNvPr id="6" name="Picture 5" descr="TIS_A_cmy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304800"/>
            <a:ext cx="1335249" cy="340681"/>
          </a:xfrm>
          <a:prstGeom prst="rect">
            <a:avLst/>
          </a:prstGeom>
        </p:spPr>
      </p:pic>
      <p:pic>
        <p:nvPicPr>
          <p:cNvPr id="15" name="Picture 14" descr="webb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59553"/>
            <a:ext cx="1700784" cy="185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72890" y="5701898"/>
            <a:ext cx="330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cap="all" dirty="0"/>
              <a:t>Prov Fysik 1, Värme version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9. </a:t>
            </a:r>
            <a:r>
              <a:rPr lang="en-US" dirty="0"/>
              <a:t>En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väger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ton </a:t>
            </a:r>
            <a:r>
              <a:rPr lang="en-US" dirty="0" err="1"/>
              <a:t>kör</a:t>
            </a:r>
            <a:r>
              <a:rPr lang="en-US" dirty="0"/>
              <a:t> med </a:t>
            </a:r>
            <a:r>
              <a:rPr lang="en-US" dirty="0" err="1"/>
              <a:t>hastigheten</a:t>
            </a:r>
            <a:r>
              <a:rPr lang="en-US" dirty="0"/>
              <a:t> 70 km/h in </a:t>
            </a:r>
            <a:r>
              <a:rPr lang="en-US" dirty="0" err="1"/>
              <a:t>i</a:t>
            </a:r>
            <a:r>
              <a:rPr lang="en-US" dirty="0"/>
              <a:t> en </a:t>
            </a:r>
            <a:r>
              <a:rPr lang="en-US" dirty="0" err="1"/>
              <a:t>mur</a:t>
            </a:r>
            <a:r>
              <a:rPr lang="en-US" dirty="0"/>
              <a:t>. </a:t>
            </a:r>
            <a:r>
              <a:rPr lang="en-US" dirty="0" err="1"/>
              <a:t>Antag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all </a:t>
            </a:r>
            <a:r>
              <a:rPr lang="en-US" dirty="0" err="1"/>
              <a:t>rörelseenergi</a:t>
            </a:r>
            <a:r>
              <a:rPr lang="en-US" dirty="0"/>
              <a:t> </a:t>
            </a:r>
            <a:r>
              <a:rPr lang="en-US" dirty="0" err="1"/>
              <a:t>omvandlas</a:t>
            </a:r>
            <a:r>
              <a:rPr lang="en-US" dirty="0"/>
              <a:t> till </a:t>
            </a:r>
            <a:r>
              <a:rPr lang="en-US" dirty="0" err="1"/>
              <a:t>värmeenergi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den </a:t>
            </a:r>
            <a:r>
              <a:rPr lang="en-US" dirty="0" err="1"/>
              <a:t>fördelas</a:t>
            </a:r>
            <a:r>
              <a:rPr lang="en-US" dirty="0"/>
              <a:t> </a:t>
            </a:r>
            <a:r>
              <a:rPr lang="en-US" dirty="0" err="1"/>
              <a:t>jämnt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150 kg </a:t>
            </a:r>
            <a:r>
              <a:rPr lang="en-US" dirty="0" err="1"/>
              <a:t>stål</a:t>
            </a:r>
            <a:r>
              <a:rPr lang="en-US" dirty="0"/>
              <a:t>.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grader </a:t>
            </a:r>
            <a:r>
              <a:rPr lang="en-US" dirty="0" err="1"/>
              <a:t>varmare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stålet</a:t>
            </a:r>
            <a:r>
              <a:rPr lang="en-US" dirty="0"/>
              <a:t>?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pic>
        <p:nvPicPr>
          <p:cNvPr id="10" name="Bildobjekt 9" descr="2013-03-03 17.27.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6" y="2139103"/>
            <a:ext cx="6054550" cy="470880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662550" y="3563724"/>
            <a:ext cx="992579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1000 kg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818511" y="4381073"/>
            <a:ext cx="723275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Stål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 </a:t>
            </a:r>
            <a:r>
              <a:rPr lang="sv-SE" dirty="0"/>
              <a:t>Vilka tre betydelser har bokstaven i </a:t>
            </a:r>
            <a:r>
              <a:rPr lang="sv-SE" b="1" dirty="0"/>
              <a:t>m</a:t>
            </a:r>
            <a:r>
              <a:rPr lang="sv-SE" dirty="0" smtClean="0"/>
              <a:t> </a:t>
            </a:r>
            <a:r>
              <a:rPr lang="sv-SE" dirty="0"/>
              <a:t>i fysiksammanhang?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C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55576" y="2852936"/>
            <a:ext cx="3801041" cy="1200328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 m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prefix, ex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milimeter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 massa = storhet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 m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eter </a:t>
            </a:r>
            <a:r>
              <a:rPr lang="sv-SE" sz="2400" dirty="0">
                <a:latin typeface="+mj-lt"/>
                <a:ea typeface="+mj-ea"/>
                <a:cs typeface="+mj-cs"/>
              </a:rPr>
              <a:t>=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enhet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2. </a:t>
            </a:r>
            <a:r>
              <a:rPr lang="sv-SE" dirty="0"/>
              <a:t>Beskriv hur man kan genomföra ett experiment för att ta reda på värmekapaciteten för matolja.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pic>
        <p:nvPicPr>
          <p:cNvPr id="8" name="Bildobjekt 7" descr="2013-03-03 17.41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8" y="2346198"/>
            <a:ext cx="8145618" cy="360308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C </a:t>
            </a:r>
          </a:p>
        </p:txBody>
      </p:sp>
    </p:spTree>
    <p:extLst>
      <p:ext uri="{BB962C8B-B14F-4D97-AF65-F5344CB8AC3E}">
        <p14:creationId xmlns:p14="http://schemas.microsoft.com/office/powerpoint/2010/main" val="5514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24745"/>
            <a:ext cx="7924800" cy="504056"/>
          </a:xfrm>
        </p:spPr>
        <p:txBody>
          <a:bodyPr/>
          <a:lstStyle/>
          <a:p>
            <a:r>
              <a:rPr lang="sv-SE" dirty="0" smtClean="0"/>
              <a:t>3. </a:t>
            </a:r>
            <a:r>
              <a:rPr lang="sv-SE" dirty="0"/>
              <a:t>Vad är en entropi? 	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2390398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E-A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40283" y="1988840"/>
            <a:ext cx="8496944" cy="40934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000" dirty="0"/>
              <a:t>Ju lägre entropin är, desto mer av värmet går således att omsätta i arbete - ju högre entropi, desto mer värme måste nödvändigtvis förloras och kan omöjligen omsättas i arbete. 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/>
              <a:t>Mekaniska arbetet och användbara energislag som elektricitet och kemiskt bunden energi representeras av entropi lika med (eller mycket nära) noll</a:t>
            </a:r>
            <a:r>
              <a:rPr lang="sv-SE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Till </a:t>
            </a:r>
            <a:r>
              <a:rPr lang="sv-SE" sz="2000" dirty="0"/>
              <a:t>praktiskt </a:t>
            </a:r>
            <a:r>
              <a:rPr lang="sv-SE" sz="2000" dirty="0" err="1"/>
              <a:t>arbetesutbyte</a:t>
            </a:r>
            <a:r>
              <a:rPr lang="sv-SE" sz="2000" dirty="0"/>
              <a:t> </a:t>
            </a:r>
            <a:r>
              <a:rPr lang="sv-SE" sz="2000" dirty="0" smtClean="0"/>
              <a:t>lågvärdiga </a:t>
            </a:r>
            <a:r>
              <a:rPr lang="sv-SE" sz="2000" dirty="0"/>
              <a:t>värmeflöden kännetecknas </a:t>
            </a:r>
            <a:r>
              <a:rPr lang="sv-SE" sz="2000" dirty="0" smtClean="0"/>
              <a:t>av </a:t>
            </a:r>
            <a:r>
              <a:rPr lang="sv-SE" sz="2000" dirty="0"/>
              <a:t>hög </a:t>
            </a:r>
            <a:r>
              <a:rPr lang="sv-SE" sz="2000" dirty="0" smtClean="0"/>
              <a:t>entropi. </a:t>
            </a:r>
            <a:endParaRPr lang="sv-SE" sz="2000" dirty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En process med värmeförluster </a:t>
            </a:r>
            <a:r>
              <a:rPr lang="sv-SE" sz="2000" dirty="0"/>
              <a:t>innehåller således ett </a:t>
            </a:r>
            <a:r>
              <a:rPr lang="sv-SE" sz="2000" b="1" dirty="0"/>
              <a:t>irreversibelt</a:t>
            </a:r>
            <a:r>
              <a:rPr lang="sv-SE" sz="2000" dirty="0"/>
              <a:t> moment - </a:t>
            </a:r>
            <a:r>
              <a:rPr lang="sv-SE" sz="2000" dirty="0" smtClean="0"/>
              <a:t>(</a:t>
            </a:r>
            <a:r>
              <a:rPr lang="sv-SE" sz="2000" dirty="0"/>
              <a:t>= ökning av entropin) </a:t>
            </a:r>
            <a:r>
              <a:rPr lang="sv-SE" sz="2000" dirty="0" smtClean="0"/>
              <a:t>– eftersom ursprungstillståndet </a:t>
            </a:r>
            <a:r>
              <a:rPr lang="sv-SE" sz="2000" dirty="0"/>
              <a:t>inte helt och hållet kan återställas. 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Entropin </a:t>
            </a:r>
            <a:r>
              <a:rPr lang="sv-SE" sz="2000" dirty="0"/>
              <a:t>kan följaktligen också ses som karaktäriserande för graden av </a:t>
            </a:r>
            <a:r>
              <a:rPr lang="sv-SE" sz="2000" b="1" dirty="0"/>
              <a:t>oordning</a:t>
            </a:r>
            <a:r>
              <a:rPr lang="sv-SE" sz="2000" dirty="0"/>
              <a:t> hos tillståndet.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4. </a:t>
            </a:r>
            <a:r>
              <a:rPr lang="sv-SE" dirty="0"/>
              <a:t>Jag har ett glas med kallt kranvatten och stoppar i några isbitar. Jag rör om en liten stund och upptäcker sedan att isbitarna inte längre smälter. Vilken temperatur har då vattnet och vilken temperatur har </a:t>
            </a:r>
            <a:r>
              <a:rPr lang="sv-SE" dirty="0" smtClean="0"/>
              <a:t>isen?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55576" y="3212976"/>
            <a:ext cx="4724370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Svar: Isen är noll grader liksom vattnet.</a:t>
            </a: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</a:t>
            </a:r>
            <a:r>
              <a:rPr lang="sv-SE" dirty="0" smtClean="0"/>
              <a:t>. </a:t>
            </a:r>
            <a:r>
              <a:rPr lang="sv-SE" dirty="0"/>
              <a:t>Hur mycket energi krävs det för att värma upp 1000 kg vatten från 10 </a:t>
            </a:r>
            <a:r>
              <a:rPr lang="sv-SE" dirty="0">
                <a:sym typeface="Symbol"/>
              </a:rPr>
              <a:t></a:t>
            </a:r>
            <a:r>
              <a:rPr lang="sv-SE" dirty="0"/>
              <a:t>C till 20 </a:t>
            </a:r>
            <a:r>
              <a:rPr lang="sv-SE" dirty="0">
                <a:sym typeface="Symbol"/>
              </a:rPr>
              <a:t></a:t>
            </a:r>
            <a:r>
              <a:rPr lang="sv-SE" dirty="0"/>
              <a:t>C?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</a:t>
            </a:r>
            <a:r>
              <a:rPr lang="sv-SE" sz="3600" dirty="0">
                <a:latin typeface="+mj-lt"/>
                <a:ea typeface="+mj-ea"/>
                <a:cs typeface="+mj-cs"/>
              </a:rPr>
              <a:t>C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pic>
        <p:nvPicPr>
          <p:cNvPr id="11" name="Platshållare för bild 3" descr="2013-03-03 17.38.2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23" b="-29923"/>
          <a:stretch>
            <a:fillRect/>
          </a:stretch>
        </p:blipFill>
        <p:spPr>
          <a:xfrm>
            <a:off x="609600" y="2286000"/>
            <a:ext cx="7924800" cy="3581400"/>
          </a:xfrm>
        </p:spPr>
      </p:pic>
      <p:sp>
        <p:nvSpPr>
          <p:cNvPr id="6" name="textruta 5"/>
          <p:cNvSpPr txBox="1"/>
          <p:nvPr/>
        </p:nvSpPr>
        <p:spPr>
          <a:xfrm>
            <a:off x="179512" y="4005064"/>
            <a:ext cx="453970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/>
              <a:t>Om man blandar 3,0 kg 20°C varmt vatten och 1,0 kg is med temperaturen 0,0°C. Kommer då all isen att smälta? Vilken sluttemperatur får blandningen? </a:t>
            </a:r>
          </a:p>
        </p:txBody>
      </p:sp>
      <p:pic>
        <p:nvPicPr>
          <p:cNvPr id="4" name="Platshållare för bild 3" descr="IMG_0167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8" r="-14018"/>
          <a:stretch>
            <a:fillRect/>
          </a:stretch>
        </p:blipFill>
        <p:spPr/>
      </p:pic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059832" y="5445224"/>
            <a:ext cx="755235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4181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156176" y="6093296"/>
            <a:ext cx="1826141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sv-SE" sz="2000" dirty="0">
                <a:solidFill>
                  <a:srgbClr val="FF0000"/>
                </a:solidFill>
              </a:rPr>
              <a:t>sluttemperatur 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7. </a:t>
            </a:r>
            <a:r>
              <a:rPr lang="sv-SE" dirty="0"/>
              <a:t>En kastrull fylls med 2,0 kg 20-gradigt vatten. Hur mycket energi måste jag tillföra vattnet för att det skall omvandlas till ånga?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pic>
        <p:nvPicPr>
          <p:cNvPr id="7" name="Bildobjekt 6" descr="2013-03-03 17.42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9055"/>
            <a:ext cx="8280920" cy="219962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788024" y="2439055"/>
            <a:ext cx="926305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1000</a:t>
            </a: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21454"/>
            <a:ext cx="2306216" cy="5043849"/>
          </a:xfrm>
        </p:spPr>
        <p:txBody>
          <a:bodyPr/>
          <a:lstStyle/>
          <a:p>
            <a:r>
              <a:rPr lang="sv-SE" dirty="0"/>
              <a:t>8</a:t>
            </a:r>
            <a:r>
              <a:rPr lang="sv-SE" dirty="0" smtClean="0"/>
              <a:t>. </a:t>
            </a:r>
            <a:r>
              <a:rPr lang="en-US" dirty="0"/>
              <a:t>En </a:t>
            </a:r>
            <a:r>
              <a:rPr lang="en-US" dirty="0" err="1"/>
              <a:t>behållare</a:t>
            </a:r>
            <a:r>
              <a:rPr lang="en-US" dirty="0"/>
              <a:t> 1,0 kg </a:t>
            </a:r>
            <a:r>
              <a:rPr lang="en-US" i="1" dirty="0" err="1"/>
              <a:t>flytande</a:t>
            </a:r>
            <a:r>
              <a:rPr lang="en-US" dirty="0"/>
              <a:t> </a:t>
            </a:r>
            <a:r>
              <a:rPr lang="en-US" dirty="0" err="1"/>
              <a:t>guld</a:t>
            </a:r>
            <a:r>
              <a:rPr lang="en-US" dirty="0"/>
              <a:t> med </a:t>
            </a:r>
            <a:r>
              <a:rPr lang="en-US" dirty="0" err="1"/>
              <a:t>smälttemperaturen</a:t>
            </a:r>
            <a:r>
              <a:rPr lang="en-US" dirty="0"/>
              <a:t> 1064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 </a:t>
            </a:r>
            <a:r>
              <a:rPr lang="en-US" dirty="0" err="1"/>
              <a:t>sänks</a:t>
            </a:r>
            <a:r>
              <a:rPr lang="en-US" dirty="0"/>
              <a:t> </a:t>
            </a:r>
            <a:r>
              <a:rPr lang="en-US" dirty="0" err="1"/>
              <a:t>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en </a:t>
            </a:r>
            <a:r>
              <a:rPr lang="en-US" dirty="0" err="1"/>
              <a:t>balja</a:t>
            </a:r>
            <a:r>
              <a:rPr lang="en-US" dirty="0"/>
              <a:t> med 20 kg </a:t>
            </a:r>
            <a:r>
              <a:rPr lang="en-US" dirty="0" err="1"/>
              <a:t>vatten</a:t>
            </a:r>
            <a:r>
              <a:rPr lang="en-US" dirty="0"/>
              <a:t> med </a:t>
            </a:r>
            <a:r>
              <a:rPr lang="en-US" dirty="0" err="1"/>
              <a:t>temperaturen</a:t>
            </a:r>
            <a:r>
              <a:rPr lang="en-US" dirty="0"/>
              <a:t> 20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C. </a:t>
            </a:r>
            <a:r>
              <a:rPr lang="en-US" dirty="0" err="1"/>
              <a:t>Vilken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vattnet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</a:t>
            </a:r>
            <a:r>
              <a:rPr lang="en-US" dirty="0" err="1"/>
              <a:t>guldet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svalnat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Antag</a:t>
            </a:r>
            <a:r>
              <a:rPr lang="en-US" dirty="0" smtClean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värmeenergi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förlorad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Tips</a:t>
            </a:r>
            <a:r>
              <a:rPr lang="en-US" dirty="0"/>
              <a:t>: </a:t>
            </a:r>
            <a:r>
              <a:rPr lang="en-US" dirty="0" err="1"/>
              <a:t>Vattnet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guldet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samma</a:t>
            </a:r>
            <a:r>
              <a:rPr lang="en-US" dirty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.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03085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</a:p>
        </p:txBody>
      </p:sp>
      <p:pic>
        <p:nvPicPr>
          <p:cNvPr id="4" name="Bildobjekt 3" descr="IMG_01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87490"/>
            <a:ext cx="6160408" cy="577050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987824" y="1121454"/>
            <a:ext cx="1338828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Rita figur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is_ppt_mallty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Wingdings" charset="2"/>
          <a:buChar char="§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Tis_ppt_malltyp.potx</Template>
  <TotalTime>1545</TotalTime>
  <Words>447</Words>
  <Application>Microsoft Macintosh PowerPoint</Application>
  <PresentationFormat>Bildspel på skärmen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Tis_ppt_malltyp</vt:lpstr>
      <vt:lpstr>1_Office Theme</vt:lpstr>
      <vt:lpstr>PowerPoint-presentation</vt:lpstr>
      <vt:lpstr>1. Vilka tre betydelser har bokstaven i m i fysiksammanhang? </vt:lpstr>
      <vt:lpstr>2. Beskriv hur man kan genomföra ett experiment för att ta reda på värmekapaciteten för matolja. </vt:lpstr>
      <vt:lpstr>3. Vad är en entropi?   </vt:lpstr>
      <vt:lpstr>4. Jag har ett glas med kallt kranvatten och stoppar i några isbitar. Jag rör om en liten stund och upptäcker sedan att isbitarna inte längre smälter. Vilken temperatur har då vattnet och vilken temperatur har isen? </vt:lpstr>
      <vt:lpstr>5. Hur mycket energi krävs det för att värma upp 1000 kg vatten från 10 C till 20 C? </vt:lpstr>
      <vt:lpstr>6. Om man blandar 3,0 kg 20°C varmt vatten och 1,0 kg is med temperaturen 0,0°C. Kommer då all isen att smälta? Vilken sluttemperatur får blandningen? </vt:lpstr>
      <vt:lpstr>7. En kastrull fylls med 2,0 kg 20-gradigt vatten. Hur mycket energi måste jag tillföra vattnet för att det skall omvandlas till ånga? </vt:lpstr>
      <vt:lpstr>8. En behållare 1,0 kg flytande guld med smälttemperaturen 1064C sänks ner i en balja med 20 kg vatten med temperaturen 20C. Vilken temperatur får vattnet när guldet har svalnat?   Antag att ingen värmeenergi går förlorad.   Tips: Vattnet och guldet får samma temperatur. </vt:lpstr>
      <vt:lpstr>9. En bil som väger ett ton kör med hastigheten 70 km/h in i en mur. Antag att all rörelseenergi omvandlas till värmeenergi och att den fördelas jämnt i 150 kg stål. Hur många grader varmare blir stålet?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Bloom</dc:creator>
  <cp:lastModifiedBy>Håkan Elderstig</cp:lastModifiedBy>
  <cp:revision>180</cp:revision>
  <dcterms:created xsi:type="dcterms:W3CDTF">2012-11-01T07:42:56Z</dcterms:created>
  <dcterms:modified xsi:type="dcterms:W3CDTF">2013-03-04T13:28:13Z</dcterms:modified>
</cp:coreProperties>
</file>