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17" r:id="rId1"/>
  </p:sldMasterIdLst>
  <p:sldIdLst>
    <p:sldId id="256" r:id="rId2"/>
    <p:sldId id="257" r:id="rId3"/>
    <p:sldId id="258" r:id="rId4"/>
    <p:sldId id="263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357" autoAdjust="0"/>
    <p:restoredTop sz="98638" autoAdjust="0"/>
  </p:normalViewPr>
  <p:slideViewPr>
    <p:cSldViewPr snapToGrid="0" snapToObjects="1">
      <p:cViewPr>
        <p:scale>
          <a:sx n="150" d="100"/>
          <a:sy n="150" d="100"/>
        </p:scale>
        <p:origin x="-408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8CF31-15D2-E94C-86CE-F6F9E1A1E9D3}" type="datetimeFigureOut">
              <a:rPr lang="sv-SE" smtClean="0"/>
              <a:t>2013-08-26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3B62B-22FB-E047-AD8C-F11C6A4DAF7F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44277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8CF31-15D2-E94C-86CE-F6F9E1A1E9D3}" type="datetimeFigureOut">
              <a:rPr lang="sv-SE" smtClean="0"/>
              <a:t>2013-08-26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3B62B-22FB-E047-AD8C-F11C6A4DAF7F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14959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8CF31-15D2-E94C-86CE-F6F9E1A1E9D3}" type="datetimeFigureOut">
              <a:rPr lang="sv-SE" smtClean="0"/>
              <a:t>2013-08-26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3B62B-22FB-E047-AD8C-F11C6A4DAF7F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05010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8CF31-15D2-E94C-86CE-F6F9E1A1E9D3}" type="datetimeFigureOut">
              <a:rPr lang="sv-SE" smtClean="0"/>
              <a:t>2013-08-26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3B62B-22FB-E047-AD8C-F11C6A4DAF7F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0475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8CF31-15D2-E94C-86CE-F6F9E1A1E9D3}" type="datetimeFigureOut">
              <a:rPr lang="sv-SE" smtClean="0"/>
              <a:t>2013-08-26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3B62B-22FB-E047-AD8C-F11C6A4DAF7F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53988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8CF31-15D2-E94C-86CE-F6F9E1A1E9D3}" type="datetimeFigureOut">
              <a:rPr lang="sv-SE" smtClean="0"/>
              <a:t>2013-08-26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3B62B-22FB-E047-AD8C-F11C6A4DAF7F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8545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8CF31-15D2-E94C-86CE-F6F9E1A1E9D3}" type="datetimeFigureOut">
              <a:rPr lang="sv-SE" smtClean="0"/>
              <a:t>2013-08-26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3B62B-22FB-E047-AD8C-F11C6A4DAF7F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27630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8CF31-15D2-E94C-86CE-F6F9E1A1E9D3}" type="datetimeFigureOut">
              <a:rPr lang="sv-SE" smtClean="0"/>
              <a:t>2013-08-26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3B62B-22FB-E047-AD8C-F11C6A4DAF7F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43756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8CF31-15D2-E94C-86CE-F6F9E1A1E9D3}" type="datetimeFigureOut">
              <a:rPr lang="sv-SE" smtClean="0"/>
              <a:t>2013-08-26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3B62B-22FB-E047-AD8C-F11C6A4DAF7F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78284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8CF31-15D2-E94C-86CE-F6F9E1A1E9D3}" type="datetimeFigureOut">
              <a:rPr lang="sv-SE" smtClean="0"/>
              <a:t>2013-08-26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3B62B-22FB-E047-AD8C-F11C6A4DAF7F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68746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8CF31-15D2-E94C-86CE-F6F9E1A1E9D3}" type="datetimeFigureOut">
              <a:rPr lang="sv-SE" smtClean="0"/>
              <a:t>2013-08-26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3B62B-22FB-E047-AD8C-F11C6A4DAF7F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82478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E8CF31-15D2-E94C-86CE-F6F9E1A1E9D3}" type="datetimeFigureOut">
              <a:rPr lang="sv-SE" smtClean="0"/>
              <a:t>2013-08-26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53B62B-22FB-E047-AD8C-F11C6A4DAF7F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61101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8" r:id="rId1"/>
    <p:sldLayoutId id="2147483819" r:id="rId2"/>
    <p:sldLayoutId id="2147483820" r:id="rId3"/>
    <p:sldLayoutId id="2147483821" r:id="rId4"/>
    <p:sldLayoutId id="2147483822" r:id="rId5"/>
    <p:sldLayoutId id="2147483823" r:id="rId6"/>
    <p:sldLayoutId id="2147483824" r:id="rId7"/>
    <p:sldLayoutId id="2147483825" r:id="rId8"/>
    <p:sldLayoutId id="2147483826" r:id="rId9"/>
    <p:sldLayoutId id="2147483827" r:id="rId10"/>
    <p:sldLayoutId id="2147483828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youtube.com/watch?v=u6n3lq3PhAU" TargetMode="External"/><Relationship Id="rId3" Type="http://schemas.openxmlformats.org/officeDocument/2006/relationships/hyperlink" Target="http://www.youtube.com/watch?v=0dcd3KFkErM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Teknikplanering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Teknik 1 utifrån förmågorna och centrala innehållet</a:t>
            </a:r>
          </a:p>
          <a:p>
            <a:r>
              <a:rPr lang="sv-SE" dirty="0" smtClean="0"/>
              <a:t>Vad teknik är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173580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66850"/>
          </a:xfrm>
        </p:spPr>
        <p:txBody>
          <a:bodyPr>
            <a:normAutofit/>
          </a:bodyPr>
          <a:lstStyle/>
          <a:p>
            <a:r>
              <a:rPr lang="sv-SE" dirty="0" smtClean="0"/>
              <a:t>Kopplingar mellan förmågor och CI</a:t>
            </a:r>
            <a:endParaRPr lang="sv-SE" dirty="0"/>
          </a:p>
        </p:txBody>
      </p:sp>
      <p:sp>
        <p:nvSpPr>
          <p:cNvPr id="5" name="Platshållare för innehåll 4"/>
          <p:cNvSpPr>
            <a:spLocks noGrp="1"/>
          </p:cNvSpPr>
          <p:nvPr>
            <p:ph sz="half" idx="1"/>
          </p:nvPr>
        </p:nvSpPr>
        <p:spPr>
          <a:xfrm>
            <a:off x="457200" y="1137471"/>
            <a:ext cx="4038600" cy="5421943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sv-SE" b="1" dirty="0"/>
              <a:t>Förmågorna</a:t>
            </a:r>
          </a:p>
          <a:p>
            <a:pPr marL="0" indent="0">
              <a:buNone/>
            </a:pPr>
            <a:r>
              <a:rPr lang="sv-SE" b="1" dirty="0"/>
              <a:t>Undervisningen i ämnet teknik ska ge eleverna förutsättningar att utveckla följande:</a:t>
            </a:r>
            <a:endParaRPr lang="sv-SE" dirty="0"/>
          </a:p>
          <a:p>
            <a:r>
              <a:rPr lang="sv-SE" dirty="0"/>
              <a:t>Kunskaper om </a:t>
            </a:r>
            <a:r>
              <a:rPr lang="sv-SE" b="1" dirty="0"/>
              <a:t>teknikutvecklingsprocessen</a:t>
            </a:r>
            <a:r>
              <a:rPr lang="sv-SE" dirty="0"/>
              <a:t> och förståelse av sambanden mellan de olika delarna i den.</a:t>
            </a:r>
          </a:p>
          <a:p>
            <a:r>
              <a:rPr lang="sv-SE" dirty="0"/>
              <a:t>Förmåga att analysera och värdera tekniska lösningar med hänsyn tagen till ett </a:t>
            </a:r>
            <a:r>
              <a:rPr lang="sv-SE" b="1" dirty="0"/>
              <a:t>hållbart samhälle</a:t>
            </a:r>
            <a:r>
              <a:rPr lang="sv-SE" dirty="0"/>
              <a:t>.</a:t>
            </a:r>
          </a:p>
          <a:p>
            <a:r>
              <a:rPr lang="sv-SE" dirty="0"/>
              <a:t>Förmåga att </a:t>
            </a:r>
            <a:r>
              <a:rPr lang="sv-SE" b="1" dirty="0"/>
              <a:t>lösa</a:t>
            </a:r>
            <a:r>
              <a:rPr lang="sv-SE" dirty="0"/>
              <a:t> tekniska problem.</a:t>
            </a:r>
          </a:p>
          <a:p>
            <a:r>
              <a:rPr lang="sv-SE" dirty="0"/>
              <a:t>Förmåga att använda </a:t>
            </a:r>
            <a:r>
              <a:rPr lang="sv-SE" dirty="0" err="1"/>
              <a:t>teknikvetenskapliga</a:t>
            </a:r>
            <a:r>
              <a:rPr lang="sv-SE" dirty="0"/>
              <a:t> metoder, begrepp och </a:t>
            </a:r>
            <a:r>
              <a:rPr lang="sv-SE" b="1" dirty="0"/>
              <a:t>teorier</a:t>
            </a:r>
            <a:r>
              <a:rPr lang="sv-SE" dirty="0"/>
              <a:t>.</a:t>
            </a:r>
          </a:p>
          <a:p>
            <a:r>
              <a:rPr lang="sv-SE" dirty="0"/>
              <a:t>Förmåga att använda </a:t>
            </a:r>
            <a:r>
              <a:rPr lang="sv-SE" b="1" dirty="0"/>
              <a:t>modeller</a:t>
            </a:r>
            <a:r>
              <a:rPr lang="sv-SE" dirty="0"/>
              <a:t> och verktyg som redskap för analys, beräkning, rimlighetsbedömning, dokumentation, presentation och information.</a:t>
            </a:r>
          </a:p>
          <a:p>
            <a:r>
              <a:rPr lang="sv-SE" dirty="0"/>
              <a:t>Kunskaper om hur teknik har utvecklats och utvecklas i samspel med det omgivande </a:t>
            </a:r>
            <a:r>
              <a:rPr lang="sv-SE" b="1" dirty="0"/>
              <a:t>samhället</a:t>
            </a:r>
            <a:r>
              <a:rPr lang="sv-SE" dirty="0"/>
              <a:t> samt kunskaper om befintlig teknik och aktuell teknikutveckling.</a:t>
            </a:r>
          </a:p>
          <a:p>
            <a:r>
              <a:rPr lang="sv-SE" dirty="0"/>
              <a:t>Kunskaper om teknikens roll och drivkrafter ur ett </a:t>
            </a:r>
            <a:r>
              <a:rPr lang="sv-SE" b="1" dirty="0"/>
              <a:t>etiskt</a:t>
            </a:r>
            <a:r>
              <a:rPr lang="sv-SE" dirty="0"/>
              <a:t> perspektiv.</a:t>
            </a:r>
          </a:p>
          <a:p>
            <a:r>
              <a:rPr lang="sv-SE" dirty="0"/>
              <a:t>Kunskaper om hur föreställningar och traditioner inom teknikområdet styr uppfattningar om vad som är </a:t>
            </a:r>
            <a:r>
              <a:rPr lang="sv-SE" b="1" dirty="0"/>
              <a:t>manligt och kvinnligt</a:t>
            </a:r>
            <a:r>
              <a:rPr lang="sv-SE" dirty="0"/>
              <a:t> och hur det har påverkat och påverkar teknik och teknikutveckling.</a:t>
            </a:r>
          </a:p>
          <a:p>
            <a:r>
              <a:rPr lang="sv-SE" dirty="0"/>
              <a:t>Förmåga att </a:t>
            </a:r>
            <a:r>
              <a:rPr lang="sv-SE" b="1" dirty="0"/>
              <a:t>kommunicera</a:t>
            </a:r>
            <a:r>
              <a:rPr lang="sv-SE" dirty="0"/>
              <a:t> inom det tekniska området samt kommunicera om teknik.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half" idx="2"/>
          </p:nvPr>
        </p:nvSpPr>
        <p:spPr>
          <a:xfrm>
            <a:off x="4648200" y="1137471"/>
            <a:ext cx="4038600" cy="557360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v-SE" sz="1000" b="1" dirty="0"/>
              <a:t>Centrala innehållet</a:t>
            </a:r>
          </a:p>
          <a:p>
            <a:pPr marL="0" indent="0">
              <a:buNone/>
            </a:pPr>
            <a:r>
              <a:rPr lang="sv-SE" sz="1000" b="1" dirty="0"/>
              <a:t>Undervisningen i kursen ska behandla följande centrala innehåll:</a:t>
            </a:r>
            <a:endParaRPr lang="sv-SE" sz="1000" dirty="0"/>
          </a:p>
          <a:p>
            <a:r>
              <a:rPr lang="sv-SE" sz="1000" b="1" dirty="0"/>
              <a:t>Teknikutvecklingsprocessens</a:t>
            </a:r>
            <a:r>
              <a:rPr lang="sv-SE" sz="1000" dirty="0"/>
              <a:t> alla delar från idé och modell, produkt eller tjänst till användning och återvinning med praktisk tillämpning av teknik och teknikutveckling inom ett eller flera teknikområden.</a:t>
            </a:r>
          </a:p>
          <a:p>
            <a:r>
              <a:rPr lang="sv-SE" sz="1000" dirty="0"/>
              <a:t>Entreprenörskap och entreprenörskapets villkor med utgångspunkt i </a:t>
            </a:r>
            <a:r>
              <a:rPr lang="sv-SE" sz="1000" b="1" dirty="0"/>
              <a:t>innovativa och kreativa processer</a:t>
            </a:r>
            <a:r>
              <a:rPr lang="sv-SE" sz="1000" dirty="0"/>
              <a:t>.</a:t>
            </a:r>
          </a:p>
          <a:p>
            <a:r>
              <a:rPr lang="sv-SE" sz="1000" b="1" dirty="0"/>
              <a:t>Materials tekniska egenskape</a:t>
            </a:r>
            <a:r>
              <a:rPr lang="sv-SE" sz="1000" dirty="0"/>
              <a:t>r, till exempel termiska, elektriska, mekaniska och kemiska samt materialens möjligheter och begränsningar utifrån olika användningsområden.</a:t>
            </a:r>
          </a:p>
          <a:p>
            <a:r>
              <a:rPr lang="sv-SE" sz="1000" dirty="0"/>
              <a:t>Teknikens och teknikerns roll med fokus på </a:t>
            </a:r>
            <a:r>
              <a:rPr lang="sv-SE" sz="1000" b="1" dirty="0"/>
              <a:t>framtidens teknik och ett hållbart samhälle</a:t>
            </a:r>
            <a:r>
              <a:rPr lang="sv-SE" sz="1000" dirty="0"/>
              <a:t>, till exempel med utgångspunkt i energieffektivisering.</a:t>
            </a:r>
          </a:p>
          <a:p>
            <a:r>
              <a:rPr lang="sv-SE" sz="1000" b="1" dirty="0"/>
              <a:t>Kvalitetsarbete</a:t>
            </a:r>
            <a:r>
              <a:rPr lang="sv-SE" sz="1000" dirty="0"/>
              <a:t>, till exempel kvalitetssäkring, miljösäkring, arbetsmiljö och riskanalys.</a:t>
            </a:r>
          </a:p>
          <a:p>
            <a:r>
              <a:rPr lang="sv-SE" sz="1000" dirty="0" err="1"/>
              <a:t>Ritningsläsning</a:t>
            </a:r>
            <a:r>
              <a:rPr lang="sv-SE" sz="1000" dirty="0"/>
              <a:t> och skiss- och ritteknik med introduktion i hur man hanterar </a:t>
            </a:r>
            <a:r>
              <a:rPr lang="sv-SE" sz="1000" b="1" dirty="0" err="1"/>
              <a:t>cad</a:t>
            </a:r>
            <a:r>
              <a:rPr lang="sv-SE" sz="1000" dirty="0" err="1"/>
              <a:t>-program</a:t>
            </a:r>
            <a:r>
              <a:rPr lang="sv-SE" sz="1000" dirty="0"/>
              <a:t>.</a:t>
            </a:r>
          </a:p>
          <a:p>
            <a:r>
              <a:rPr lang="sv-SE" sz="1000" b="1" dirty="0"/>
              <a:t>Projektarbets</a:t>
            </a:r>
            <a:r>
              <a:rPr lang="sv-SE" sz="1000" dirty="0"/>
              <a:t>-, kommunikations-, presentations- och modellteknik, till exempel </a:t>
            </a:r>
            <a:r>
              <a:rPr lang="sv-SE" sz="1000" b="1" dirty="0"/>
              <a:t>digitala</a:t>
            </a:r>
            <a:r>
              <a:rPr lang="sv-SE" sz="1000" dirty="0"/>
              <a:t> medier och programvaror, manualer och instruktioner, muntliga och skriftliga framställningar samt digitala och manuella tekniker för att skapa </a:t>
            </a:r>
            <a:r>
              <a:rPr lang="sv-SE" sz="1000" b="1" dirty="0"/>
              <a:t>modeller</a:t>
            </a:r>
            <a:r>
              <a:rPr lang="sv-SE" sz="1000" dirty="0"/>
              <a:t>.</a:t>
            </a:r>
          </a:p>
          <a:p>
            <a:r>
              <a:rPr lang="sv-SE" sz="1000" dirty="0"/>
              <a:t>Tekniska </a:t>
            </a:r>
            <a:r>
              <a:rPr lang="sv-SE" sz="1000" b="1" dirty="0"/>
              <a:t>begrepp</a:t>
            </a:r>
            <a:r>
              <a:rPr lang="sv-SE" sz="1000" dirty="0"/>
              <a:t>, teorier och modeller innefattande </a:t>
            </a:r>
            <a:r>
              <a:rPr lang="sv-SE" sz="1000" b="1" dirty="0"/>
              <a:t>beräkningar</a:t>
            </a:r>
            <a:r>
              <a:rPr lang="sv-SE" sz="1000" dirty="0"/>
              <a:t> och rimlighetsbedömningar.</a:t>
            </a:r>
          </a:p>
          <a:p>
            <a:r>
              <a:rPr lang="sv-SE" sz="1000" b="1" dirty="0"/>
              <a:t>Teknikens historia</a:t>
            </a:r>
            <a:r>
              <a:rPr lang="sv-SE" sz="1000" dirty="0"/>
              <a:t> och teknikutvecklingens betydelse för </a:t>
            </a:r>
            <a:r>
              <a:rPr lang="sv-SE" sz="1000" b="1" dirty="0"/>
              <a:t>samhället</a:t>
            </a:r>
            <a:r>
              <a:rPr lang="sv-SE" sz="1000" dirty="0"/>
              <a:t> samt introduktion i aktuella utvecklingsområden inom teknik.</a:t>
            </a:r>
          </a:p>
          <a:p>
            <a:r>
              <a:rPr lang="sv-SE" sz="1000" dirty="0"/>
              <a:t>Grundläggande </a:t>
            </a:r>
            <a:r>
              <a:rPr lang="sv-SE" sz="1000" b="1" dirty="0"/>
              <a:t>teknikfilosofi</a:t>
            </a:r>
            <a:r>
              <a:rPr lang="sv-SE" sz="1000" dirty="0"/>
              <a:t>: etiska värderingar och </a:t>
            </a:r>
            <a:r>
              <a:rPr lang="sv-SE" sz="1000" b="1" dirty="0"/>
              <a:t>genusstrukturer</a:t>
            </a:r>
            <a:r>
              <a:rPr lang="sv-SE" sz="1000" dirty="0"/>
              <a:t> samt hur de har påverkat och påverkar tekniken, dess användning och tillgänglighet. Hur teknik och teknikens attribut könsmärks.</a:t>
            </a:r>
          </a:p>
          <a:p>
            <a:r>
              <a:rPr lang="sv-SE" sz="1000" b="1" dirty="0"/>
              <a:t>Kommunikations</a:t>
            </a:r>
            <a:r>
              <a:rPr lang="sv-SE" sz="1000" dirty="0"/>
              <a:t>-, dator- och nätverksteknik för lärande och förmedling av teknik och information.</a:t>
            </a:r>
          </a:p>
        </p:txBody>
      </p:sp>
      <p:cxnSp>
        <p:nvCxnSpPr>
          <p:cNvPr id="9" name="Rak pil 8"/>
          <p:cNvCxnSpPr/>
          <p:nvPr/>
        </p:nvCxnSpPr>
        <p:spPr>
          <a:xfrm flipV="1">
            <a:off x="4216952" y="1822660"/>
            <a:ext cx="765837" cy="969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Rak pil 9"/>
          <p:cNvCxnSpPr/>
          <p:nvPr/>
        </p:nvCxnSpPr>
        <p:spPr>
          <a:xfrm>
            <a:off x="3986433" y="2602517"/>
            <a:ext cx="996356" cy="57472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Rak pil 14"/>
          <p:cNvCxnSpPr/>
          <p:nvPr/>
        </p:nvCxnSpPr>
        <p:spPr>
          <a:xfrm>
            <a:off x="3986433" y="3177241"/>
            <a:ext cx="1064215" cy="175751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Rak pil 16"/>
          <p:cNvCxnSpPr/>
          <p:nvPr/>
        </p:nvCxnSpPr>
        <p:spPr>
          <a:xfrm>
            <a:off x="4369352" y="4243691"/>
            <a:ext cx="681296" cy="104008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Rak pil 18"/>
          <p:cNvCxnSpPr/>
          <p:nvPr/>
        </p:nvCxnSpPr>
        <p:spPr>
          <a:xfrm>
            <a:off x="4265281" y="5455566"/>
            <a:ext cx="717508" cy="27417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Rak pil 20"/>
          <p:cNvCxnSpPr/>
          <p:nvPr/>
        </p:nvCxnSpPr>
        <p:spPr>
          <a:xfrm>
            <a:off x="3882363" y="5901535"/>
            <a:ext cx="1022873" cy="30326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Rak 23"/>
          <p:cNvCxnSpPr/>
          <p:nvPr/>
        </p:nvCxnSpPr>
        <p:spPr>
          <a:xfrm>
            <a:off x="3431726" y="2772770"/>
            <a:ext cx="0" cy="184205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5" name="Rak 24"/>
          <p:cNvCxnSpPr/>
          <p:nvPr/>
        </p:nvCxnSpPr>
        <p:spPr>
          <a:xfrm>
            <a:off x="867057" y="6593982"/>
            <a:ext cx="0" cy="184205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6" name="textruta 25"/>
          <p:cNvSpPr txBox="1"/>
          <p:nvPr/>
        </p:nvSpPr>
        <p:spPr>
          <a:xfrm>
            <a:off x="930638" y="6553819"/>
            <a:ext cx="62543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 smtClean="0"/>
              <a:t>Mindre tydlig koppling. </a:t>
            </a:r>
            <a:r>
              <a:rPr lang="sv-SE" sz="1200" dirty="0" err="1" smtClean="0"/>
              <a:t>Möligen</a:t>
            </a:r>
            <a:r>
              <a:rPr lang="sv-SE" sz="1200" dirty="0" smtClean="0"/>
              <a:t> kan man se den enda förmågan koppla till de fem punkterna i CI.</a:t>
            </a:r>
            <a:endParaRPr lang="sv-SE" sz="1200" dirty="0"/>
          </a:p>
        </p:txBody>
      </p:sp>
      <p:cxnSp>
        <p:nvCxnSpPr>
          <p:cNvPr id="27" name="Rak 26"/>
          <p:cNvCxnSpPr/>
          <p:nvPr/>
        </p:nvCxnSpPr>
        <p:spPr>
          <a:xfrm flipH="1">
            <a:off x="4905236" y="2217435"/>
            <a:ext cx="6987" cy="73954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0" name="Rak 29"/>
          <p:cNvCxnSpPr/>
          <p:nvPr/>
        </p:nvCxnSpPr>
        <p:spPr>
          <a:xfrm>
            <a:off x="4912223" y="3545650"/>
            <a:ext cx="0" cy="126307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31447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/>
              <a:t>Vad anses vara teknik? </a:t>
            </a:r>
          </a:p>
        </p:txBody>
      </p:sp>
      <p:sp>
        <p:nvSpPr>
          <p:cNvPr id="4" name="Rubrik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800" dirty="0" smtClean="0">
                <a:hlinkClick r:id="rId2"/>
              </a:rPr>
              <a:t>T-shirt folding</a:t>
            </a:r>
            <a:endParaRPr lang="sv-SE" sz="2800" dirty="0" smtClean="0"/>
          </a:p>
          <a:p>
            <a:r>
              <a:rPr lang="sv-SE" sz="2800" dirty="0" smtClean="0"/>
              <a:t>Är detta teknik?</a:t>
            </a:r>
          </a:p>
          <a:p>
            <a:r>
              <a:rPr lang="sv-SE" sz="2800" dirty="0" smtClean="0">
                <a:hlinkClick r:id="rId3"/>
              </a:rPr>
              <a:t>Predictive </a:t>
            </a:r>
            <a:r>
              <a:rPr lang="sv-SE" sz="2800" dirty="0">
                <a:hlinkClick r:id="rId3"/>
              </a:rPr>
              <a:t>Maintenance: Analytics helps a car company reduce </a:t>
            </a:r>
            <a:r>
              <a:rPr lang="sv-SE" sz="2800" dirty="0" smtClean="0">
                <a:hlinkClick r:id="rId3"/>
              </a:rPr>
              <a:t>rep</a:t>
            </a:r>
            <a:endParaRPr lang="sv-SE" sz="2800" dirty="0" smtClean="0"/>
          </a:p>
          <a:p>
            <a:r>
              <a:rPr lang="sv-SE" sz="2800" dirty="0" smtClean="0"/>
              <a:t>Och hur är det med detta?</a:t>
            </a:r>
            <a:endParaRPr lang="sv-SE" sz="2800" dirty="0"/>
          </a:p>
        </p:txBody>
      </p:sp>
    </p:spTree>
    <p:extLst>
      <p:ext uri="{BB962C8B-B14F-4D97-AF65-F5344CB8AC3E}">
        <p14:creationId xmlns:p14="http://schemas.microsoft.com/office/powerpoint/2010/main" val="11268988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En definition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Teknik är en </a:t>
            </a:r>
            <a:r>
              <a:rPr lang="sv-SE" dirty="0"/>
              <a:t>samling </a:t>
            </a:r>
            <a:r>
              <a:rPr lang="sv-SE" dirty="0" smtClean="0"/>
              <a:t>empiriskt </a:t>
            </a:r>
            <a:r>
              <a:rPr lang="sv-SE" dirty="0"/>
              <a:t>härledda principer </a:t>
            </a:r>
            <a:r>
              <a:rPr lang="sv-SE" dirty="0" smtClean="0"/>
              <a:t>som </a:t>
            </a:r>
            <a:r>
              <a:rPr lang="sv-SE" dirty="0"/>
              <a:t>man utvecklat för att tillfredsställa de praktiska </a:t>
            </a:r>
            <a:r>
              <a:rPr lang="sv-SE" dirty="0" smtClean="0"/>
              <a:t>behoven.</a:t>
            </a:r>
          </a:p>
          <a:p>
            <a:pPr lvl="1"/>
            <a:r>
              <a:rPr lang="sv-SE" dirty="0"/>
              <a:t>t.ex. kraft, hastighet, tryck 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778662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715363"/>
            <a:ext cx="7772400" cy="1124143"/>
          </a:xfrm>
        </p:spPr>
        <p:txBody>
          <a:bodyPr/>
          <a:lstStyle/>
          <a:p>
            <a:r>
              <a:rPr lang="sv-SE" dirty="0" smtClean="0"/>
              <a:t>Kursmoment 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1839505"/>
            <a:ext cx="6400800" cy="4239561"/>
          </a:xfrm>
        </p:spPr>
        <p:txBody>
          <a:bodyPr>
            <a:normAutofit fontScale="40000" lnSpcReduction="20000"/>
          </a:bodyPr>
          <a:lstStyle/>
          <a:p>
            <a:r>
              <a:rPr lang="sv-SE" sz="5900" dirty="0"/>
              <a:t>Fyra block fördelat i</a:t>
            </a:r>
            <a:r>
              <a:rPr lang="sv-SE" sz="5900" dirty="0" smtClean="0"/>
              <a:t> </a:t>
            </a:r>
            <a:r>
              <a:rPr lang="sv-SE" sz="5900" dirty="0"/>
              <a:t>18 </a:t>
            </a:r>
            <a:r>
              <a:rPr lang="sv-SE" sz="5900" dirty="0" smtClean="0"/>
              <a:t>moduler </a:t>
            </a:r>
            <a:r>
              <a:rPr lang="sv-SE" sz="5900" dirty="0"/>
              <a:t>över 32 veckor</a:t>
            </a:r>
          </a:p>
          <a:p>
            <a:endParaRPr lang="sv-SE" dirty="0"/>
          </a:p>
          <a:p>
            <a:r>
              <a:rPr lang="sv-SE" sz="6000" dirty="0"/>
              <a:t>Block A:</a:t>
            </a:r>
            <a:r>
              <a:rPr lang="sv-SE" dirty="0"/>
              <a:t> </a:t>
            </a:r>
            <a:endParaRPr lang="sv-SE" dirty="0" smtClean="0"/>
          </a:p>
          <a:p>
            <a:r>
              <a:rPr lang="sv-SE" sz="4500" dirty="0" smtClean="0"/>
              <a:t>Teknik </a:t>
            </a:r>
            <a:r>
              <a:rPr lang="sv-SE" sz="4500" dirty="0"/>
              <a:t>historia 1v</a:t>
            </a:r>
          </a:p>
          <a:p>
            <a:r>
              <a:rPr lang="sv-SE" sz="4500" dirty="0" smtClean="0"/>
              <a:t>Teknikutveckling </a:t>
            </a:r>
            <a:r>
              <a:rPr lang="sv-SE" sz="4500" dirty="0"/>
              <a:t>och samhällsutveckling (CSR) 1v</a:t>
            </a:r>
          </a:p>
          <a:p>
            <a:r>
              <a:rPr lang="sv-SE" sz="4500" dirty="0"/>
              <a:t>	</a:t>
            </a:r>
            <a:r>
              <a:rPr lang="sv-SE" sz="4500" dirty="0" smtClean="0"/>
              <a:t>Föreställningar </a:t>
            </a:r>
            <a:r>
              <a:rPr lang="sv-SE" sz="4500" dirty="0"/>
              <a:t>och traditioner inom teknik 1v</a:t>
            </a:r>
          </a:p>
          <a:p>
            <a:r>
              <a:rPr lang="sv-SE" sz="4500" dirty="0"/>
              <a:t>		E</a:t>
            </a:r>
            <a:r>
              <a:rPr lang="sv-SE" sz="4500" dirty="0" smtClean="0"/>
              <a:t>nergiförbrukning </a:t>
            </a:r>
            <a:r>
              <a:rPr lang="sv-SE" sz="4500" dirty="0"/>
              <a:t>+ (grupparbete) </a:t>
            </a:r>
            <a:r>
              <a:rPr lang="sv-SE" sz="4500" dirty="0" smtClean="0"/>
              <a:t>2v</a:t>
            </a:r>
            <a:r>
              <a:rPr lang="sv-SE" sz="4500" dirty="0"/>
              <a:t>    </a:t>
            </a:r>
            <a:r>
              <a:rPr lang="sv-SE" sz="5000" dirty="0"/>
              <a:t>    </a:t>
            </a:r>
          </a:p>
          <a:p>
            <a:r>
              <a:rPr lang="sv-SE" sz="6000" dirty="0"/>
              <a:t>Block </a:t>
            </a:r>
            <a:r>
              <a:rPr lang="sv-SE" sz="6000" dirty="0" smtClean="0"/>
              <a:t>B:</a:t>
            </a:r>
            <a:r>
              <a:rPr lang="sv-SE" sz="6000" dirty="0"/>
              <a:t> </a:t>
            </a:r>
          </a:p>
          <a:p>
            <a:r>
              <a:rPr lang="sv-SE" sz="4500" dirty="0"/>
              <a:t>P</a:t>
            </a:r>
            <a:r>
              <a:rPr lang="sv-SE" sz="4500" dirty="0" smtClean="0"/>
              <a:t>roduktutveckling </a:t>
            </a:r>
            <a:r>
              <a:rPr lang="sv-SE" sz="4500" dirty="0"/>
              <a:t>process 1v tekniskt projekt ( produktutveckling </a:t>
            </a:r>
            <a:r>
              <a:rPr lang="sv-SE" sz="4500" dirty="0" smtClean="0"/>
              <a:t>design, löper över perioden)</a:t>
            </a:r>
            <a:endParaRPr lang="sv-SE" sz="4500" dirty="0"/>
          </a:p>
          <a:p>
            <a:r>
              <a:rPr lang="sv-SE" sz="4500" dirty="0"/>
              <a:t>		</a:t>
            </a:r>
            <a:r>
              <a:rPr lang="sv-SE" sz="4500" dirty="0" smtClean="0"/>
              <a:t>Kretslopps </a:t>
            </a:r>
            <a:r>
              <a:rPr lang="sv-SE" sz="4500" dirty="0"/>
              <a:t>system, </a:t>
            </a:r>
            <a:r>
              <a:rPr lang="sv-SE" sz="4500" dirty="0" err="1"/>
              <a:t>greentech</a:t>
            </a:r>
            <a:r>
              <a:rPr lang="sv-SE" sz="4500" dirty="0"/>
              <a:t>  1v</a:t>
            </a:r>
          </a:p>
          <a:p>
            <a:r>
              <a:rPr lang="hu-HU" sz="4500" dirty="0"/>
              <a:t>		</a:t>
            </a:r>
            <a:r>
              <a:rPr lang="hu-HU" sz="4500" dirty="0" smtClean="0"/>
              <a:t>Ritteknik </a:t>
            </a:r>
            <a:r>
              <a:rPr lang="hu-HU" sz="4500" dirty="0"/>
              <a:t>( CAD) 3v      </a:t>
            </a:r>
            <a:r>
              <a:rPr lang="hu-HU" sz="3800" dirty="0"/>
              <a:t> </a:t>
            </a:r>
            <a:r>
              <a:rPr lang="hu-HU" dirty="0"/>
              <a:t>   </a:t>
            </a:r>
          </a:p>
        </p:txBody>
      </p:sp>
    </p:spTree>
    <p:extLst>
      <p:ext uri="{BB962C8B-B14F-4D97-AF65-F5344CB8AC3E}">
        <p14:creationId xmlns:p14="http://schemas.microsoft.com/office/powerpoint/2010/main" val="11328251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62468"/>
            <a:ext cx="7772400" cy="795865"/>
          </a:xfrm>
        </p:spPr>
        <p:txBody>
          <a:bodyPr/>
          <a:lstStyle/>
          <a:p>
            <a:r>
              <a:rPr lang="sv-SE" sz="3200" dirty="0" smtClean="0"/>
              <a:t>Kursmoment</a:t>
            </a:r>
            <a:r>
              <a:rPr lang="sv-SE" dirty="0" smtClean="0"/>
              <a:t> 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439332" y="1168400"/>
            <a:ext cx="6333067" cy="4910666"/>
          </a:xfrm>
        </p:spPr>
        <p:txBody>
          <a:bodyPr>
            <a:normAutofit fontScale="40000" lnSpcReduction="20000"/>
          </a:bodyPr>
          <a:lstStyle/>
          <a:p>
            <a:r>
              <a:rPr lang="sv-SE" dirty="0"/>
              <a:t>		</a:t>
            </a:r>
            <a:r>
              <a:rPr lang="sv-SE" sz="6000" dirty="0"/>
              <a:t>Block </a:t>
            </a:r>
            <a:r>
              <a:rPr lang="sv-SE" sz="6000" dirty="0" smtClean="0"/>
              <a:t>C:</a:t>
            </a:r>
            <a:endParaRPr lang="sv-SE" sz="6000" dirty="0"/>
          </a:p>
          <a:p>
            <a:r>
              <a:rPr lang="sv-SE" dirty="0"/>
              <a:t>	</a:t>
            </a:r>
            <a:r>
              <a:rPr lang="sv-SE" sz="4500" dirty="0"/>
              <a:t>	</a:t>
            </a:r>
            <a:r>
              <a:rPr lang="sv-SE" sz="4500" dirty="0" smtClean="0"/>
              <a:t>Olika </a:t>
            </a:r>
            <a:r>
              <a:rPr lang="sv-SE" sz="4500" dirty="0"/>
              <a:t>teknik områden +</a:t>
            </a:r>
          </a:p>
          <a:p>
            <a:r>
              <a:rPr lang="sv-SE" sz="4500" dirty="0" err="1"/>
              <a:t>U</a:t>
            </a:r>
            <a:r>
              <a:rPr lang="sv-SE" sz="4500" dirty="0" err="1" smtClean="0"/>
              <a:t>ppfinnar</a:t>
            </a:r>
            <a:r>
              <a:rPr lang="sv-SE" sz="4500" dirty="0"/>
              <a:t>/innovation projekt ( löper över hela perioden)</a:t>
            </a:r>
          </a:p>
          <a:p>
            <a:r>
              <a:rPr lang="sv-SE" sz="4500" dirty="0"/>
              <a:t>		</a:t>
            </a:r>
            <a:r>
              <a:rPr lang="sv-SE" sz="4500" dirty="0" smtClean="0"/>
              <a:t>Materialteknik </a:t>
            </a:r>
            <a:r>
              <a:rPr lang="sv-SE" sz="4500" dirty="0"/>
              <a:t>2v /grupparbete </a:t>
            </a:r>
          </a:p>
          <a:p>
            <a:r>
              <a:rPr lang="sv-SE" sz="4500" dirty="0"/>
              <a:t>		</a:t>
            </a:r>
            <a:r>
              <a:rPr lang="sv-SE" sz="4500" dirty="0" smtClean="0"/>
              <a:t>Produktionsteknik </a:t>
            </a:r>
            <a:r>
              <a:rPr lang="sv-SE" sz="4500" dirty="0"/>
              <a:t>2v </a:t>
            </a:r>
            <a:r>
              <a:rPr lang="sv-SE" sz="4500" dirty="0" smtClean="0"/>
              <a:t>grupparbete</a:t>
            </a:r>
            <a:endParaRPr lang="sv-SE" sz="4500" dirty="0"/>
          </a:p>
          <a:p>
            <a:r>
              <a:rPr lang="sv-SE" sz="4500" dirty="0"/>
              <a:t>		</a:t>
            </a:r>
            <a:r>
              <a:rPr lang="sv-SE" sz="4500" dirty="0" smtClean="0"/>
              <a:t>Byggteknik </a:t>
            </a:r>
            <a:r>
              <a:rPr lang="sv-SE" sz="4500" dirty="0"/>
              <a:t>1v,</a:t>
            </a:r>
          </a:p>
          <a:p>
            <a:r>
              <a:rPr lang="sv-SE" sz="4500" dirty="0"/>
              <a:t>		 </a:t>
            </a:r>
            <a:r>
              <a:rPr lang="sv-SE" sz="4500" dirty="0" smtClean="0"/>
              <a:t>Maskinkonstruktion </a:t>
            </a:r>
            <a:r>
              <a:rPr lang="sv-SE" sz="4500" dirty="0"/>
              <a:t>2v,</a:t>
            </a:r>
          </a:p>
          <a:p>
            <a:r>
              <a:rPr lang="sv-SE" sz="4500" dirty="0"/>
              <a:t>		 </a:t>
            </a:r>
            <a:r>
              <a:rPr lang="sv-SE" sz="4500" dirty="0" smtClean="0"/>
              <a:t>Kemiteknik </a:t>
            </a:r>
            <a:r>
              <a:rPr lang="sv-SE" sz="4500" dirty="0"/>
              <a:t>1v</a:t>
            </a:r>
            <a:r>
              <a:rPr lang="sv-SE" sz="4500" dirty="0" smtClean="0"/>
              <a:t>, </a:t>
            </a:r>
          </a:p>
          <a:p>
            <a:r>
              <a:rPr lang="sv-SE" sz="4500" dirty="0" smtClean="0"/>
              <a:t>(Prov</a:t>
            </a:r>
            <a:r>
              <a:rPr lang="sv-SE" sz="4500" dirty="0"/>
              <a:t>/</a:t>
            </a:r>
            <a:r>
              <a:rPr lang="sv-SE" sz="4500" dirty="0" smtClean="0"/>
              <a:t>grupparbete)</a:t>
            </a:r>
            <a:endParaRPr lang="sv-SE" sz="4500" dirty="0"/>
          </a:p>
          <a:p>
            <a:r>
              <a:rPr lang="sv-SE" sz="4500" dirty="0"/>
              <a:t>		 </a:t>
            </a:r>
            <a:r>
              <a:rPr lang="sv-SE" sz="4500" dirty="0" smtClean="0"/>
              <a:t>Elektronik </a:t>
            </a:r>
            <a:r>
              <a:rPr lang="sv-SE" sz="4500" dirty="0"/>
              <a:t>konstruktion 2v</a:t>
            </a:r>
          </a:p>
          <a:p>
            <a:r>
              <a:rPr lang="sv-SE" sz="4500" dirty="0"/>
              <a:t>		</a:t>
            </a:r>
            <a:r>
              <a:rPr lang="sv-SE" sz="4500" dirty="0" smtClean="0"/>
              <a:t>Styr </a:t>
            </a:r>
            <a:r>
              <a:rPr lang="sv-SE" sz="4500" dirty="0"/>
              <a:t>o reglerteknik 1v</a:t>
            </a:r>
          </a:p>
          <a:p>
            <a:r>
              <a:rPr lang="sv-SE" sz="4500" dirty="0"/>
              <a:t>		</a:t>
            </a:r>
            <a:r>
              <a:rPr lang="sv-SE" sz="4500" dirty="0" smtClean="0"/>
              <a:t>Datorteknik </a:t>
            </a:r>
            <a:r>
              <a:rPr lang="sv-SE" sz="4500" dirty="0"/>
              <a:t>1v</a:t>
            </a:r>
          </a:p>
          <a:p>
            <a:r>
              <a:rPr lang="sv-SE" sz="4500" dirty="0"/>
              <a:t>		 </a:t>
            </a:r>
            <a:r>
              <a:rPr lang="sv-SE" sz="4500" dirty="0" smtClean="0"/>
              <a:t>Hård </a:t>
            </a:r>
            <a:r>
              <a:rPr lang="sv-SE" sz="4500" dirty="0"/>
              <a:t>och mjukvara konstruktion /program(spel, animation, musik, film) 2v </a:t>
            </a:r>
          </a:p>
          <a:p>
            <a:r>
              <a:rPr lang="sv-SE" sz="4500" dirty="0"/>
              <a:t>		</a:t>
            </a:r>
            <a:r>
              <a:rPr lang="sv-SE" sz="4500" dirty="0" smtClean="0"/>
              <a:t>Energiteknik </a:t>
            </a:r>
            <a:r>
              <a:rPr lang="sv-SE" sz="4500" dirty="0"/>
              <a:t>2v</a:t>
            </a:r>
          </a:p>
          <a:p>
            <a:r>
              <a:rPr lang="sv-SE" sz="4500" dirty="0"/>
              <a:t>		</a:t>
            </a:r>
            <a:r>
              <a:rPr lang="sv-SE" sz="4500" dirty="0" smtClean="0"/>
              <a:t>Ny </a:t>
            </a:r>
            <a:r>
              <a:rPr lang="sv-SE" sz="4500" dirty="0"/>
              <a:t>teknik 1v</a:t>
            </a:r>
          </a:p>
          <a:p>
            <a:r>
              <a:rPr lang="sv-SE" sz="4500" dirty="0"/>
              <a:t>     </a:t>
            </a:r>
            <a:r>
              <a:rPr lang="hu-HU" sz="4500" dirty="0"/>
              <a:t>          </a:t>
            </a:r>
          </a:p>
        </p:txBody>
      </p:sp>
    </p:spTree>
    <p:extLst>
      <p:ext uri="{BB962C8B-B14F-4D97-AF65-F5344CB8AC3E}">
        <p14:creationId xmlns:p14="http://schemas.microsoft.com/office/powerpoint/2010/main" val="32996644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62468"/>
            <a:ext cx="7772400" cy="795865"/>
          </a:xfrm>
        </p:spPr>
        <p:txBody>
          <a:bodyPr/>
          <a:lstStyle/>
          <a:p>
            <a:r>
              <a:rPr lang="sv-SE" sz="3200" dirty="0" smtClean="0"/>
              <a:t>Kursmoment</a:t>
            </a:r>
            <a:r>
              <a:rPr lang="sv-SE" dirty="0" smtClean="0"/>
              <a:t> 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439332" y="1168400"/>
            <a:ext cx="6333067" cy="4910666"/>
          </a:xfrm>
        </p:spPr>
        <p:txBody>
          <a:bodyPr>
            <a:normAutofit/>
          </a:bodyPr>
          <a:lstStyle/>
          <a:p>
            <a:r>
              <a:rPr lang="sv-SE" dirty="0"/>
              <a:t>			</a:t>
            </a:r>
            <a:r>
              <a:rPr lang="sv-SE" sz="2600" dirty="0"/>
              <a:t>Block </a:t>
            </a:r>
            <a:r>
              <a:rPr lang="sv-SE" sz="2600" dirty="0" smtClean="0"/>
              <a:t>D:</a:t>
            </a:r>
            <a:endParaRPr lang="sv-SE" sz="2600" dirty="0"/>
          </a:p>
          <a:p>
            <a:r>
              <a:rPr lang="sv-SE" dirty="0"/>
              <a:t>		</a:t>
            </a:r>
            <a:r>
              <a:rPr lang="sv-SE" sz="2000" dirty="0"/>
              <a:t>Teknisk beräkning ( mekanisk dimensionering, matematisk beräkning av  digital system bl.a. fördröjning eller effekt i ett system 2v</a:t>
            </a:r>
          </a:p>
          <a:p>
            <a:r>
              <a:rPr lang="sv-SE" sz="2000" dirty="0"/>
              <a:t>		</a:t>
            </a:r>
            <a:r>
              <a:rPr lang="sv-SE" sz="2000" dirty="0" err="1" smtClean="0"/>
              <a:t>evn</a:t>
            </a:r>
            <a:r>
              <a:rPr lang="sv-SE" sz="2000" dirty="0" smtClean="0"/>
              <a:t>. </a:t>
            </a:r>
            <a:r>
              <a:rPr lang="sv-SE" sz="2000" dirty="0"/>
              <a:t>prov</a:t>
            </a:r>
          </a:p>
          <a:p>
            <a:r>
              <a:rPr lang="sv-SE" sz="2000" dirty="0"/>
              <a:t>		</a:t>
            </a:r>
            <a:r>
              <a:rPr lang="sv-SE" sz="2000" dirty="0" smtClean="0"/>
              <a:t>Tekniska </a:t>
            </a:r>
            <a:r>
              <a:rPr lang="sv-SE" sz="2000" dirty="0"/>
              <a:t>system 1v</a:t>
            </a:r>
          </a:p>
          <a:p>
            <a:r>
              <a:rPr lang="sv-SE" sz="2000" dirty="0"/>
              <a:t>		infrasystem i samhället  + Grupparbete i tekniska system 2v</a:t>
            </a:r>
          </a:p>
          <a:p>
            <a:endParaRPr lang="hu-HU" sz="4500" dirty="0"/>
          </a:p>
        </p:txBody>
      </p:sp>
    </p:spTree>
    <p:extLst>
      <p:ext uri="{BB962C8B-B14F-4D97-AF65-F5344CB8AC3E}">
        <p14:creationId xmlns:p14="http://schemas.microsoft.com/office/powerpoint/2010/main" val="42739083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62468"/>
            <a:ext cx="7772400" cy="795865"/>
          </a:xfrm>
        </p:spPr>
        <p:txBody>
          <a:bodyPr/>
          <a:lstStyle/>
          <a:p>
            <a:r>
              <a:rPr lang="sv-SE" sz="3200" dirty="0" smtClean="0"/>
              <a:t>Kursmaterial</a:t>
            </a:r>
            <a:r>
              <a:rPr lang="sv-SE" dirty="0" smtClean="0"/>
              <a:t> 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439332" y="1168400"/>
            <a:ext cx="6333067" cy="4910666"/>
          </a:xfrm>
        </p:spPr>
        <p:txBody>
          <a:bodyPr>
            <a:normAutofit/>
          </a:bodyPr>
          <a:lstStyle/>
          <a:p>
            <a:r>
              <a:rPr lang="sv-SE" dirty="0"/>
              <a:t>		</a:t>
            </a:r>
            <a:r>
              <a:rPr lang="sv-SE" dirty="0" smtClean="0"/>
              <a:t>Olles två första </a:t>
            </a:r>
            <a:r>
              <a:rPr lang="sv-SE" smtClean="0"/>
              <a:t>ppt.bilder</a:t>
            </a:r>
            <a:r>
              <a:rPr lang="sv-SE" dirty="0" smtClean="0"/>
              <a:t> som visar </a:t>
            </a:r>
            <a:r>
              <a:rPr lang="sv-SE" dirty="0"/>
              <a:t>L</a:t>
            </a:r>
            <a:r>
              <a:rPr lang="sv-SE" dirty="0" smtClean="0"/>
              <a:t>iber och Gleerups upplägg  </a:t>
            </a:r>
            <a:endParaRPr lang="hu-HU" sz="4500" dirty="0"/>
          </a:p>
        </p:txBody>
      </p:sp>
    </p:spTree>
    <p:extLst>
      <p:ext uri="{BB962C8B-B14F-4D97-AF65-F5344CB8AC3E}">
        <p14:creationId xmlns:p14="http://schemas.microsoft.com/office/powerpoint/2010/main" val="1468096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906</TotalTime>
  <Words>483</Words>
  <Application>Microsoft Macintosh PowerPoint</Application>
  <PresentationFormat>Bildspel på skärmen (4:3)</PresentationFormat>
  <Paragraphs>74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8</vt:i4>
      </vt:variant>
    </vt:vector>
  </HeadingPairs>
  <TitlesOfParts>
    <vt:vector size="9" baseType="lpstr">
      <vt:lpstr>Office-tema</vt:lpstr>
      <vt:lpstr>Teknikplanering</vt:lpstr>
      <vt:lpstr>Kopplingar mellan förmågor och CI</vt:lpstr>
      <vt:lpstr>Vad anses vara teknik? </vt:lpstr>
      <vt:lpstr>En definition</vt:lpstr>
      <vt:lpstr>Kursmoment </vt:lpstr>
      <vt:lpstr>Kursmoment </vt:lpstr>
      <vt:lpstr>Kursmoment </vt:lpstr>
      <vt:lpstr>Kursmaterial </vt:lpstr>
    </vt:vector>
  </TitlesOfParts>
  <Company>TIS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Teknikplanering</dc:title>
  <dc:creator>Håkan Elderstig</dc:creator>
  <cp:lastModifiedBy>Håkan Elderstig</cp:lastModifiedBy>
  <cp:revision>18</cp:revision>
  <dcterms:created xsi:type="dcterms:W3CDTF">2013-08-25T20:47:13Z</dcterms:created>
  <dcterms:modified xsi:type="dcterms:W3CDTF">2013-08-26T21:08:59Z</dcterms:modified>
</cp:coreProperties>
</file>