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0"/>
  </p:notesMasterIdLst>
  <p:handoutMasterIdLst>
    <p:handoutMasterId r:id="rId11"/>
  </p:handoutMasterIdLst>
  <p:sldIdLst>
    <p:sldId id="257" r:id="rId2"/>
    <p:sldId id="259" r:id="rId3"/>
    <p:sldId id="265" r:id="rId4"/>
    <p:sldId id="264" r:id="rId5"/>
    <p:sldId id="263" r:id="rId6"/>
    <p:sldId id="261" r:id="rId7"/>
    <p:sldId id="260" r:id="rId8"/>
    <p:sldId id="262" r:id="rId9"/>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645" y="4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5CE746-21C0-44E9-994E-BCF452A4368C}" type="datetime1">
              <a:rPr lang="sv-SE" smtClean="0"/>
              <a:t>2020-04-01</a:t>
            </a:fld>
            <a:endParaRPr lang="en-US"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B1C927-E9CF-4A10-9189-C9AC8244A919}" type="datetime1">
              <a:rPr lang="sv-SE" smtClean="0"/>
              <a:t>2020-04-01</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a:t>Klicka för att redigera format för bakgrundstext</a:t>
            </a:r>
            <a:endParaRPr lang="en-US"/>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ulär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sv-SE"/>
              <a:t>Klicka här för att ändra mall för rubrikformat</a:t>
            </a:r>
            <a:endParaRPr lang="en-US" dirty="0"/>
          </a:p>
        </p:txBody>
      </p:sp>
      <p:sp>
        <p:nvSpPr>
          <p:cNvPr id="3" name="Underrubrik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Klicka här för att ändra mall för underrubrikformat</a:t>
            </a:r>
            <a:endParaRPr lang="en-US" dirty="0"/>
          </a:p>
        </p:txBody>
      </p:sp>
      <p:sp>
        <p:nvSpPr>
          <p:cNvPr id="8" name="Platshållare fö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D79B30A6-6A69-4294-AF9F-EB23760A5424}" type="datetime1">
              <a:rPr lang="sv-SE" smtClean="0"/>
              <a:t>2020-04-01</a:t>
            </a:fld>
            <a:endParaRPr lang="en-US" dirty="0"/>
          </a:p>
        </p:txBody>
      </p:sp>
      <p:sp>
        <p:nvSpPr>
          <p:cNvPr id="9" name="Platshållare för sidfo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9" name="Rubrik 1"/>
          <p:cNvSpPr>
            <a:spLocks noGrp="1"/>
          </p:cNvSpPr>
          <p:nvPr>
            <p:ph type="title"/>
          </p:nvPr>
        </p:nvSpPr>
        <p:spPr>
          <a:xfrm>
            <a:off x="581192" y="702156"/>
            <a:ext cx="11029616" cy="1013800"/>
          </a:xfrm>
        </p:spPr>
        <p:txBody>
          <a:bodyPr rtlCol="0"/>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D7FA3ABC-B964-4C7C-BB3E-2C44EAE1B8A0}" type="datetime1">
              <a:rPr lang="sv-SE" smtClean="0"/>
              <a:t>2020-04-01</a:t>
            </a:fld>
            <a:endParaRPr lang="en-US" dirty="0"/>
          </a:p>
        </p:txBody>
      </p:sp>
      <p:sp>
        <p:nvSpPr>
          <p:cNvPr id="5" name="Platshållare för sidfot 4"/>
          <p:cNvSpPr>
            <a:spLocks noGrp="1"/>
          </p:cNvSpPr>
          <p:nvPr>
            <p:ph type="ftr" sz="quarter" idx="11"/>
          </p:nvPr>
        </p:nvSpPr>
        <p:spPr/>
        <p:txBody>
          <a:bodyPr rtlCol="0"/>
          <a:lstStyle/>
          <a:p>
            <a:pPr rtl="0"/>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ktangulär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Lodrät rubrik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a:xfrm>
            <a:off x="774923" y="863600"/>
            <a:ext cx="7161625" cy="4807326"/>
          </a:xfrm>
        </p:spPr>
        <p:txBody>
          <a:bodyPr vert="eaVert" rtlCol="0" anchor="t"/>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Rektangulär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ktangulär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Platshållare för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E512AC23-6BF1-4917-9065-878FE1392BD0}" type="datetime1">
              <a:rPr lang="sv-SE" smtClean="0"/>
              <a:t>2020-04-01</a:t>
            </a:fld>
            <a:endParaRPr lang="en-US" dirty="0"/>
          </a:p>
        </p:txBody>
      </p:sp>
      <p:sp>
        <p:nvSpPr>
          <p:cNvPr id="12" name="Platshållare för sidfot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Platshållare för bildnumm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2" y="702156"/>
            <a:ext cx="11029616" cy="1188720"/>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581192" y="2340864"/>
            <a:ext cx="11029615" cy="3634486"/>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Platshållare fö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4C805C05-DA27-497A-9EA6-1B76E837A342}" type="datetime1">
              <a:rPr lang="sv-SE" smtClean="0"/>
              <a:t>2020-04-01</a:t>
            </a:fld>
            <a:endParaRPr lang="en-US" dirty="0"/>
          </a:p>
        </p:txBody>
      </p:sp>
      <p:sp>
        <p:nvSpPr>
          <p:cNvPr id="9" name="Platshållare för sidfo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ktangulär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Klicka här för att ändra format på bakgrundstexten</a:t>
            </a:r>
          </a:p>
        </p:txBody>
      </p:sp>
      <p:sp>
        <p:nvSpPr>
          <p:cNvPr id="7" name="Platshållare för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E2036EE-278D-4008-9733-6A5056AF6491}" type="datetime1">
              <a:rPr lang="sv-SE" smtClean="0"/>
              <a:t>2020-04-01</a:t>
            </a:fld>
            <a:endParaRPr lang="en-US" dirty="0"/>
          </a:p>
        </p:txBody>
      </p:sp>
      <p:sp>
        <p:nvSpPr>
          <p:cNvPr id="9" name="Platshållare för sidfot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sz="half" idx="1"/>
          </p:nvPr>
        </p:nvSpPr>
        <p:spPr>
          <a:xfrm>
            <a:off x="581193" y="2228003"/>
            <a:ext cx="5194767"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innehåll 3"/>
          <p:cNvSpPr>
            <a:spLocks noGrp="1"/>
          </p:cNvSpPr>
          <p:nvPr>
            <p:ph sz="half" idx="2"/>
          </p:nvPr>
        </p:nvSpPr>
        <p:spPr>
          <a:xfrm>
            <a:off x="6416039" y="2228003"/>
            <a:ext cx="5194769"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datum 4"/>
          <p:cNvSpPr>
            <a:spLocks noGrp="1"/>
          </p:cNvSpPr>
          <p:nvPr>
            <p:ph type="dt" sz="half" idx="10"/>
          </p:nvPr>
        </p:nvSpPr>
        <p:spPr/>
        <p:txBody>
          <a:bodyPr rtlCol="0"/>
          <a:lstStyle/>
          <a:p>
            <a:pPr rtl="0"/>
            <a:fld id="{0D8D82D7-7EEA-4484-96A8-366743292ECC}" type="datetime1">
              <a:rPr lang="sv-SE" smtClean="0"/>
              <a:t>2020-04-01</a:t>
            </a:fld>
            <a:endParaRPr lang="en-US" dirty="0"/>
          </a:p>
        </p:txBody>
      </p:sp>
      <p:sp>
        <p:nvSpPr>
          <p:cNvPr id="6" name="Platshållare för sidfot 5"/>
          <p:cNvSpPr>
            <a:spLocks noGrp="1"/>
          </p:cNvSpPr>
          <p:nvPr>
            <p:ph type="ftr" sz="quarter" idx="11"/>
          </p:nvPr>
        </p:nvSpPr>
        <p:spPr/>
        <p:txBody>
          <a:bodyPr rtlCol="0"/>
          <a:lstStyle/>
          <a:p>
            <a:pPr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4" name="Platshållare för innehåll 3"/>
          <p:cNvSpPr>
            <a:spLocks noGrp="1"/>
          </p:cNvSpPr>
          <p:nvPr>
            <p:ph sz="half" idx="2"/>
          </p:nvPr>
        </p:nvSpPr>
        <p:spPr>
          <a:xfrm>
            <a:off x="581194" y="2926052"/>
            <a:ext cx="5194766"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sv-SE"/>
              <a:t>Klicka här för att ändra format på bakgrundstexten</a:t>
            </a:r>
          </a:p>
        </p:txBody>
      </p:sp>
      <p:sp>
        <p:nvSpPr>
          <p:cNvPr id="6" name="Platshållare för innehåll 5"/>
          <p:cNvSpPr>
            <a:spLocks noGrp="1"/>
          </p:cNvSpPr>
          <p:nvPr>
            <p:ph sz="quarter" idx="4"/>
          </p:nvPr>
        </p:nvSpPr>
        <p:spPr>
          <a:xfrm>
            <a:off x="6416037" y="2926052"/>
            <a:ext cx="5194771"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p:cNvSpPr>
            <a:spLocks noGrp="1"/>
          </p:cNvSpPr>
          <p:nvPr>
            <p:ph type="dt" sz="half" idx="10"/>
          </p:nvPr>
        </p:nvSpPr>
        <p:spPr/>
        <p:txBody>
          <a:bodyPr rtlCol="0"/>
          <a:lstStyle/>
          <a:p>
            <a:pPr rtl="0"/>
            <a:fld id="{27A1C668-7D51-466E-95EA-1D7A9577BCE4}" type="datetime1">
              <a:rPr lang="sv-SE" smtClean="0"/>
              <a:t>2020-04-01</a:t>
            </a:fld>
            <a:endParaRPr lang="en-US" dirty="0"/>
          </a:p>
        </p:txBody>
      </p:sp>
      <p:sp>
        <p:nvSpPr>
          <p:cNvPr id="8" name="Platshållare för sidfot 7"/>
          <p:cNvSpPr>
            <a:spLocks noGrp="1"/>
          </p:cNvSpPr>
          <p:nvPr>
            <p:ph type="ftr" sz="quarter" idx="11"/>
          </p:nvPr>
        </p:nvSpPr>
        <p:spPr/>
        <p:txBody>
          <a:bodyPr rtlCol="0"/>
          <a:lstStyle/>
          <a:p>
            <a:pPr rtl="0"/>
            <a:endParaRPr lang="en-US" dirty="0"/>
          </a:p>
        </p:txBody>
      </p:sp>
      <p:sp>
        <p:nvSpPr>
          <p:cNvPr id="9" name="Platshållare för bildnumm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8" name="Rubrik 1"/>
          <p:cNvSpPr>
            <a:spLocks noGrp="1"/>
          </p:cNvSpPr>
          <p:nvPr>
            <p:ph type="title"/>
          </p:nvPr>
        </p:nvSpPr>
        <p:spPr>
          <a:xfrm>
            <a:off x="575894" y="729658"/>
            <a:ext cx="11029616" cy="988332"/>
          </a:xfrm>
        </p:spPr>
        <p:txBody>
          <a:bodyPr rtlCol="0"/>
          <a:lstStyle/>
          <a:p>
            <a:pPr rtl="0"/>
            <a:r>
              <a:rPr lang="sv-SE"/>
              <a:t>Klicka här för att ändra mall för rubrikformat</a:t>
            </a:r>
            <a:endParaRPr lang="en-US" dirty="0"/>
          </a:p>
        </p:txBody>
      </p:sp>
      <p:sp>
        <p:nvSpPr>
          <p:cNvPr id="3" name="Platshållare för datum 2"/>
          <p:cNvSpPr>
            <a:spLocks noGrp="1"/>
          </p:cNvSpPr>
          <p:nvPr>
            <p:ph type="dt" sz="half" idx="10"/>
          </p:nvPr>
        </p:nvSpPr>
        <p:spPr/>
        <p:txBody>
          <a:bodyPr rtlCol="0"/>
          <a:lstStyle/>
          <a:p>
            <a:pPr rtl="0"/>
            <a:fld id="{FD45570D-5384-4922-9D68-3679F253013B}" type="datetime1">
              <a:rPr lang="sv-SE" smtClean="0"/>
              <a:t>2020-04-01</a:t>
            </a:fld>
            <a:endParaRPr lang="en-US" dirty="0"/>
          </a:p>
        </p:txBody>
      </p:sp>
      <p:sp>
        <p:nvSpPr>
          <p:cNvPr id="4" name="Platshållare för sidfot 3"/>
          <p:cNvSpPr>
            <a:spLocks noGrp="1"/>
          </p:cNvSpPr>
          <p:nvPr>
            <p:ph type="ftr" sz="quarter" idx="11"/>
          </p:nvPr>
        </p:nvSpPr>
        <p:spPr/>
        <p:txBody>
          <a:bodyPr rtlCol="0"/>
          <a:lstStyle/>
          <a:p>
            <a:pPr rtl="0"/>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717ABCDC-DD8A-4412-83C8-68CEED33046A}" type="datetime1">
              <a:rPr lang="sv-SE" smtClean="0"/>
              <a:t>2020-04-01</a:t>
            </a:fld>
            <a:endParaRPr lang="en-US" dirty="0"/>
          </a:p>
        </p:txBody>
      </p:sp>
      <p:sp>
        <p:nvSpPr>
          <p:cNvPr id="3" name="Platshållare för sidfot 2"/>
          <p:cNvSpPr>
            <a:spLocks noGrp="1"/>
          </p:cNvSpPr>
          <p:nvPr>
            <p:ph type="ftr" sz="quarter" idx="11"/>
          </p:nvPr>
        </p:nvSpPr>
        <p:spPr/>
        <p:txBody>
          <a:bodyPr rtlCol="0"/>
          <a:lstStyle/>
          <a:p>
            <a:pPr rtl="0"/>
            <a:endParaRPr lang="en-US" dirty="0"/>
          </a:p>
        </p:txBody>
      </p:sp>
      <p:sp>
        <p:nvSpPr>
          <p:cNvPr id="4" name="Platshållare för bildnumm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Rektangulär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8" name="Platshållare för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374E7FB6-F234-466F-B0FB-DCC04B3D8B4C}" type="datetime1">
              <a:rPr lang="sv-SE" smtClean="0"/>
              <a:t>2020-04-01</a:t>
            </a:fld>
            <a:endParaRPr lang="en-US" dirty="0"/>
          </a:p>
        </p:txBody>
      </p:sp>
      <p:sp>
        <p:nvSpPr>
          <p:cNvPr id="10" name="Platshållare för sidfot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Platshållare för bildnumm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bild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a:t>Klicka på ikonen för att lägga till en bild</a:t>
            </a:r>
            <a:endParaRPr lang="en-US" dirty="0"/>
          </a:p>
        </p:txBody>
      </p:sp>
      <p:sp>
        <p:nvSpPr>
          <p:cNvPr id="4" name="Platshållare för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D8230940-D3F0-4767-99FC-780D8022E61C}" type="datetime1">
              <a:rPr lang="sv-SE" smtClean="0"/>
              <a:t>2020-04-01</a:t>
            </a:fld>
            <a:endParaRPr lang="en-US" dirty="0"/>
          </a:p>
        </p:txBody>
      </p:sp>
      <p:sp>
        <p:nvSpPr>
          <p:cNvPr id="6" name="Platshållare för sidfot 5"/>
          <p:cNvSpPr>
            <a:spLocks noGrp="1"/>
          </p:cNvSpPr>
          <p:nvPr>
            <p:ph type="ftr" sz="quarter" idx="11"/>
          </p:nvPr>
        </p:nvSpPr>
        <p:spPr/>
        <p:txBody>
          <a:bodyPr rtlCol="0"/>
          <a:lstStyle/>
          <a:p>
            <a:pPr algn="l"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sv-se"/>
              <a:t>Klicka här för att ändra format</a:t>
            </a:r>
            <a:endParaRPr lang="en-US" dirty="0"/>
          </a:p>
        </p:txBody>
      </p:sp>
      <p:sp>
        <p:nvSpPr>
          <p:cNvPr id="3" name="Platshållare för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624093F0-AFF8-47E3-A0B5-B69A7B0B4CE3}" type="datetime1">
              <a:rPr lang="sv-SE" smtClean="0"/>
              <a:t>2020-04-01</a:t>
            </a:fld>
            <a:endParaRPr lang="en-US" dirty="0"/>
          </a:p>
        </p:txBody>
      </p:sp>
      <p:sp>
        <p:nvSpPr>
          <p:cNvPr id="5" name="Platshållare för sidfot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Platshållare för bildnumm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ektangel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ktangel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i/status/1229993320635674625" TargetMode="External"/><Relationship Id="rId13" Type="http://schemas.openxmlformats.org/officeDocument/2006/relationships/hyperlink" Target="https://twitter.com/i/status/1221449070822248448" TargetMode="External"/><Relationship Id="rId3" Type="http://schemas.openxmlformats.org/officeDocument/2006/relationships/hyperlink" Target="https://twitter.com/i/status/1241390093849497600" TargetMode="External"/><Relationship Id="rId7" Type="http://schemas.openxmlformats.org/officeDocument/2006/relationships/hyperlink" Target="https://twitter.com/i/status/1237977908666343425" TargetMode="External"/><Relationship Id="rId12" Type="http://schemas.openxmlformats.org/officeDocument/2006/relationships/hyperlink" Target="https://twitter.com/i/status/1240164378168754177" TargetMode="External"/><Relationship Id="rId17" Type="http://schemas.openxmlformats.org/officeDocument/2006/relationships/image" Target="../media/image7.png"/><Relationship Id="rId2" Type="http://schemas.openxmlformats.org/officeDocument/2006/relationships/hyperlink" Target="https://twitter.com/i/status/1242435946068488192" TargetMode="External"/><Relationship Id="rId16" Type="http://schemas.openxmlformats.org/officeDocument/2006/relationships/hyperlink" Target="https://twitter.com/i/status/1222080552787947520" TargetMode="External"/><Relationship Id="rId1" Type="http://schemas.openxmlformats.org/officeDocument/2006/relationships/slideLayout" Target="../slideLayouts/slideLayout4.xml"/><Relationship Id="rId6" Type="http://schemas.openxmlformats.org/officeDocument/2006/relationships/hyperlink" Target="https://twitter.com/i/status/1243149403935956993" TargetMode="External"/><Relationship Id="rId11" Type="http://schemas.openxmlformats.org/officeDocument/2006/relationships/hyperlink" Target="https://twitter.com/i/status/1240519956439216128" TargetMode="External"/><Relationship Id="rId5" Type="http://schemas.openxmlformats.org/officeDocument/2006/relationships/hyperlink" Target="https://twitter.com/i/status/1238759032015503360" TargetMode="External"/><Relationship Id="rId15" Type="http://schemas.openxmlformats.org/officeDocument/2006/relationships/hyperlink" Target="https://twitter.com/i/status/1237683457482010626" TargetMode="External"/><Relationship Id="rId10" Type="http://schemas.openxmlformats.org/officeDocument/2006/relationships/hyperlink" Target="https://twitter.com/i/status/1229613613910052864" TargetMode="External"/><Relationship Id="rId4" Type="http://schemas.openxmlformats.org/officeDocument/2006/relationships/hyperlink" Target="https://twitter.com/i/status/1243905991705493505" TargetMode="External"/><Relationship Id="rId9" Type="http://schemas.openxmlformats.org/officeDocument/2006/relationships/hyperlink" Target="https://twitter.com/i/status/1235998201800527873" TargetMode="External"/><Relationship Id="rId14" Type="http://schemas.openxmlformats.org/officeDocument/2006/relationships/hyperlink" Target="https://twitter.com/i/status/12300954549620981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lsab.se/" TargetMode="External"/><Relationship Id="rId2" Type="http://schemas.openxmlformats.org/officeDocument/2006/relationships/hyperlink" Target="https://www.tibnor.se/bearbetning/om-bearbetning" TargetMode="External"/><Relationship Id="rId1" Type="http://schemas.openxmlformats.org/officeDocument/2006/relationships/slideLayout" Target="../slideLayouts/slideLayout2.xml"/><Relationship Id="rId4" Type="http://schemas.openxmlformats.org/officeDocument/2006/relationships/hyperlink" Target="https://www.npgroup.se/produkter-tjanster/bearbetade-detalj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ktangulär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Rubrik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sv-SE" dirty="0"/>
              <a:t>Material - Bearbetning </a:t>
            </a:r>
            <a:endParaRPr lang="sv-se" dirty="0"/>
          </a:p>
        </p:txBody>
      </p:sp>
      <p:sp>
        <p:nvSpPr>
          <p:cNvPr id="3" name="Underrubrik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sv-SE" dirty="0"/>
              <a:t>Teknik 1 </a:t>
            </a:r>
            <a:endParaRPr lang="sv-se" dirty="0"/>
          </a:p>
        </p:txBody>
      </p:sp>
      <p:sp>
        <p:nvSpPr>
          <p:cNvPr id="20" name="Rektangulär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ktangel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ktangulär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En närbild av en logotyp&#10;&#10;Automatiskt skapad beskrivning">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DAFB3-E6FE-404F-9ED7-CD54F2170912}"/>
              </a:ext>
            </a:extLst>
          </p:cNvPr>
          <p:cNvSpPr>
            <a:spLocks noGrp="1"/>
          </p:cNvSpPr>
          <p:nvPr>
            <p:ph type="title"/>
          </p:nvPr>
        </p:nvSpPr>
        <p:spPr/>
        <p:txBody>
          <a:bodyPr/>
          <a:lstStyle/>
          <a:p>
            <a:r>
              <a:rPr lang="sv-SE" dirty="0"/>
              <a:t>Definition – synonymer till Bearbeta (material)</a:t>
            </a:r>
          </a:p>
        </p:txBody>
      </p:sp>
      <p:sp>
        <p:nvSpPr>
          <p:cNvPr id="3" name="Platshållare för innehåll 2">
            <a:extLst>
              <a:ext uri="{FF2B5EF4-FFF2-40B4-BE49-F238E27FC236}">
                <a16:creationId xmlns:a16="http://schemas.microsoft.com/office/drawing/2014/main" id="{EC66337B-0F07-46CC-B077-B840F698F260}"/>
              </a:ext>
            </a:extLst>
          </p:cNvPr>
          <p:cNvSpPr>
            <a:spLocks noGrp="1"/>
          </p:cNvSpPr>
          <p:nvPr>
            <p:ph idx="1"/>
          </p:nvPr>
        </p:nvSpPr>
        <p:spPr/>
        <p:txBody>
          <a:bodyPr>
            <a:normAutofit/>
          </a:bodyPr>
          <a:lstStyle/>
          <a:p>
            <a:r>
              <a:rPr lang="sv-SE" sz="2800" dirty="0"/>
              <a:t>arbeta med, behandla, bruka, bereda, utveckla, omforma, omvandla, preparera, förädla, omarbeta, upparbeta, omforma, omvandla, förbättra, revidera, anpassa</a:t>
            </a:r>
          </a:p>
          <a:p>
            <a:r>
              <a:rPr lang="sv-SE" sz="2800" dirty="0"/>
              <a:t>utsätta för åverkan; påverka,</a:t>
            </a:r>
          </a:p>
        </p:txBody>
      </p:sp>
      <p:sp>
        <p:nvSpPr>
          <p:cNvPr id="4" name="Platshållare för datum 3">
            <a:extLst>
              <a:ext uri="{FF2B5EF4-FFF2-40B4-BE49-F238E27FC236}">
                <a16:creationId xmlns:a16="http://schemas.microsoft.com/office/drawing/2014/main" id="{82071CE2-AE30-4AD2-9ABF-A2A80E5489A3}"/>
              </a:ext>
            </a:extLst>
          </p:cNvPr>
          <p:cNvSpPr>
            <a:spLocks noGrp="1"/>
          </p:cNvSpPr>
          <p:nvPr>
            <p:ph type="dt" sz="half" idx="10"/>
          </p:nvPr>
        </p:nvSpPr>
        <p:spPr/>
        <p:txBody>
          <a:bodyPr/>
          <a:lstStyle/>
          <a:p>
            <a:pPr rtl="0"/>
            <a:r>
              <a:rPr lang="sv-SE" dirty="0"/>
              <a:t>Källa: synonymer.se </a:t>
            </a:r>
            <a:endParaRPr lang="en-US" dirty="0"/>
          </a:p>
        </p:txBody>
      </p:sp>
    </p:spTree>
    <p:extLst>
      <p:ext uri="{BB962C8B-B14F-4D97-AF65-F5344CB8AC3E}">
        <p14:creationId xmlns:p14="http://schemas.microsoft.com/office/powerpoint/2010/main" val="10088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3EA56-195E-4FCA-96C7-6D480D98A08F}"/>
              </a:ext>
            </a:extLst>
          </p:cNvPr>
          <p:cNvSpPr>
            <a:spLocks noGrp="1"/>
          </p:cNvSpPr>
          <p:nvPr>
            <p:ph type="title"/>
          </p:nvPr>
        </p:nvSpPr>
        <p:spPr/>
        <p:txBody>
          <a:bodyPr/>
          <a:lstStyle/>
          <a:p>
            <a:r>
              <a:rPr lang="sv-SE" dirty="0"/>
              <a:t>WIKISKOLA - Bearbetning </a:t>
            </a:r>
          </a:p>
        </p:txBody>
      </p:sp>
      <p:sp>
        <p:nvSpPr>
          <p:cNvPr id="4" name="Platshållare för datum 3">
            <a:extLst>
              <a:ext uri="{FF2B5EF4-FFF2-40B4-BE49-F238E27FC236}">
                <a16:creationId xmlns:a16="http://schemas.microsoft.com/office/drawing/2014/main" id="{C5A1794F-779B-493B-9037-B3921F214EF9}"/>
              </a:ext>
            </a:extLst>
          </p:cNvPr>
          <p:cNvSpPr>
            <a:spLocks noGrp="1"/>
          </p:cNvSpPr>
          <p:nvPr>
            <p:ph type="dt" sz="half" idx="10"/>
          </p:nvPr>
        </p:nvSpPr>
        <p:spPr/>
        <p:txBody>
          <a:bodyPr/>
          <a:lstStyle/>
          <a:p>
            <a:pPr rtl="0"/>
            <a:fld id="{4C805C05-DA27-497A-9EA6-1B76E837A342}" type="datetime1">
              <a:rPr lang="sv-SE" smtClean="0"/>
              <a:t>2020-04-01</a:t>
            </a:fld>
            <a:endParaRPr lang="en-US" dirty="0"/>
          </a:p>
        </p:txBody>
      </p:sp>
      <p:pic>
        <p:nvPicPr>
          <p:cNvPr id="5" name="Bildobjekt 4">
            <a:extLst>
              <a:ext uri="{FF2B5EF4-FFF2-40B4-BE49-F238E27FC236}">
                <a16:creationId xmlns:a16="http://schemas.microsoft.com/office/drawing/2014/main" id="{DA0043F6-DA1C-4BE8-BD69-10B3655301BC}"/>
              </a:ext>
            </a:extLst>
          </p:cNvPr>
          <p:cNvPicPr>
            <a:picLocks noChangeAspect="1"/>
          </p:cNvPicPr>
          <p:nvPr/>
        </p:nvPicPr>
        <p:blipFill>
          <a:blip r:embed="rId2"/>
          <a:stretch>
            <a:fillRect/>
          </a:stretch>
        </p:blipFill>
        <p:spPr>
          <a:xfrm>
            <a:off x="2695552" y="2259795"/>
            <a:ext cx="6172245" cy="3209948"/>
          </a:xfrm>
          <a:prstGeom prst="rect">
            <a:avLst/>
          </a:prstGeom>
        </p:spPr>
      </p:pic>
    </p:spTree>
    <p:extLst>
      <p:ext uri="{BB962C8B-B14F-4D97-AF65-F5344CB8AC3E}">
        <p14:creationId xmlns:p14="http://schemas.microsoft.com/office/powerpoint/2010/main" val="237518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08B0F72-A060-4D43-9DA8-80D0AA89377C}"/>
              </a:ext>
            </a:extLst>
          </p:cNvPr>
          <p:cNvSpPr>
            <a:spLocks noGrp="1"/>
          </p:cNvSpPr>
          <p:nvPr>
            <p:ph idx="1"/>
          </p:nvPr>
        </p:nvSpPr>
        <p:spPr>
          <a:xfrm>
            <a:off x="581192" y="414340"/>
            <a:ext cx="11029615" cy="6423914"/>
          </a:xfrm>
        </p:spPr>
        <p:txBody>
          <a:bodyPr>
            <a:normAutofit/>
          </a:bodyPr>
          <a:lstStyle/>
          <a:p>
            <a:r>
              <a:rPr lang="sv-SE" sz="2000" b="1" dirty="0">
                <a:solidFill>
                  <a:schemeClr val="accent2"/>
                </a:solidFill>
              </a:rPr>
              <a:t>Formande bearbetning</a:t>
            </a:r>
          </a:p>
          <a:p>
            <a:pPr lvl="1"/>
            <a:r>
              <a:rPr lang="sv-SE" sz="1800" dirty="0"/>
              <a:t>Formande bearbetningsprocesser modifierar metallen eller arbetsstycket genom att deformera den utan att ta bort material. Denna typ av bearbetning utförs med hjälp av system som använder sig av mekanisk kraft och värme.</a:t>
            </a:r>
          </a:p>
          <a:p>
            <a:r>
              <a:rPr lang="sv-SE" sz="2000" b="1" dirty="0">
                <a:solidFill>
                  <a:schemeClr val="accent2"/>
                </a:solidFill>
              </a:rPr>
              <a:t>Skärande bearbetning</a:t>
            </a:r>
          </a:p>
          <a:p>
            <a:pPr lvl="1"/>
            <a:r>
              <a:rPr lang="sv-SE" sz="1800" dirty="0"/>
              <a:t>Skärande bearbetning är en samling av processer där material bearbetas bort till en specifik geometri.</a:t>
            </a:r>
          </a:p>
          <a:p>
            <a:r>
              <a:rPr lang="sv-SE" sz="2000" b="1" dirty="0">
                <a:solidFill>
                  <a:schemeClr val="accent2"/>
                </a:solidFill>
              </a:rPr>
              <a:t>Sammanfogande bearbetning</a:t>
            </a:r>
          </a:p>
          <a:p>
            <a:pPr lvl="1"/>
            <a:r>
              <a:rPr lang="sv-SE" sz="1800" dirty="0"/>
              <a:t>Sammanfogande bearbetning är en process där metall sammanfogas, ofta genom att smälta arbetsstycken eller att tillföra material.</a:t>
            </a:r>
          </a:p>
          <a:p>
            <a:pPr marL="324000" lvl="1" indent="0">
              <a:buNone/>
            </a:pPr>
            <a:endParaRPr lang="sv-SE" sz="1800" dirty="0"/>
          </a:p>
        </p:txBody>
      </p:sp>
      <p:sp>
        <p:nvSpPr>
          <p:cNvPr id="2" name="Rubrik 1">
            <a:extLst>
              <a:ext uri="{FF2B5EF4-FFF2-40B4-BE49-F238E27FC236}">
                <a16:creationId xmlns:a16="http://schemas.microsoft.com/office/drawing/2014/main" id="{60EF88EB-E314-4217-91A1-09688F700165}"/>
              </a:ext>
            </a:extLst>
          </p:cNvPr>
          <p:cNvSpPr>
            <a:spLocks noGrp="1"/>
          </p:cNvSpPr>
          <p:nvPr>
            <p:ph type="title"/>
          </p:nvPr>
        </p:nvSpPr>
        <p:spPr>
          <a:xfrm>
            <a:off x="481176" y="87790"/>
            <a:ext cx="11029616" cy="1188720"/>
          </a:xfrm>
        </p:spPr>
        <p:txBody>
          <a:bodyPr/>
          <a:lstStyle/>
          <a:p>
            <a:r>
              <a:rPr lang="sv-SE" dirty="0"/>
              <a:t>Metallbearbetning </a:t>
            </a:r>
            <a:r>
              <a:rPr lang="sv-SE" sz="1800" dirty="0"/>
              <a:t>(gäller ofta för de flesta material)</a:t>
            </a:r>
            <a:endParaRPr lang="sv-SE" dirty="0"/>
          </a:p>
        </p:txBody>
      </p:sp>
      <p:sp>
        <p:nvSpPr>
          <p:cNvPr id="4" name="Platshållare för datum 3">
            <a:extLst>
              <a:ext uri="{FF2B5EF4-FFF2-40B4-BE49-F238E27FC236}">
                <a16:creationId xmlns:a16="http://schemas.microsoft.com/office/drawing/2014/main" id="{890BB5A7-4F86-4899-A917-3BEA71939C5B}"/>
              </a:ext>
            </a:extLst>
          </p:cNvPr>
          <p:cNvSpPr>
            <a:spLocks noGrp="1"/>
          </p:cNvSpPr>
          <p:nvPr>
            <p:ph type="dt" sz="half" idx="10"/>
          </p:nvPr>
        </p:nvSpPr>
        <p:spPr/>
        <p:txBody>
          <a:bodyPr/>
          <a:lstStyle/>
          <a:p>
            <a:pPr rtl="0"/>
            <a:fld id="{4C805C05-DA27-497A-9EA6-1B76E837A342}" type="datetime1">
              <a:rPr lang="sv-SE" smtClean="0"/>
              <a:t>2020-04-01</a:t>
            </a:fld>
            <a:endParaRPr lang="en-US" dirty="0"/>
          </a:p>
        </p:txBody>
      </p:sp>
    </p:spTree>
    <p:extLst>
      <p:ext uri="{BB962C8B-B14F-4D97-AF65-F5344CB8AC3E}">
        <p14:creationId xmlns:p14="http://schemas.microsoft.com/office/powerpoint/2010/main" val="309884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2006D0-B3A6-428A-A01E-58D626866CDC}"/>
              </a:ext>
            </a:extLst>
          </p:cNvPr>
          <p:cNvSpPr>
            <a:spLocks noGrp="1"/>
          </p:cNvSpPr>
          <p:nvPr>
            <p:ph type="title"/>
          </p:nvPr>
        </p:nvSpPr>
        <p:spPr>
          <a:xfrm>
            <a:off x="581192" y="380680"/>
            <a:ext cx="11029616" cy="1188720"/>
          </a:xfrm>
        </p:spPr>
        <p:txBody>
          <a:bodyPr>
            <a:normAutofit fontScale="90000"/>
          </a:bodyPr>
          <a:lstStyle/>
          <a:p>
            <a:r>
              <a:rPr lang="sv-SE" dirty="0"/>
              <a:t>Plastisk bearbetning </a:t>
            </a:r>
            <a:br>
              <a:rPr lang="sv-SE" dirty="0"/>
            </a:br>
            <a:r>
              <a:rPr lang="sv-SE" sz="1800" dirty="0"/>
              <a:t>är en process där ett arbetsmaterial formas så att dess geometri förändras liksom dess mekaniska egenskaper. Processerna brukar delas in i kall- respektive varmbearbetningsprocesser. </a:t>
            </a:r>
          </a:p>
        </p:txBody>
      </p:sp>
      <p:sp>
        <p:nvSpPr>
          <p:cNvPr id="3" name="Platshållare för innehåll 2">
            <a:extLst>
              <a:ext uri="{FF2B5EF4-FFF2-40B4-BE49-F238E27FC236}">
                <a16:creationId xmlns:a16="http://schemas.microsoft.com/office/drawing/2014/main" id="{B527C892-EEC8-4359-AE88-374D55C570A2}"/>
              </a:ext>
            </a:extLst>
          </p:cNvPr>
          <p:cNvSpPr>
            <a:spLocks noGrp="1"/>
          </p:cNvSpPr>
          <p:nvPr>
            <p:ph idx="1"/>
          </p:nvPr>
        </p:nvSpPr>
        <p:spPr>
          <a:xfrm>
            <a:off x="581192" y="1321579"/>
            <a:ext cx="11029615" cy="3634486"/>
          </a:xfrm>
        </p:spPr>
        <p:txBody>
          <a:bodyPr/>
          <a:lstStyle/>
          <a:p>
            <a:r>
              <a:rPr lang="sv-SE" b="1" dirty="0" err="1">
                <a:solidFill>
                  <a:schemeClr val="accent2"/>
                </a:solidFill>
              </a:rPr>
              <a:t>Extrudering</a:t>
            </a:r>
            <a:r>
              <a:rPr lang="sv-SE" b="1" dirty="0">
                <a:solidFill>
                  <a:schemeClr val="accent2"/>
                </a:solidFill>
              </a:rPr>
              <a:t>:</a:t>
            </a:r>
            <a:r>
              <a:rPr lang="sv-SE" dirty="0"/>
              <a:t> är en teknik för att tillverka föremål med en profil som har ett genomgående tvärsnitt. För att uppnå detta pressas eller dras material genom en form eller matris. Med hjälp av tekniken kan mängder av produkter göras i ett antal olika material, bland annat plast och metall.</a:t>
            </a:r>
          </a:p>
          <a:p>
            <a:r>
              <a:rPr lang="sv-SE" b="1" dirty="0">
                <a:solidFill>
                  <a:schemeClr val="accent2"/>
                </a:solidFill>
              </a:rPr>
              <a:t>Pressning:</a:t>
            </a:r>
            <a:r>
              <a:rPr lang="sv-SE" dirty="0"/>
              <a:t> Pressning är en plastisk bearbetningsmetod som förändrar geometrin av ett material genom tryck.</a:t>
            </a:r>
          </a:p>
          <a:p>
            <a:r>
              <a:rPr lang="sv-SE" b="1" dirty="0">
                <a:solidFill>
                  <a:schemeClr val="accent2"/>
                </a:solidFill>
              </a:rPr>
              <a:t>Smidning:</a:t>
            </a:r>
            <a:r>
              <a:rPr lang="sv-SE" dirty="0"/>
              <a:t> ursprungliga metallformningsoperationen, med vilken metallämnet formas och ämnets inre (kristall)struktur bearbetas med hammarslag eller presslag mellan pen och städ</a:t>
            </a:r>
          </a:p>
          <a:p>
            <a:r>
              <a:rPr lang="sv-SE" b="1" dirty="0">
                <a:solidFill>
                  <a:schemeClr val="accent2"/>
                </a:solidFill>
              </a:rPr>
              <a:t>Valsning:</a:t>
            </a:r>
            <a:r>
              <a:rPr lang="sv-SE" dirty="0"/>
              <a:t> plastisk bearbetning av ett material då det passerar genom två eller flera roterande valsar varvid tjockleken (och ibland även bredden) på materialet minskar, samtidigt som dess inre struktur förändras</a:t>
            </a:r>
          </a:p>
        </p:txBody>
      </p:sp>
      <p:pic>
        <p:nvPicPr>
          <p:cNvPr id="1026" name="Picture 2">
            <a:extLst>
              <a:ext uri="{FF2B5EF4-FFF2-40B4-BE49-F238E27FC236}">
                <a16:creationId xmlns:a16="http://schemas.microsoft.com/office/drawing/2014/main" id="{83EBD42D-0956-4CA3-97C8-AFF2371D4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41" y="4587629"/>
            <a:ext cx="1447765" cy="1928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AE56160-417F-4FCF-993C-D4E215A67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96" y="5037491"/>
            <a:ext cx="23812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idning | Hitta leverantör, metod &amp; material">
            <a:extLst>
              <a:ext uri="{FF2B5EF4-FFF2-40B4-BE49-F238E27FC236}">
                <a16:creationId xmlns:a16="http://schemas.microsoft.com/office/drawing/2014/main" id="{819BC7AE-EDAD-4470-957C-AF8228914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925" y="4628778"/>
            <a:ext cx="23145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07883D7-E90B-4E7D-8E4D-F7CBDC301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5954" y="4333877"/>
            <a:ext cx="23812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70239C-DD17-4CF8-8A2B-2D5EAF71D476}"/>
              </a:ext>
            </a:extLst>
          </p:cNvPr>
          <p:cNvSpPr>
            <a:spLocks noGrp="1"/>
          </p:cNvSpPr>
          <p:nvPr>
            <p:ph sz="half" idx="1"/>
          </p:nvPr>
        </p:nvSpPr>
        <p:spPr>
          <a:xfrm>
            <a:off x="581191" y="1370199"/>
            <a:ext cx="7183712" cy="5418840"/>
          </a:xfrm>
        </p:spPr>
        <p:txBody>
          <a:bodyPr anchor="ctr">
            <a:normAutofit lnSpcReduction="10000"/>
          </a:bodyPr>
          <a:lstStyle/>
          <a:p>
            <a:r>
              <a:rPr lang="sv-SE" sz="1000" dirty="0"/>
              <a:t>Metall:</a:t>
            </a:r>
          </a:p>
          <a:p>
            <a:pPr lvl="1"/>
            <a:r>
              <a:rPr lang="sv-SE" sz="1000" dirty="0">
                <a:hlinkClick r:id="rId2"/>
              </a:rPr>
              <a:t>https://twitter.com/i/status/1242435946068488192</a:t>
            </a:r>
            <a:r>
              <a:rPr lang="sv-SE" sz="1000" dirty="0"/>
              <a:t> (LASER)</a:t>
            </a:r>
          </a:p>
          <a:p>
            <a:pPr lvl="1"/>
            <a:r>
              <a:rPr lang="sv-SE" sz="1000" dirty="0">
                <a:hlinkClick r:id="rId3"/>
              </a:rPr>
              <a:t>https://twitter.com/i/status/1241390093849497600</a:t>
            </a:r>
            <a:r>
              <a:rPr lang="sv-SE" sz="1000" dirty="0"/>
              <a:t> (FRÄSNING)</a:t>
            </a:r>
          </a:p>
          <a:p>
            <a:pPr lvl="1"/>
            <a:r>
              <a:rPr lang="sv-SE" sz="1000" dirty="0">
                <a:hlinkClick r:id="rId4"/>
              </a:rPr>
              <a:t>https://twitter.com/i/status/1243905991705493505</a:t>
            </a:r>
            <a:r>
              <a:rPr lang="sv-SE" sz="1000" dirty="0"/>
              <a:t> (BOCKNING)</a:t>
            </a:r>
          </a:p>
          <a:p>
            <a:pPr lvl="1"/>
            <a:r>
              <a:rPr lang="sv-SE" sz="1000" dirty="0">
                <a:hlinkClick r:id="rId5"/>
              </a:rPr>
              <a:t>https://twitter.com/i/status/1238759032015503360</a:t>
            </a:r>
            <a:r>
              <a:rPr lang="sv-SE" sz="1000" dirty="0"/>
              <a:t> (BOCKNING)</a:t>
            </a:r>
            <a:endParaRPr lang="sv-SE" sz="1000" dirty="0">
              <a:hlinkClick r:id="rId6"/>
            </a:endParaRPr>
          </a:p>
          <a:p>
            <a:pPr lvl="1"/>
            <a:r>
              <a:rPr lang="sv-SE" sz="1000" dirty="0">
                <a:hlinkClick r:id="rId6"/>
              </a:rPr>
              <a:t>https://twitter.com/i/status/1243149403935956993</a:t>
            </a:r>
            <a:r>
              <a:rPr lang="sv-SE" sz="1000" dirty="0"/>
              <a:t> (VÄRMNING)</a:t>
            </a:r>
          </a:p>
          <a:p>
            <a:pPr lvl="1"/>
            <a:r>
              <a:rPr lang="sv-SE" sz="1000" dirty="0">
                <a:hlinkClick r:id="rId7"/>
              </a:rPr>
              <a:t>https://twitter.com/i/status/1237977908666343425</a:t>
            </a:r>
            <a:r>
              <a:rPr lang="sv-SE" sz="1000" dirty="0"/>
              <a:t> (KAPNING)</a:t>
            </a:r>
          </a:p>
          <a:p>
            <a:pPr lvl="1"/>
            <a:r>
              <a:rPr lang="sv-SE" sz="1000" dirty="0">
                <a:hlinkClick r:id="rId8"/>
              </a:rPr>
              <a:t>https://twitter.com/i/status/1229993320635674625</a:t>
            </a:r>
            <a:r>
              <a:rPr lang="sv-SE" sz="1000" dirty="0"/>
              <a:t> (PLASMA KAPNING)</a:t>
            </a:r>
          </a:p>
          <a:p>
            <a:pPr lvl="1"/>
            <a:r>
              <a:rPr lang="sv-SE" sz="1000" dirty="0">
                <a:hlinkClick r:id="rId9"/>
              </a:rPr>
              <a:t>https://twitter.com/i/status/1235998201800527873</a:t>
            </a:r>
            <a:r>
              <a:rPr lang="sv-SE" sz="1000" dirty="0"/>
              <a:t> (EXTRUDERING)</a:t>
            </a:r>
          </a:p>
          <a:p>
            <a:pPr lvl="1"/>
            <a:r>
              <a:rPr lang="sv-SE" sz="1000" dirty="0">
                <a:hlinkClick r:id="rId10"/>
              </a:rPr>
              <a:t>https://twitter.com/i/status/1229613613910052864</a:t>
            </a:r>
            <a:r>
              <a:rPr lang="sv-SE" sz="1000" dirty="0"/>
              <a:t> (SPINNING)</a:t>
            </a:r>
          </a:p>
          <a:p>
            <a:pPr lvl="1"/>
            <a:endParaRPr lang="sv-SE" sz="1000" dirty="0"/>
          </a:p>
          <a:p>
            <a:r>
              <a:rPr lang="sv-SE" sz="1000" dirty="0"/>
              <a:t>Trä:</a:t>
            </a:r>
          </a:p>
          <a:p>
            <a:pPr lvl="1"/>
            <a:r>
              <a:rPr lang="sv-SE" sz="1000" dirty="0">
                <a:hlinkClick r:id="rId11"/>
              </a:rPr>
              <a:t>https://twitter.com/i/status/1240519956439216128</a:t>
            </a:r>
            <a:r>
              <a:rPr lang="sv-SE" sz="1000" dirty="0"/>
              <a:t> (FRÄSNING)</a:t>
            </a:r>
          </a:p>
          <a:p>
            <a:pPr lvl="1"/>
            <a:r>
              <a:rPr lang="sv-SE" sz="1000" dirty="0">
                <a:hlinkClick r:id="rId12"/>
              </a:rPr>
              <a:t>https://twitter.com/i/status/1240164378168754177</a:t>
            </a:r>
            <a:r>
              <a:rPr lang="sv-SE" sz="1000" dirty="0"/>
              <a:t> (FÄRGA)</a:t>
            </a:r>
          </a:p>
          <a:p>
            <a:pPr lvl="1"/>
            <a:r>
              <a:rPr lang="sv-SE" sz="1000" dirty="0">
                <a:hlinkClick r:id="rId13"/>
              </a:rPr>
              <a:t>https://twitter.com/i/status/1221449070822248448</a:t>
            </a:r>
            <a:r>
              <a:rPr lang="sv-SE" sz="1000" dirty="0"/>
              <a:t> (BÖJA)</a:t>
            </a:r>
          </a:p>
          <a:p>
            <a:pPr lvl="1"/>
            <a:r>
              <a:rPr lang="sv-SE" sz="1000" dirty="0">
                <a:hlinkClick r:id="rId14"/>
              </a:rPr>
              <a:t>https://twitter.com/i/status/1230095454962098176</a:t>
            </a:r>
            <a:r>
              <a:rPr lang="sv-SE" sz="1000" dirty="0"/>
              <a:t> (ALLT)</a:t>
            </a:r>
          </a:p>
          <a:p>
            <a:pPr lvl="1"/>
            <a:endParaRPr lang="sv-SE" sz="1000" dirty="0"/>
          </a:p>
          <a:p>
            <a:r>
              <a:rPr lang="sv-SE" sz="1200" dirty="0"/>
              <a:t>Plast:</a:t>
            </a:r>
          </a:p>
          <a:p>
            <a:pPr lvl="1"/>
            <a:r>
              <a:rPr lang="sv-SE" sz="1000" dirty="0">
                <a:hlinkClick r:id="rId15"/>
              </a:rPr>
              <a:t>https://twitter.com/i/status/1237683457482010626</a:t>
            </a:r>
            <a:r>
              <a:rPr lang="sv-SE" sz="1000" dirty="0"/>
              <a:t> (FORMNING)</a:t>
            </a:r>
          </a:p>
          <a:p>
            <a:r>
              <a:rPr lang="sv-SE" sz="1200" dirty="0"/>
              <a:t>Övrigt</a:t>
            </a:r>
          </a:p>
          <a:p>
            <a:pPr lvl="1"/>
            <a:r>
              <a:rPr lang="sv-SE" sz="1000" dirty="0">
                <a:hlinkClick r:id="rId16"/>
              </a:rPr>
              <a:t>https://twitter.com/i/status/1222080552787947520</a:t>
            </a:r>
            <a:r>
              <a:rPr lang="sv-SE" sz="1000" dirty="0"/>
              <a:t> (TÄNDER)</a:t>
            </a:r>
          </a:p>
          <a:p>
            <a:pPr lvl="1"/>
            <a:endParaRPr lang="sv-SE" sz="1000" dirty="0"/>
          </a:p>
          <a:p>
            <a:pPr lvl="1"/>
            <a:endParaRPr lang="sv-SE" sz="1000" dirty="0"/>
          </a:p>
        </p:txBody>
      </p:sp>
      <p:sp>
        <p:nvSpPr>
          <p:cNvPr id="2" name="Rubrik 1">
            <a:extLst>
              <a:ext uri="{FF2B5EF4-FFF2-40B4-BE49-F238E27FC236}">
                <a16:creationId xmlns:a16="http://schemas.microsoft.com/office/drawing/2014/main" id="{99B31EAC-65F2-4E59-99CA-A9C261C11138}"/>
              </a:ext>
            </a:extLst>
          </p:cNvPr>
          <p:cNvSpPr>
            <a:spLocks noGrp="1"/>
          </p:cNvSpPr>
          <p:nvPr>
            <p:ph type="title"/>
          </p:nvPr>
        </p:nvSpPr>
        <p:spPr>
          <a:xfrm>
            <a:off x="581193" y="92582"/>
            <a:ext cx="11029616" cy="988332"/>
          </a:xfrm>
        </p:spPr>
        <p:txBody>
          <a:bodyPr anchor="b">
            <a:normAutofit/>
          </a:bodyPr>
          <a:lstStyle/>
          <a:p>
            <a:r>
              <a:rPr lang="sv-SE" dirty="0"/>
              <a:t>Exempel på bearbetning</a:t>
            </a:r>
          </a:p>
        </p:txBody>
      </p:sp>
      <p:pic>
        <p:nvPicPr>
          <p:cNvPr id="5" name="Bildobjekt 4">
            <a:extLst>
              <a:ext uri="{FF2B5EF4-FFF2-40B4-BE49-F238E27FC236}">
                <a16:creationId xmlns:a16="http://schemas.microsoft.com/office/drawing/2014/main" id="{5FA5442C-6705-4022-A28A-236D346C03A7}"/>
              </a:ext>
            </a:extLst>
          </p:cNvPr>
          <p:cNvPicPr>
            <a:picLocks noChangeAspect="1"/>
          </p:cNvPicPr>
          <p:nvPr/>
        </p:nvPicPr>
        <p:blipFill rotWithShape="1">
          <a:blip r:embed="rId17"/>
          <a:srcRect t="5415" r="1" b="1025"/>
          <a:stretch/>
        </p:blipFill>
        <p:spPr>
          <a:xfrm>
            <a:off x="6096000" y="1941226"/>
            <a:ext cx="5213880" cy="3599499"/>
          </a:xfrm>
          <a:prstGeom prst="rect">
            <a:avLst/>
          </a:prstGeom>
          <a:noFill/>
        </p:spPr>
      </p:pic>
      <p:sp>
        <p:nvSpPr>
          <p:cNvPr id="4" name="Platshållare för datum 3">
            <a:extLst>
              <a:ext uri="{FF2B5EF4-FFF2-40B4-BE49-F238E27FC236}">
                <a16:creationId xmlns:a16="http://schemas.microsoft.com/office/drawing/2014/main" id="{0CCB2981-7D41-4691-9177-C15BABF1155C}"/>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4C805C05-DA27-497A-9EA6-1B76E837A342}" type="datetime1">
              <a:rPr lang="sv-SE" smtClean="0"/>
              <a:pPr rtl="0">
                <a:spcAft>
                  <a:spcPts val="600"/>
                </a:spcAft>
              </a:pPr>
              <a:t>2020-04-01</a:t>
            </a:fld>
            <a:endParaRPr lang="en-US" dirty="0"/>
          </a:p>
        </p:txBody>
      </p:sp>
    </p:spTree>
    <p:extLst>
      <p:ext uri="{BB962C8B-B14F-4D97-AF65-F5344CB8AC3E}">
        <p14:creationId xmlns:p14="http://schemas.microsoft.com/office/powerpoint/2010/main" val="411964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C792D-4FBE-476C-8F4F-7C8FE3699BCA}"/>
              </a:ext>
            </a:extLst>
          </p:cNvPr>
          <p:cNvSpPr>
            <a:spLocks noGrp="1"/>
          </p:cNvSpPr>
          <p:nvPr>
            <p:ph type="title"/>
          </p:nvPr>
        </p:nvSpPr>
        <p:spPr>
          <a:xfrm>
            <a:off x="581192" y="153516"/>
            <a:ext cx="11029616" cy="1188720"/>
          </a:xfrm>
        </p:spPr>
        <p:txBody>
          <a:bodyPr/>
          <a:lstStyle/>
          <a:p>
            <a:r>
              <a:rPr lang="sv-SE" dirty="0"/>
              <a:t>Exempel på företag som sysslar med bearbetning</a:t>
            </a:r>
          </a:p>
        </p:txBody>
      </p:sp>
      <p:sp>
        <p:nvSpPr>
          <p:cNvPr id="3" name="Platshållare för innehåll 2">
            <a:extLst>
              <a:ext uri="{FF2B5EF4-FFF2-40B4-BE49-F238E27FC236}">
                <a16:creationId xmlns:a16="http://schemas.microsoft.com/office/drawing/2014/main" id="{A15BA0AA-62BC-49B3-9709-99E0A64F1ADF}"/>
              </a:ext>
            </a:extLst>
          </p:cNvPr>
          <p:cNvSpPr>
            <a:spLocks noGrp="1"/>
          </p:cNvSpPr>
          <p:nvPr>
            <p:ph idx="1"/>
          </p:nvPr>
        </p:nvSpPr>
        <p:spPr>
          <a:xfrm>
            <a:off x="581192" y="1325880"/>
            <a:ext cx="11029615" cy="5419090"/>
          </a:xfrm>
        </p:spPr>
        <p:txBody>
          <a:bodyPr>
            <a:normAutofit/>
          </a:bodyPr>
          <a:lstStyle/>
          <a:p>
            <a:r>
              <a:rPr lang="sv-SE" sz="2000" b="1" dirty="0"/>
              <a:t>TIBNOR:</a:t>
            </a:r>
            <a:r>
              <a:rPr lang="sv-SE" sz="2000" dirty="0"/>
              <a:t> Företag som köper </a:t>
            </a:r>
            <a:r>
              <a:rPr lang="sv-SE" sz="2000" b="1" dirty="0">
                <a:solidFill>
                  <a:schemeClr val="accent2"/>
                </a:solidFill>
              </a:rPr>
              <a:t>stål </a:t>
            </a:r>
            <a:r>
              <a:rPr lang="sv-SE" sz="2000" dirty="0"/>
              <a:t>och </a:t>
            </a:r>
            <a:r>
              <a:rPr lang="sv-SE" sz="2000" b="1" dirty="0">
                <a:solidFill>
                  <a:schemeClr val="accent2"/>
                </a:solidFill>
              </a:rPr>
              <a:t>metaller </a:t>
            </a:r>
            <a:r>
              <a:rPr lang="sv-SE" sz="2000" dirty="0"/>
              <a:t>ska ofta bearbeta materialet. Men vilka produktionsmoment är det som verkligen tillför värde i din verksamhet och som dina kunder är beredda att betala för?</a:t>
            </a:r>
          </a:p>
          <a:p>
            <a:pPr lvl="1"/>
            <a:r>
              <a:rPr lang="sv-SE" sz="1800" dirty="0">
                <a:hlinkClick r:id="rId2"/>
              </a:rPr>
              <a:t>https://www.tibnor.se/bearbetning/om-bearbetning</a:t>
            </a:r>
            <a:r>
              <a:rPr lang="sv-SE" sz="1800" dirty="0"/>
              <a:t> </a:t>
            </a:r>
          </a:p>
          <a:p>
            <a:pPr lvl="1"/>
            <a:endParaRPr lang="sv-SE" sz="1800" dirty="0"/>
          </a:p>
          <a:p>
            <a:r>
              <a:rPr lang="sv-SE" sz="2000" b="1" dirty="0"/>
              <a:t>LSAB:</a:t>
            </a:r>
            <a:r>
              <a:rPr lang="sv-SE" sz="2000" dirty="0"/>
              <a:t> LSAB är en verktygsleverantör som erbjuder lösningar för </a:t>
            </a:r>
            <a:r>
              <a:rPr lang="sv-SE" sz="2000" b="1" dirty="0">
                <a:solidFill>
                  <a:schemeClr val="accent2"/>
                </a:solidFill>
              </a:rPr>
              <a:t>träbearbetande </a:t>
            </a:r>
            <a:r>
              <a:rPr lang="sv-SE" sz="2000" dirty="0"/>
              <a:t>industri. </a:t>
            </a:r>
          </a:p>
          <a:p>
            <a:pPr lvl="1"/>
            <a:r>
              <a:rPr lang="sv-SE" sz="1800" dirty="0">
                <a:hlinkClick r:id="rId3"/>
              </a:rPr>
              <a:t>http://lsab.se/</a:t>
            </a:r>
            <a:endParaRPr lang="sv-SE" sz="1800" dirty="0"/>
          </a:p>
          <a:p>
            <a:pPr marL="324000" lvl="1" indent="0">
              <a:buNone/>
            </a:pPr>
            <a:r>
              <a:rPr lang="sv-SE" sz="1800" dirty="0"/>
              <a:t> </a:t>
            </a:r>
          </a:p>
          <a:p>
            <a:r>
              <a:rPr lang="sv-SE" sz="2100" b="1" dirty="0"/>
              <a:t>Nordic Plastic Group</a:t>
            </a:r>
            <a:r>
              <a:rPr lang="sv-SE" sz="2100" dirty="0"/>
              <a:t>: </a:t>
            </a:r>
            <a:r>
              <a:rPr lang="sv-SE" sz="2000" dirty="0"/>
              <a:t>Nordic Plastics Group tillverkar maskin- eller handbearbetade </a:t>
            </a:r>
            <a:r>
              <a:rPr lang="sv-SE" sz="2000" b="1" dirty="0">
                <a:solidFill>
                  <a:schemeClr val="accent2"/>
                </a:solidFill>
              </a:rPr>
              <a:t>plastdetaljer </a:t>
            </a:r>
            <a:r>
              <a:rPr lang="sv-SE" sz="2000" dirty="0"/>
              <a:t>efter ritning</a:t>
            </a:r>
            <a:r>
              <a:rPr lang="sv-SE" dirty="0"/>
              <a:t>.</a:t>
            </a:r>
            <a:endParaRPr lang="sv-SE" sz="2100" dirty="0"/>
          </a:p>
          <a:p>
            <a:pPr lvl="1"/>
            <a:r>
              <a:rPr lang="sv-SE" sz="1800" dirty="0">
                <a:hlinkClick r:id="rId4"/>
              </a:rPr>
              <a:t>https://www.npgroup.se/produkter-tjanster/bearbetade-detaljer/</a:t>
            </a:r>
            <a:r>
              <a:rPr lang="sv-SE" sz="1800" dirty="0"/>
              <a:t> </a:t>
            </a:r>
          </a:p>
          <a:p>
            <a:pPr lvl="1"/>
            <a:endParaRPr lang="sv-SE" sz="1800" dirty="0"/>
          </a:p>
        </p:txBody>
      </p:sp>
      <p:sp>
        <p:nvSpPr>
          <p:cNvPr id="4" name="Platshållare för datum 3">
            <a:extLst>
              <a:ext uri="{FF2B5EF4-FFF2-40B4-BE49-F238E27FC236}">
                <a16:creationId xmlns:a16="http://schemas.microsoft.com/office/drawing/2014/main" id="{78B9E3FE-F67A-47B6-AF7A-B2ED87A0E8E1}"/>
              </a:ext>
            </a:extLst>
          </p:cNvPr>
          <p:cNvSpPr>
            <a:spLocks noGrp="1"/>
          </p:cNvSpPr>
          <p:nvPr>
            <p:ph type="dt" sz="half" idx="10"/>
          </p:nvPr>
        </p:nvSpPr>
        <p:spPr/>
        <p:txBody>
          <a:bodyPr/>
          <a:lstStyle/>
          <a:p>
            <a:pPr rtl="0"/>
            <a:fld id="{4C805C05-DA27-497A-9EA6-1B76E837A342}" type="datetime1">
              <a:rPr lang="sv-SE" smtClean="0"/>
              <a:t>2020-04-01</a:t>
            </a:fld>
            <a:endParaRPr lang="en-US" dirty="0"/>
          </a:p>
        </p:txBody>
      </p:sp>
    </p:spTree>
    <p:extLst>
      <p:ext uri="{BB962C8B-B14F-4D97-AF65-F5344CB8AC3E}">
        <p14:creationId xmlns:p14="http://schemas.microsoft.com/office/powerpoint/2010/main" val="21184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0CE7B-CE0C-4B9F-897D-0C9FD66CC884}"/>
              </a:ext>
            </a:extLst>
          </p:cNvPr>
          <p:cNvSpPr>
            <a:spLocks noGrp="1"/>
          </p:cNvSpPr>
          <p:nvPr>
            <p:ph type="title"/>
          </p:nvPr>
        </p:nvSpPr>
        <p:spPr/>
        <p:txBody>
          <a:bodyPr/>
          <a:lstStyle/>
          <a:p>
            <a:r>
              <a:rPr lang="sv-SE" dirty="0" err="1"/>
              <a:t>DiskussionsUppgift</a:t>
            </a:r>
            <a:endParaRPr lang="sv-SE" dirty="0"/>
          </a:p>
        </p:txBody>
      </p:sp>
      <p:sp>
        <p:nvSpPr>
          <p:cNvPr id="3" name="Platshållare för innehåll 2">
            <a:extLst>
              <a:ext uri="{FF2B5EF4-FFF2-40B4-BE49-F238E27FC236}">
                <a16:creationId xmlns:a16="http://schemas.microsoft.com/office/drawing/2014/main" id="{F7E8D7FD-EFF0-4E50-B952-463A8A6853DD}"/>
              </a:ext>
            </a:extLst>
          </p:cNvPr>
          <p:cNvSpPr>
            <a:spLocks noGrp="1"/>
          </p:cNvSpPr>
          <p:nvPr>
            <p:ph idx="1"/>
          </p:nvPr>
        </p:nvSpPr>
        <p:spPr/>
        <p:txBody>
          <a:bodyPr>
            <a:normAutofit/>
          </a:bodyPr>
          <a:lstStyle/>
          <a:p>
            <a:r>
              <a:rPr lang="sv-SE" sz="2800" dirty="0"/>
              <a:t>Vilken artefakt skall ni designa?</a:t>
            </a:r>
          </a:p>
          <a:p>
            <a:r>
              <a:rPr lang="sv-SE" sz="2800" dirty="0"/>
              <a:t>Vilka egenskaper skall den ha? </a:t>
            </a:r>
          </a:p>
          <a:p>
            <a:r>
              <a:rPr lang="sv-SE" sz="2800" dirty="0"/>
              <a:t>Vilket/vilka material skall ni använda?</a:t>
            </a:r>
          </a:p>
          <a:p>
            <a:r>
              <a:rPr lang="sv-SE" sz="2800" b="1" dirty="0">
                <a:solidFill>
                  <a:schemeClr val="accent2"/>
                </a:solidFill>
              </a:rPr>
              <a:t>Hur skall materialen bearbetas?</a:t>
            </a:r>
          </a:p>
          <a:p>
            <a:pPr lvl="1"/>
            <a:r>
              <a:rPr lang="sv-SE" sz="2500" b="1" dirty="0">
                <a:solidFill>
                  <a:schemeClr val="accent2"/>
                </a:solidFill>
              </a:rPr>
              <a:t>Vilka parametrar tror ni en konstruktör beaktar vid val av bearbetning?</a:t>
            </a:r>
          </a:p>
          <a:p>
            <a:r>
              <a:rPr lang="sv-SE" sz="2800" dirty="0"/>
              <a:t>Hur skall materialen sammanfogas? </a:t>
            </a:r>
          </a:p>
        </p:txBody>
      </p:sp>
      <p:sp>
        <p:nvSpPr>
          <p:cNvPr id="4" name="Platshållare för datum 3">
            <a:extLst>
              <a:ext uri="{FF2B5EF4-FFF2-40B4-BE49-F238E27FC236}">
                <a16:creationId xmlns:a16="http://schemas.microsoft.com/office/drawing/2014/main" id="{21D38A16-16A5-4811-8290-51A52CCF7464}"/>
              </a:ext>
            </a:extLst>
          </p:cNvPr>
          <p:cNvSpPr>
            <a:spLocks noGrp="1"/>
          </p:cNvSpPr>
          <p:nvPr>
            <p:ph type="dt" sz="half" idx="10"/>
          </p:nvPr>
        </p:nvSpPr>
        <p:spPr/>
        <p:txBody>
          <a:bodyPr/>
          <a:lstStyle/>
          <a:p>
            <a:pPr rtl="0"/>
            <a:fld id="{4C805C05-DA27-497A-9EA6-1B76E837A342}" type="datetime1">
              <a:rPr lang="sv-SE" smtClean="0"/>
              <a:t>2020-04-01</a:t>
            </a:fld>
            <a:endParaRPr lang="en-US" dirty="0"/>
          </a:p>
        </p:txBody>
      </p:sp>
    </p:spTree>
    <p:extLst>
      <p:ext uri="{BB962C8B-B14F-4D97-AF65-F5344CB8AC3E}">
        <p14:creationId xmlns:p14="http://schemas.microsoft.com/office/powerpoint/2010/main" val="40851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073_TF33552983" id="{D58C24B1-E62B-4764-B45C-E4008A4F31AC}" vid="{8CA65DCE-CFC6-41D4-BF5E-1132B1F5F0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Bredbild</PresentationFormat>
  <Paragraphs>62</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Calibri</vt:lpstr>
      <vt:lpstr>Franklin Gothic Book</vt:lpstr>
      <vt:lpstr>Franklin Gothic Demi</vt:lpstr>
      <vt:lpstr>Wingdings 2</vt:lpstr>
      <vt:lpstr>DividendVTI</vt:lpstr>
      <vt:lpstr>Material - Bearbetning </vt:lpstr>
      <vt:lpstr>Definition – synonymer till Bearbeta (material)</vt:lpstr>
      <vt:lpstr>WIKISKOLA - Bearbetning </vt:lpstr>
      <vt:lpstr>Metallbearbetning (gäller ofta för de flesta material)</vt:lpstr>
      <vt:lpstr>Plastisk bearbetning  är en process där ett arbetsmaterial formas så att dess geometri förändras liksom dess mekaniska egenskaper. Processerna brukar delas in i kall- respektive varmbearbetningsprocesser. </vt:lpstr>
      <vt:lpstr>Exempel på bearbetning</vt:lpstr>
      <vt:lpstr>Exempel på företag som sysslar med bearbetning</vt:lpstr>
      <vt:lpstr>DiskussionsUppgift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2020-03-30T08:52:04Z</dcterms:created>
  <dcterms:modified xsi:type="dcterms:W3CDTF">2020-04-01T10:16:11Z</dcterms:modified>
</cp:coreProperties>
</file>