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21"/>
  </p:notesMasterIdLst>
  <p:handoutMasterIdLst>
    <p:handoutMasterId r:id="rId22"/>
  </p:handoutMasterIdLst>
  <p:sldIdLst>
    <p:sldId id="257" r:id="rId2"/>
    <p:sldId id="277" r:id="rId3"/>
    <p:sldId id="259" r:id="rId4"/>
    <p:sldId id="260" r:id="rId5"/>
    <p:sldId id="262" r:id="rId6"/>
    <p:sldId id="263" r:id="rId7"/>
    <p:sldId id="264" r:id="rId8"/>
    <p:sldId id="275" r:id="rId9"/>
    <p:sldId id="265" r:id="rId10"/>
    <p:sldId id="266" r:id="rId11"/>
    <p:sldId id="267" r:id="rId12"/>
    <p:sldId id="268" r:id="rId13"/>
    <p:sldId id="269" r:id="rId14"/>
    <p:sldId id="270" r:id="rId15"/>
    <p:sldId id="271" r:id="rId16"/>
    <p:sldId id="272" r:id="rId17"/>
    <p:sldId id="273" r:id="rId18"/>
    <p:sldId id="274" r:id="rId19"/>
    <p:sldId id="258" r:id="rId20"/>
  </p:sldIdLst>
  <p:sldSz cx="12192000" cy="6858000"/>
  <p:notesSz cx="6858000" cy="9144000"/>
  <p:defaultTextStyle>
    <a:defPPr rtl="0">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05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63" d="100"/>
          <a:sy n="63" d="100"/>
        </p:scale>
        <p:origin x="78" y="132"/>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70FD8F-0050-42E3-8B3A-6ED7CFB9852E}" type="doc">
      <dgm:prSet loTypeId="urn:microsoft.com/office/officeart/2016/7/layout/RoundedRectangleTimeline" loCatId="process" qsTypeId="urn:microsoft.com/office/officeart/2005/8/quickstyle/simple1" qsCatId="simple" csTypeId="urn:microsoft.com/office/officeart/2005/8/colors/accent1_3" csCatId="accent1" phldr="1"/>
      <dgm:spPr/>
      <dgm:t>
        <a:bodyPr rtlCol="0"/>
        <a:lstStyle/>
        <a:p>
          <a:pPr rtl="0"/>
          <a:endParaRPr lang="en-US"/>
        </a:p>
      </dgm:t>
    </dgm:pt>
    <dgm:pt modelId="{8DB5D7D5-6A1C-4ABC-8850-759A9D876047}">
      <dgm:prSet/>
      <dgm:spPr/>
      <dgm:t>
        <a:bodyPr rtlCol="0"/>
        <a:lstStyle/>
        <a:p>
          <a:pPr rtl="0"/>
          <a:r>
            <a:rPr lang="sv-se"/>
            <a:t>2017</a:t>
          </a:r>
        </a:p>
      </dgm:t>
    </dgm:pt>
    <dgm:pt modelId="{D8874F40-D7B0-41DE-BB6F-A6014FEAB2D7}" type="parTrans" cxnId="{C5202EE1-10E9-4076-9D55-9E0CF8B152AF}">
      <dgm:prSet/>
      <dgm:spPr/>
      <dgm:t>
        <a:bodyPr rtlCol="0"/>
        <a:lstStyle/>
        <a:p>
          <a:pPr rtl="0"/>
          <a:endParaRPr lang="en-US"/>
        </a:p>
      </dgm:t>
    </dgm:pt>
    <dgm:pt modelId="{BD6E0A2E-99C8-4F5A-971A-CD211D1099FF}" type="sibTrans" cxnId="{C5202EE1-10E9-4076-9D55-9E0CF8B152AF}">
      <dgm:prSet/>
      <dgm:spPr/>
      <dgm:t>
        <a:bodyPr rtlCol="0"/>
        <a:lstStyle/>
        <a:p>
          <a:pPr rtl="0"/>
          <a:endParaRPr lang="en-US"/>
        </a:p>
      </dgm:t>
    </dgm:pt>
    <dgm:pt modelId="{96262926-A67D-4E4E-9515-5EBC67F0B634}">
      <dgm:prSet/>
      <dgm:spPr/>
      <dgm:t>
        <a:bodyPr rtlCol="0"/>
        <a:lstStyle/>
        <a:p>
          <a:pPr rtl="0"/>
          <a:r>
            <a:rPr lang="sv-se"/>
            <a:t>Lorem ipsum dolor sit amet</a:t>
          </a:r>
        </a:p>
      </dgm:t>
    </dgm:pt>
    <dgm:pt modelId="{EC74E552-C501-4B0E-9400-E8B410F53D50}" type="parTrans" cxnId="{8C5B110A-FBC3-4CBF-BED2-413E87D4DAD5}">
      <dgm:prSet/>
      <dgm:spPr/>
      <dgm:t>
        <a:bodyPr rtlCol="0"/>
        <a:lstStyle/>
        <a:p>
          <a:pPr rtl="0"/>
          <a:endParaRPr lang="en-US"/>
        </a:p>
      </dgm:t>
    </dgm:pt>
    <dgm:pt modelId="{1DA7ACEB-F642-43C1-BCB5-F580B9B985B9}" type="sibTrans" cxnId="{8C5B110A-FBC3-4CBF-BED2-413E87D4DAD5}">
      <dgm:prSet/>
      <dgm:spPr/>
      <dgm:t>
        <a:bodyPr rtlCol="0"/>
        <a:lstStyle/>
        <a:p>
          <a:pPr rtl="0"/>
          <a:endParaRPr lang="en-US"/>
        </a:p>
      </dgm:t>
    </dgm:pt>
    <dgm:pt modelId="{C5146535-FD3D-4589-98A3-623B8DA4B8DB}">
      <dgm:prSet/>
      <dgm:spPr/>
      <dgm:t>
        <a:bodyPr rtlCol="0"/>
        <a:lstStyle/>
        <a:p>
          <a:pPr rtl="0"/>
          <a:r>
            <a:rPr lang="sv-se"/>
            <a:t>2018</a:t>
          </a:r>
        </a:p>
      </dgm:t>
    </dgm:pt>
    <dgm:pt modelId="{20848F78-EC70-4162-96CE-CC68006930F0}" type="parTrans" cxnId="{8EBF857E-7408-4941-91E4-293B0F59EEF7}">
      <dgm:prSet/>
      <dgm:spPr/>
      <dgm:t>
        <a:bodyPr rtlCol="0"/>
        <a:lstStyle/>
        <a:p>
          <a:pPr rtl="0"/>
          <a:endParaRPr lang="en-US"/>
        </a:p>
      </dgm:t>
    </dgm:pt>
    <dgm:pt modelId="{7A3CCAF8-AC3A-401E-AEDD-44BBC1AA9C31}" type="sibTrans" cxnId="{8EBF857E-7408-4941-91E4-293B0F59EEF7}">
      <dgm:prSet/>
      <dgm:spPr/>
      <dgm:t>
        <a:bodyPr rtlCol="0"/>
        <a:lstStyle/>
        <a:p>
          <a:pPr rtl="0"/>
          <a:endParaRPr lang="en-US"/>
        </a:p>
      </dgm:t>
    </dgm:pt>
    <dgm:pt modelId="{E80CA270-6C90-4E17-ACEA-46B56AD54DD1}">
      <dgm:prSet/>
      <dgm:spPr/>
      <dgm:t>
        <a:bodyPr rtlCol="0"/>
        <a:lstStyle/>
        <a:p>
          <a:pPr rtl="0"/>
          <a:r>
            <a:rPr lang="sv-se"/>
            <a:t>Lorem ipsum dolor sit amet</a:t>
          </a:r>
        </a:p>
      </dgm:t>
    </dgm:pt>
    <dgm:pt modelId="{7EEC8067-96EF-4BE0-8BE3-BA59ED78A31F}" type="parTrans" cxnId="{2DC28DF8-5C1B-4F53-A4C1-D5B63FB54BAF}">
      <dgm:prSet/>
      <dgm:spPr/>
      <dgm:t>
        <a:bodyPr rtlCol="0"/>
        <a:lstStyle/>
        <a:p>
          <a:pPr rtl="0"/>
          <a:endParaRPr lang="en-US"/>
        </a:p>
      </dgm:t>
    </dgm:pt>
    <dgm:pt modelId="{1AFE46E5-6B07-4894-8ECB-21BD7E7B8AF1}" type="sibTrans" cxnId="{2DC28DF8-5C1B-4F53-A4C1-D5B63FB54BAF}">
      <dgm:prSet/>
      <dgm:spPr/>
      <dgm:t>
        <a:bodyPr rtlCol="0"/>
        <a:lstStyle/>
        <a:p>
          <a:pPr rtl="0"/>
          <a:endParaRPr lang="en-US"/>
        </a:p>
      </dgm:t>
    </dgm:pt>
    <dgm:pt modelId="{09C152DA-7620-4852-8162-A77EC3609F3F}">
      <dgm:prSet/>
      <dgm:spPr/>
      <dgm:t>
        <a:bodyPr rtlCol="0"/>
        <a:lstStyle/>
        <a:p>
          <a:pPr rtl="0"/>
          <a:r>
            <a:rPr lang="sv-se"/>
            <a:t>2019</a:t>
          </a:r>
        </a:p>
      </dgm:t>
    </dgm:pt>
    <dgm:pt modelId="{9F6D14C0-6C82-4CBD-8D6D-B0E117B6F2ED}" type="parTrans" cxnId="{23ECAC8B-17A4-4883-AA0E-06D66B7E788A}">
      <dgm:prSet/>
      <dgm:spPr/>
      <dgm:t>
        <a:bodyPr rtlCol="0"/>
        <a:lstStyle/>
        <a:p>
          <a:pPr rtl="0"/>
          <a:endParaRPr lang="en-US"/>
        </a:p>
      </dgm:t>
    </dgm:pt>
    <dgm:pt modelId="{0AE8D36D-0F0F-4206-AE39-0A2D73987B68}" type="sibTrans" cxnId="{23ECAC8B-17A4-4883-AA0E-06D66B7E788A}">
      <dgm:prSet/>
      <dgm:spPr/>
      <dgm:t>
        <a:bodyPr rtlCol="0"/>
        <a:lstStyle/>
        <a:p>
          <a:pPr rtl="0"/>
          <a:endParaRPr lang="en-US"/>
        </a:p>
      </dgm:t>
    </dgm:pt>
    <dgm:pt modelId="{6C8937BE-93F8-4DED-8538-1C601DAEBA66}">
      <dgm:prSet/>
      <dgm:spPr/>
      <dgm:t>
        <a:bodyPr rtlCol="0"/>
        <a:lstStyle/>
        <a:p>
          <a:pPr rtl="0"/>
          <a:r>
            <a:rPr lang="sv-se"/>
            <a:t>Lorem ipsum dolor sit amet</a:t>
          </a:r>
        </a:p>
      </dgm:t>
    </dgm:pt>
    <dgm:pt modelId="{77D169C6-D77F-456D-B18B-D7BE016AD87A}" type="parTrans" cxnId="{FAA8D3DD-12E8-457D-9144-B037C5678347}">
      <dgm:prSet/>
      <dgm:spPr/>
      <dgm:t>
        <a:bodyPr rtlCol="0"/>
        <a:lstStyle/>
        <a:p>
          <a:pPr rtl="0"/>
          <a:endParaRPr lang="en-US"/>
        </a:p>
      </dgm:t>
    </dgm:pt>
    <dgm:pt modelId="{A97BE953-FA9D-4BA6-A92C-494DB1F3BA59}" type="sibTrans" cxnId="{FAA8D3DD-12E8-457D-9144-B037C5678347}">
      <dgm:prSet/>
      <dgm:spPr/>
      <dgm:t>
        <a:bodyPr rtlCol="0"/>
        <a:lstStyle/>
        <a:p>
          <a:pPr rtl="0"/>
          <a:endParaRPr lang="en-US"/>
        </a:p>
      </dgm:t>
    </dgm:pt>
    <dgm:pt modelId="{AB52B3CC-6563-466D-BFC3-9B6B5AFA0881}" type="pres">
      <dgm:prSet presAssocID="{6A70FD8F-0050-42E3-8B3A-6ED7CFB9852E}" presName="Name0" presStyleCnt="0">
        <dgm:presLayoutVars>
          <dgm:chMax/>
          <dgm:chPref/>
          <dgm:animLvl val="lvl"/>
        </dgm:presLayoutVars>
      </dgm:prSet>
      <dgm:spPr/>
    </dgm:pt>
    <dgm:pt modelId="{815EDF7B-AC93-4A61-87AA-CAA5D85C31A8}" type="pres">
      <dgm:prSet presAssocID="{8DB5D7D5-6A1C-4ABC-8850-759A9D876047}" presName="composite1" presStyleCnt="0"/>
      <dgm:spPr/>
    </dgm:pt>
    <dgm:pt modelId="{954381E7-0584-46DD-8108-E9BF4F2B5005}" type="pres">
      <dgm:prSet presAssocID="{8DB5D7D5-6A1C-4ABC-8850-759A9D876047}" presName="parent1" presStyleLbl="alignNode1" presStyleIdx="0" presStyleCnt="3">
        <dgm:presLayoutVars>
          <dgm:chMax val="1"/>
          <dgm:chPref val="1"/>
          <dgm:bulletEnabled val="1"/>
        </dgm:presLayoutVars>
      </dgm:prSet>
      <dgm:spPr/>
    </dgm:pt>
    <dgm:pt modelId="{5A1B764B-0DC5-47CD-BDEA-9E67799496EC}" type="pres">
      <dgm:prSet presAssocID="{8DB5D7D5-6A1C-4ABC-8850-759A9D876047}" presName="Childtext1" presStyleLbl="revTx" presStyleIdx="0" presStyleCnt="3">
        <dgm:presLayoutVars>
          <dgm:bulletEnabled val="1"/>
        </dgm:presLayoutVars>
      </dgm:prSet>
      <dgm:spPr/>
    </dgm:pt>
    <dgm:pt modelId="{122B38A3-0442-4747-820C-1F37877E2B0E}" type="pres">
      <dgm:prSet presAssocID="{8DB5D7D5-6A1C-4ABC-8850-759A9D876047}" presName="ConnectLine1" presStyleLbl="sibTrans1D1" presStyleIdx="0" presStyleCnt="3"/>
      <dgm:spPr>
        <a:noFill/>
        <a:ln w="12700" cap="rnd" cmpd="sng" algn="ctr">
          <a:solidFill>
            <a:schemeClr val="accent1">
              <a:shade val="90000"/>
              <a:hueOff val="93466"/>
              <a:satOff val="1924"/>
              <a:lumOff val="8231"/>
              <a:alphaOff val="0"/>
            </a:schemeClr>
          </a:solidFill>
          <a:prstDash val="dash"/>
        </a:ln>
        <a:effectLst/>
      </dgm:spPr>
    </dgm:pt>
    <dgm:pt modelId="{A73181F6-69BB-4A47-8277-4671A45AC8C8}" type="pres">
      <dgm:prSet presAssocID="{8DB5D7D5-6A1C-4ABC-8850-759A9D876047}" presName="ConnectLineEnd1" presStyleLbl="lnNode1" presStyleIdx="0" presStyleCnt="3"/>
      <dgm:spPr/>
    </dgm:pt>
    <dgm:pt modelId="{6E76EADA-5F61-4A59-B2F8-FA10112079FC}" type="pres">
      <dgm:prSet presAssocID="{8DB5D7D5-6A1C-4ABC-8850-759A9D876047}" presName="EmptyPane1" presStyleCnt="0"/>
      <dgm:spPr/>
    </dgm:pt>
    <dgm:pt modelId="{A8189248-0785-43F1-844C-4DE92841F254}" type="pres">
      <dgm:prSet presAssocID="{BD6E0A2E-99C8-4F5A-971A-CD211D1099FF}" presName="spaceBetweenRectangles1" presStyleCnt="0"/>
      <dgm:spPr/>
    </dgm:pt>
    <dgm:pt modelId="{218D9CD7-D48D-464C-9A1C-0F322EC540B3}" type="pres">
      <dgm:prSet presAssocID="{C5146535-FD3D-4589-98A3-623B8DA4B8DB}" presName="composite1" presStyleCnt="0"/>
      <dgm:spPr/>
    </dgm:pt>
    <dgm:pt modelId="{30804A27-188E-4A17-8FFE-97BCCA0597B8}" type="pres">
      <dgm:prSet presAssocID="{C5146535-FD3D-4589-98A3-623B8DA4B8DB}" presName="parent1" presStyleLbl="alignNode1" presStyleIdx="1" presStyleCnt="3">
        <dgm:presLayoutVars>
          <dgm:chMax val="1"/>
          <dgm:chPref val="1"/>
          <dgm:bulletEnabled val="1"/>
        </dgm:presLayoutVars>
      </dgm:prSet>
      <dgm:spPr/>
    </dgm:pt>
    <dgm:pt modelId="{DF65791B-462E-4589-B98D-F60587330CA8}" type="pres">
      <dgm:prSet presAssocID="{C5146535-FD3D-4589-98A3-623B8DA4B8DB}" presName="Childtext1" presStyleLbl="revTx" presStyleIdx="1" presStyleCnt="3">
        <dgm:presLayoutVars>
          <dgm:bulletEnabled val="1"/>
        </dgm:presLayoutVars>
      </dgm:prSet>
      <dgm:spPr/>
    </dgm:pt>
    <dgm:pt modelId="{DBA410EB-5F61-4F46-92D9-C5B0AA59EE15}" type="pres">
      <dgm:prSet presAssocID="{C5146535-FD3D-4589-98A3-623B8DA4B8DB}" presName="ConnectLine1" presStyleLbl="sibTrans1D1" presStyleIdx="1" presStyleCnt="3"/>
      <dgm:spPr>
        <a:noFill/>
        <a:ln w="12700" cap="rnd" cmpd="sng" algn="ctr">
          <a:solidFill>
            <a:schemeClr val="accent1">
              <a:shade val="90000"/>
              <a:hueOff val="140199"/>
              <a:satOff val="2886"/>
              <a:lumOff val="12346"/>
              <a:alphaOff val="0"/>
            </a:schemeClr>
          </a:solidFill>
          <a:prstDash val="dash"/>
        </a:ln>
        <a:effectLst/>
      </dgm:spPr>
    </dgm:pt>
    <dgm:pt modelId="{E1220EDB-B75C-43A5-B862-97E4C09130A7}" type="pres">
      <dgm:prSet presAssocID="{C5146535-FD3D-4589-98A3-623B8DA4B8DB}" presName="ConnectLineEnd1" presStyleLbl="lnNode1" presStyleIdx="1" presStyleCnt="3"/>
      <dgm:spPr/>
    </dgm:pt>
    <dgm:pt modelId="{D8849157-215F-4E70-9735-315E97B5AC5C}" type="pres">
      <dgm:prSet presAssocID="{C5146535-FD3D-4589-98A3-623B8DA4B8DB}" presName="EmptyPane1" presStyleCnt="0"/>
      <dgm:spPr/>
    </dgm:pt>
    <dgm:pt modelId="{7C467054-22FE-4C18-9934-29D7168DFF63}" type="pres">
      <dgm:prSet presAssocID="{7A3CCAF8-AC3A-401E-AEDD-44BBC1AA9C31}" presName="spaceBetweenRectangles1" presStyleCnt="0"/>
      <dgm:spPr/>
    </dgm:pt>
    <dgm:pt modelId="{3E3E944D-A6EC-4962-9AC1-C585A4F97BDA}" type="pres">
      <dgm:prSet presAssocID="{09C152DA-7620-4852-8162-A77EC3609F3F}" presName="composite1" presStyleCnt="0"/>
      <dgm:spPr/>
    </dgm:pt>
    <dgm:pt modelId="{566B79CB-1A41-4F5C-BF91-58D94BF93913}" type="pres">
      <dgm:prSet presAssocID="{09C152DA-7620-4852-8162-A77EC3609F3F}" presName="parent1" presStyleLbl="alignNode1" presStyleIdx="2" presStyleCnt="3">
        <dgm:presLayoutVars>
          <dgm:chMax val="1"/>
          <dgm:chPref val="1"/>
          <dgm:bulletEnabled val="1"/>
        </dgm:presLayoutVars>
      </dgm:prSet>
      <dgm:spPr/>
    </dgm:pt>
    <dgm:pt modelId="{B4723E2A-4FF1-452A-BD25-8EC364F15A6F}" type="pres">
      <dgm:prSet presAssocID="{09C152DA-7620-4852-8162-A77EC3609F3F}" presName="Childtext1" presStyleLbl="revTx" presStyleIdx="2" presStyleCnt="3">
        <dgm:presLayoutVars>
          <dgm:bulletEnabled val="1"/>
        </dgm:presLayoutVars>
      </dgm:prSet>
      <dgm:spPr/>
    </dgm:pt>
    <dgm:pt modelId="{440E9361-37D2-4157-AF38-7B49AD23708B}" type="pres">
      <dgm:prSet presAssocID="{09C152DA-7620-4852-8162-A77EC3609F3F}" presName="ConnectLine1" presStyleLbl="sibTrans1D1" presStyleIdx="2" presStyleCnt="3"/>
      <dgm:spPr>
        <a:noFill/>
        <a:ln w="12700" cap="rnd" cmpd="sng" algn="ctr">
          <a:solidFill>
            <a:schemeClr val="accent1">
              <a:shade val="90000"/>
              <a:hueOff val="186931"/>
              <a:satOff val="3848"/>
              <a:lumOff val="16461"/>
              <a:alphaOff val="0"/>
            </a:schemeClr>
          </a:solidFill>
          <a:prstDash val="dash"/>
        </a:ln>
        <a:effectLst/>
      </dgm:spPr>
    </dgm:pt>
    <dgm:pt modelId="{C45E7B63-1C71-483E-A3A8-705CE86D4D8E}" type="pres">
      <dgm:prSet presAssocID="{09C152DA-7620-4852-8162-A77EC3609F3F}" presName="ConnectLineEnd1" presStyleLbl="lnNode1" presStyleIdx="2" presStyleCnt="3"/>
      <dgm:spPr/>
    </dgm:pt>
    <dgm:pt modelId="{4174F691-D9D3-451C-9893-D177DC3AED58}" type="pres">
      <dgm:prSet presAssocID="{09C152DA-7620-4852-8162-A77EC3609F3F}" presName="EmptyPane1" presStyleCnt="0"/>
      <dgm:spPr/>
    </dgm:pt>
  </dgm:ptLst>
  <dgm:cxnLst>
    <dgm:cxn modelId="{5C25BB02-FA66-40A4-9DA6-9E1CAE3A8D4E}" type="presOf" srcId="{C5146535-FD3D-4589-98A3-623B8DA4B8DB}" destId="{30804A27-188E-4A17-8FFE-97BCCA0597B8}" srcOrd="0" destOrd="0" presId="urn:microsoft.com/office/officeart/2016/7/layout/RoundedRectangleTimeline"/>
    <dgm:cxn modelId="{8C5B110A-FBC3-4CBF-BED2-413E87D4DAD5}" srcId="{8DB5D7D5-6A1C-4ABC-8850-759A9D876047}" destId="{96262926-A67D-4E4E-9515-5EBC67F0B634}" srcOrd="0" destOrd="0" parTransId="{EC74E552-C501-4B0E-9400-E8B410F53D50}" sibTransId="{1DA7ACEB-F642-43C1-BCB5-F580B9B985B9}"/>
    <dgm:cxn modelId="{84C67813-55CE-4EBC-9032-03BD847DC17E}" type="presOf" srcId="{6A70FD8F-0050-42E3-8B3A-6ED7CFB9852E}" destId="{AB52B3CC-6563-466D-BFC3-9B6B5AFA0881}" srcOrd="0" destOrd="0" presId="urn:microsoft.com/office/officeart/2016/7/layout/RoundedRectangleTimeline"/>
    <dgm:cxn modelId="{22ECA226-C4EA-44F1-BCB5-77F78841DA6F}" type="presOf" srcId="{09C152DA-7620-4852-8162-A77EC3609F3F}" destId="{566B79CB-1A41-4F5C-BF91-58D94BF93913}" srcOrd="0" destOrd="0" presId="urn:microsoft.com/office/officeart/2016/7/layout/RoundedRectangleTimeline"/>
    <dgm:cxn modelId="{E2BBA750-A5E4-4F50-BE16-016934379F81}" type="presOf" srcId="{6C8937BE-93F8-4DED-8538-1C601DAEBA66}" destId="{B4723E2A-4FF1-452A-BD25-8EC364F15A6F}" srcOrd="0" destOrd="0" presId="urn:microsoft.com/office/officeart/2016/7/layout/RoundedRectangleTimeline"/>
    <dgm:cxn modelId="{F9B2D375-40BE-4E5D-AA88-61805FBFF819}" type="presOf" srcId="{8DB5D7D5-6A1C-4ABC-8850-759A9D876047}" destId="{954381E7-0584-46DD-8108-E9BF4F2B5005}" srcOrd="0" destOrd="0" presId="urn:microsoft.com/office/officeart/2016/7/layout/RoundedRectangleTimeline"/>
    <dgm:cxn modelId="{8EBF857E-7408-4941-91E4-293B0F59EEF7}" srcId="{6A70FD8F-0050-42E3-8B3A-6ED7CFB9852E}" destId="{C5146535-FD3D-4589-98A3-623B8DA4B8DB}" srcOrd="1" destOrd="0" parTransId="{20848F78-EC70-4162-96CE-CC68006930F0}" sibTransId="{7A3CCAF8-AC3A-401E-AEDD-44BBC1AA9C31}"/>
    <dgm:cxn modelId="{23ECAC8B-17A4-4883-AA0E-06D66B7E788A}" srcId="{6A70FD8F-0050-42E3-8B3A-6ED7CFB9852E}" destId="{09C152DA-7620-4852-8162-A77EC3609F3F}" srcOrd="2" destOrd="0" parTransId="{9F6D14C0-6C82-4CBD-8D6D-B0E117B6F2ED}" sibTransId="{0AE8D36D-0F0F-4206-AE39-0A2D73987B68}"/>
    <dgm:cxn modelId="{F9540599-A193-456C-A9A9-8962E3855B0B}" type="presOf" srcId="{96262926-A67D-4E4E-9515-5EBC67F0B634}" destId="{5A1B764B-0DC5-47CD-BDEA-9E67799496EC}" srcOrd="0" destOrd="0" presId="urn:microsoft.com/office/officeart/2016/7/layout/RoundedRectangleTimeline"/>
    <dgm:cxn modelId="{E13585A2-54F2-486A-B317-F4D6AF7E83B9}" type="presOf" srcId="{E80CA270-6C90-4E17-ACEA-46B56AD54DD1}" destId="{DF65791B-462E-4589-B98D-F60587330CA8}" srcOrd="0" destOrd="0" presId="urn:microsoft.com/office/officeart/2016/7/layout/RoundedRectangleTimeline"/>
    <dgm:cxn modelId="{FAA8D3DD-12E8-457D-9144-B037C5678347}" srcId="{09C152DA-7620-4852-8162-A77EC3609F3F}" destId="{6C8937BE-93F8-4DED-8538-1C601DAEBA66}" srcOrd="0" destOrd="0" parTransId="{77D169C6-D77F-456D-B18B-D7BE016AD87A}" sibTransId="{A97BE953-FA9D-4BA6-A92C-494DB1F3BA59}"/>
    <dgm:cxn modelId="{C5202EE1-10E9-4076-9D55-9E0CF8B152AF}" srcId="{6A70FD8F-0050-42E3-8B3A-6ED7CFB9852E}" destId="{8DB5D7D5-6A1C-4ABC-8850-759A9D876047}" srcOrd="0" destOrd="0" parTransId="{D8874F40-D7B0-41DE-BB6F-A6014FEAB2D7}" sibTransId="{BD6E0A2E-99C8-4F5A-971A-CD211D1099FF}"/>
    <dgm:cxn modelId="{2DC28DF8-5C1B-4F53-A4C1-D5B63FB54BAF}" srcId="{C5146535-FD3D-4589-98A3-623B8DA4B8DB}" destId="{E80CA270-6C90-4E17-ACEA-46B56AD54DD1}" srcOrd="0" destOrd="0" parTransId="{7EEC8067-96EF-4BE0-8BE3-BA59ED78A31F}" sibTransId="{1AFE46E5-6B07-4894-8ECB-21BD7E7B8AF1}"/>
    <dgm:cxn modelId="{76459B4A-BC95-4631-A3CC-1410E80D5DFD}" type="presParOf" srcId="{AB52B3CC-6563-466D-BFC3-9B6B5AFA0881}" destId="{815EDF7B-AC93-4A61-87AA-CAA5D85C31A8}" srcOrd="0" destOrd="0" presId="urn:microsoft.com/office/officeart/2016/7/layout/RoundedRectangleTimeline"/>
    <dgm:cxn modelId="{4238FA88-CE43-4680-BFB0-73DED5612698}" type="presParOf" srcId="{815EDF7B-AC93-4A61-87AA-CAA5D85C31A8}" destId="{954381E7-0584-46DD-8108-E9BF4F2B5005}" srcOrd="0" destOrd="0" presId="urn:microsoft.com/office/officeart/2016/7/layout/RoundedRectangleTimeline"/>
    <dgm:cxn modelId="{6497CE05-0893-4952-B18A-28D71D90B841}" type="presParOf" srcId="{815EDF7B-AC93-4A61-87AA-CAA5D85C31A8}" destId="{5A1B764B-0DC5-47CD-BDEA-9E67799496EC}" srcOrd="1" destOrd="0" presId="urn:microsoft.com/office/officeart/2016/7/layout/RoundedRectangleTimeline"/>
    <dgm:cxn modelId="{CB8BA570-C0D4-4400-BED8-C9BC961A6553}" type="presParOf" srcId="{815EDF7B-AC93-4A61-87AA-CAA5D85C31A8}" destId="{122B38A3-0442-4747-820C-1F37877E2B0E}" srcOrd="2" destOrd="0" presId="urn:microsoft.com/office/officeart/2016/7/layout/RoundedRectangleTimeline"/>
    <dgm:cxn modelId="{82FC1E36-99F3-4E1F-8BD1-229D77A82EB1}" type="presParOf" srcId="{815EDF7B-AC93-4A61-87AA-CAA5D85C31A8}" destId="{A73181F6-69BB-4A47-8277-4671A45AC8C8}" srcOrd="3" destOrd="0" presId="urn:microsoft.com/office/officeart/2016/7/layout/RoundedRectangleTimeline"/>
    <dgm:cxn modelId="{7EAD7967-836C-4AB6-AAA2-ED2EF3F29E78}" type="presParOf" srcId="{815EDF7B-AC93-4A61-87AA-CAA5D85C31A8}" destId="{6E76EADA-5F61-4A59-B2F8-FA10112079FC}" srcOrd="4" destOrd="0" presId="urn:microsoft.com/office/officeart/2016/7/layout/RoundedRectangleTimeline"/>
    <dgm:cxn modelId="{3783DE09-7B3D-423E-960C-ED9DB81E314E}" type="presParOf" srcId="{AB52B3CC-6563-466D-BFC3-9B6B5AFA0881}" destId="{A8189248-0785-43F1-844C-4DE92841F254}" srcOrd="1" destOrd="0" presId="urn:microsoft.com/office/officeart/2016/7/layout/RoundedRectangleTimeline"/>
    <dgm:cxn modelId="{38B07C9C-D21D-4E2B-A78B-C30877B2689A}" type="presParOf" srcId="{AB52B3CC-6563-466D-BFC3-9B6B5AFA0881}" destId="{218D9CD7-D48D-464C-9A1C-0F322EC540B3}" srcOrd="2" destOrd="0" presId="urn:microsoft.com/office/officeart/2016/7/layout/RoundedRectangleTimeline"/>
    <dgm:cxn modelId="{E6790483-7B9E-44FB-9EAE-A282A4B9AB73}" type="presParOf" srcId="{218D9CD7-D48D-464C-9A1C-0F322EC540B3}" destId="{30804A27-188E-4A17-8FFE-97BCCA0597B8}" srcOrd="0" destOrd="0" presId="urn:microsoft.com/office/officeart/2016/7/layout/RoundedRectangleTimeline"/>
    <dgm:cxn modelId="{B31BDB48-FB8E-47F4-8F76-B90009D28A96}" type="presParOf" srcId="{218D9CD7-D48D-464C-9A1C-0F322EC540B3}" destId="{DF65791B-462E-4589-B98D-F60587330CA8}" srcOrd="1" destOrd="0" presId="urn:microsoft.com/office/officeart/2016/7/layout/RoundedRectangleTimeline"/>
    <dgm:cxn modelId="{517AE913-68B2-41AC-BE20-5D4195845D6F}" type="presParOf" srcId="{218D9CD7-D48D-464C-9A1C-0F322EC540B3}" destId="{DBA410EB-5F61-4F46-92D9-C5B0AA59EE15}" srcOrd="2" destOrd="0" presId="urn:microsoft.com/office/officeart/2016/7/layout/RoundedRectangleTimeline"/>
    <dgm:cxn modelId="{0F089045-7542-47F1-8B17-68354869406A}" type="presParOf" srcId="{218D9CD7-D48D-464C-9A1C-0F322EC540B3}" destId="{E1220EDB-B75C-43A5-B862-97E4C09130A7}" srcOrd="3" destOrd="0" presId="urn:microsoft.com/office/officeart/2016/7/layout/RoundedRectangleTimeline"/>
    <dgm:cxn modelId="{79B44ECC-99D2-49DD-9DEE-58B1D2AE6C6C}" type="presParOf" srcId="{218D9CD7-D48D-464C-9A1C-0F322EC540B3}" destId="{D8849157-215F-4E70-9735-315E97B5AC5C}" srcOrd="4" destOrd="0" presId="urn:microsoft.com/office/officeart/2016/7/layout/RoundedRectangleTimeline"/>
    <dgm:cxn modelId="{6930EC12-FB60-44F8-973F-19AC06AA90BB}" type="presParOf" srcId="{AB52B3CC-6563-466D-BFC3-9B6B5AFA0881}" destId="{7C467054-22FE-4C18-9934-29D7168DFF63}" srcOrd="3" destOrd="0" presId="urn:microsoft.com/office/officeart/2016/7/layout/RoundedRectangleTimeline"/>
    <dgm:cxn modelId="{1F4A4777-E935-453F-A5B9-015C6946FC6A}" type="presParOf" srcId="{AB52B3CC-6563-466D-BFC3-9B6B5AFA0881}" destId="{3E3E944D-A6EC-4962-9AC1-C585A4F97BDA}" srcOrd="4" destOrd="0" presId="urn:microsoft.com/office/officeart/2016/7/layout/RoundedRectangleTimeline"/>
    <dgm:cxn modelId="{94AC8B5D-A9B9-4EF3-AD1C-6024606B5BF8}" type="presParOf" srcId="{3E3E944D-A6EC-4962-9AC1-C585A4F97BDA}" destId="{566B79CB-1A41-4F5C-BF91-58D94BF93913}" srcOrd="0" destOrd="0" presId="urn:microsoft.com/office/officeart/2016/7/layout/RoundedRectangleTimeline"/>
    <dgm:cxn modelId="{A151554E-10B3-429A-9E0D-D40262ED6857}" type="presParOf" srcId="{3E3E944D-A6EC-4962-9AC1-C585A4F97BDA}" destId="{B4723E2A-4FF1-452A-BD25-8EC364F15A6F}" srcOrd="1" destOrd="0" presId="urn:microsoft.com/office/officeart/2016/7/layout/RoundedRectangleTimeline"/>
    <dgm:cxn modelId="{329635D9-081F-4DC9-88AA-E074B7400415}" type="presParOf" srcId="{3E3E944D-A6EC-4962-9AC1-C585A4F97BDA}" destId="{440E9361-37D2-4157-AF38-7B49AD23708B}" srcOrd="2" destOrd="0" presId="urn:microsoft.com/office/officeart/2016/7/layout/RoundedRectangleTimeline"/>
    <dgm:cxn modelId="{0F0D3AEA-9F0C-400E-A955-6CD1F474B6A4}" type="presParOf" srcId="{3E3E944D-A6EC-4962-9AC1-C585A4F97BDA}" destId="{C45E7B63-1C71-483E-A3A8-705CE86D4D8E}" srcOrd="3" destOrd="0" presId="urn:microsoft.com/office/officeart/2016/7/layout/RoundedRectangleTimeline"/>
    <dgm:cxn modelId="{91F0BE33-39D4-4457-A5CC-3F1682DB166D}" type="presParOf" srcId="{3E3E944D-A6EC-4962-9AC1-C585A4F97BDA}" destId="{4174F691-D9D3-451C-9893-D177DC3AED58}"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381E7-0584-46DD-8108-E9BF4F2B5005}">
      <dsp:nvSpPr>
        <dsp:cNvPr id="0" name=""/>
        <dsp:cNvSpPr/>
      </dsp:nvSpPr>
      <dsp:spPr>
        <a:xfrm rot="16200000">
          <a:off x="2328055" y="314278"/>
          <a:ext cx="363378" cy="3005230"/>
        </a:xfrm>
        <a:prstGeom prst="round2SameRect">
          <a:avLst/>
        </a:prstGeom>
        <a:solidFill>
          <a:schemeClr val="accent1">
            <a:shade val="80000"/>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1">
          <a:noAutofit/>
        </a:bodyPr>
        <a:lstStyle/>
        <a:p>
          <a:pPr marL="0" lvl="0" indent="0" algn="ctr" defTabSz="488950" rtl="0">
            <a:lnSpc>
              <a:spcPct val="90000"/>
            </a:lnSpc>
            <a:spcBef>
              <a:spcPct val="0"/>
            </a:spcBef>
            <a:spcAft>
              <a:spcPct val="35000"/>
            </a:spcAft>
            <a:buNone/>
          </a:pPr>
          <a:r>
            <a:rPr lang="sv-se" sz="1100" kern="1200"/>
            <a:t>2017</a:t>
          </a:r>
        </a:p>
      </dsp:txBody>
      <dsp:txXfrm rot="5400000">
        <a:off x="1024869" y="1652943"/>
        <a:ext cx="2987491" cy="327900"/>
      </dsp:txXfrm>
    </dsp:sp>
    <dsp:sp modelId="{5A1B764B-0DC5-47CD-BDEA-9E67799496EC}">
      <dsp:nvSpPr>
        <dsp:cNvPr id="0" name=""/>
        <dsp:cNvSpPr/>
      </dsp:nvSpPr>
      <dsp:spPr>
        <a:xfrm>
          <a:off x="5385" y="0"/>
          <a:ext cx="5008717"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rtlCol="0" anchor="b" anchorCtr="1">
          <a:noAutofit/>
        </a:bodyPr>
        <a:lstStyle/>
        <a:p>
          <a:pPr marL="0" lvl="0" indent="0" algn="ctr" defTabSz="488950" rtl="0">
            <a:lnSpc>
              <a:spcPct val="90000"/>
            </a:lnSpc>
            <a:spcBef>
              <a:spcPct val="0"/>
            </a:spcBef>
            <a:spcAft>
              <a:spcPct val="35000"/>
            </a:spcAft>
            <a:buNone/>
          </a:pPr>
          <a:r>
            <a:rPr lang="sv-se" sz="1100" kern="1200"/>
            <a:t>Lorem ipsum dolor sit amet</a:t>
          </a:r>
        </a:p>
      </dsp:txBody>
      <dsp:txXfrm>
        <a:off x="5385" y="0"/>
        <a:ext cx="5008717" cy="1271825"/>
      </dsp:txXfrm>
    </dsp:sp>
    <dsp:sp modelId="{122B38A3-0442-4747-820C-1F37877E2B0E}">
      <dsp:nvSpPr>
        <dsp:cNvPr id="0" name=""/>
        <dsp:cNvSpPr/>
      </dsp:nvSpPr>
      <dsp:spPr>
        <a:xfrm>
          <a:off x="2509744" y="1344501"/>
          <a:ext cx="0" cy="290702"/>
        </a:xfrm>
        <a:prstGeom prst="line">
          <a:avLst/>
        </a:prstGeom>
        <a:noFill/>
        <a:ln w="12700" cap="rnd" cmpd="sng" algn="ctr">
          <a:solidFill>
            <a:schemeClr val="accent1">
              <a:shade val="90000"/>
              <a:hueOff val="93466"/>
              <a:satOff val="1924"/>
              <a:lumOff val="8231"/>
              <a:alphaOff val="0"/>
            </a:schemeClr>
          </a:solidFill>
          <a:prstDash val="dash"/>
        </a:ln>
        <a:effectLst/>
      </dsp:spPr>
      <dsp:style>
        <a:lnRef idx="1">
          <a:scrgbClr r="0" g="0" b="0"/>
        </a:lnRef>
        <a:fillRef idx="0">
          <a:scrgbClr r="0" g="0" b="0"/>
        </a:fillRef>
        <a:effectRef idx="0">
          <a:scrgbClr r="0" g="0" b="0"/>
        </a:effectRef>
        <a:fontRef idx="minor"/>
      </dsp:style>
    </dsp:sp>
    <dsp:sp modelId="{A73181F6-69BB-4A47-8277-4671A45AC8C8}">
      <dsp:nvSpPr>
        <dsp:cNvPr id="0" name=""/>
        <dsp:cNvSpPr/>
      </dsp:nvSpPr>
      <dsp:spPr>
        <a:xfrm>
          <a:off x="2473406" y="1271825"/>
          <a:ext cx="72675" cy="72675"/>
        </a:xfrm>
        <a:prstGeom prst="ellipse">
          <a:avLst/>
        </a:prstGeom>
        <a:solidFill>
          <a:schemeClr val="accent1">
            <a:shade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804A27-188E-4A17-8FFE-97BCCA0597B8}">
      <dsp:nvSpPr>
        <dsp:cNvPr id="0" name=""/>
        <dsp:cNvSpPr/>
      </dsp:nvSpPr>
      <dsp:spPr>
        <a:xfrm>
          <a:off x="4012359" y="1635204"/>
          <a:ext cx="3005230" cy="363378"/>
        </a:xfrm>
        <a:prstGeom prst="rect">
          <a:avLst/>
        </a:prstGeom>
        <a:solidFill>
          <a:schemeClr val="accent1">
            <a:shade val="80000"/>
            <a:hueOff val="223096"/>
            <a:satOff val="-4529"/>
            <a:lumOff val="15339"/>
            <a:alphaOff val="0"/>
          </a:schemeClr>
        </a:solidFill>
        <a:ln w="22225" cap="rnd" cmpd="sng" algn="ctr">
          <a:solidFill>
            <a:schemeClr val="accent1">
              <a:shade val="80000"/>
              <a:hueOff val="223096"/>
              <a:satOff val="-4529"/>
              <a:lumOff val="1533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1">
          <a:noAutofit/>
        </a:bodyPr>
        <a:lstStyle/>
        <a:p>
          <a:pPr marL="0" lvl="0" indent="0" algn="ctr" defTabSz="488950" rtl="0">
            <a:lnSpc>
              <a:spcPct val="90000"/>
            </a:lnSpc>
            <a:spcBef>
              <a:spcPct val="0"/>
            </a:spcBef>
            <a:spcAft>
              <a:spcPct val="35000"/>
            </a:spcAft>
            <a:buNone/>
          </a:pPr>
          <a:r>
            <a:rPr lang="sv-se" sz="1100" kern="1200"/>
            <a:t>2018</a:t>
          </a:r>
        </a:p>
      </dsp:txBody>
      <dsp:txXfrm>
        <a:off x="4012359" y="1635204"/>
        <a:ext cx="3005230" cy="363378"/>
      </dsp:txXfrm>
    </dsp:sp>
    <dsp:sp modelId="{DF65791B-462E-4589-B98D-F60587330CA8}">
      <dsp:nvSpPr>
        <dsp:cNvPr id="0" name=""/>
        <dsp:cNvSpPr/>
      </dsp:nvSpPr>
      <dsp:spPr>
        <a:xfrm>
          <a:off x="3010616" y="2361961"/>
          <a:ext cx="5008717"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3820" rIns="0" bIns="0" numCol="1" spcCol="1270" rtlCol="0" anchor="t" anchorCtr="1">
          <a:noAutofit/>
        </a:bodyPr>
        <a:lstStyle/>
        <a:p>
          <a:pPr marL="0" lvl="0" indent="0" algn="ctr" defTabSz="488950" rtl="0">
            <a:lnSpc>
              <a:spcPct val="90000"/>
            </a:lnSpc>
            <a:spcBef>
              <a:spcPct val="0"/>
            </a:spcBef>
            <a:spcAft>
              <a:spcPct val="35000"/>
            </a:spcAft>
            <a:buNone/>
          </a:pPr>
          <a:r>
            <a:rPr lang="sv-se" sz="1100" kern="1200"/>
            <a:t>Lorem ipsum dolor sit amet</a:t>
          </a:r>
        </a:p>
      </dsp:txBody>
      <dsp:txXfrm>
        <a:off x="3010616" y="2361961"/>
        <a:ext cx="5008717" cy="1271825"/>
      </dsp:txXfrm>
    </dsp:sp>
    <dsp:sp modelId="{DBA410EB-5F61-4F46-92D9-C5B0AA59EE15}">
      <dsp:nvSpPr>
        <dsp:cNvPr id="0" name=""/>
        <dsp:cNvSpPr/>
      </dsp:nvSpPr>
      <dsp:spPr>
        <a:xfrm>
          <a:off x="5514975" y="1998582"/>
          <a:ext cx="0" cy="290702"/>
        </a:xfrm>
        <a:prstGeom prst="line">
          <a:avLst/>
        </a:prstGeom>
        <a:noFill/>
        <a:ln w="12700" cap="rnd" cmpd="sng" algn="ctr">
          <a:solidFill>
            <a:schemeClr val="accent1">
              <a:shade val="90000"/>
              <a:hueOff val="140199"/>
              <a:satOff val="2886"/>
              <a:lumOff val="12346"/>
              <a:alphaOff val="0"/>
            </a:schemeClr>
          </a:solidFill>
          <a:prstDash val="dash"/>
        </a:ln>
        <a:effectLst/>
      </dsp:spPr>
      <dsp:style>
        <a:lnRef idx="1">
          <a:scrgbClr r="0" g="0" b="0"/>
        </a:lnRef>
        <a:fillRef idx="0">
          <a:scrgbClr r="0" g="0" b="0"/>
        </a:fillRef>
        <a:effectRef idx="0">
          <a:scrgbClr r="0" g="0" b="0"/>
        </a:effectRef>
        <a:fontRef idx="minor"/>
      </dsp:style>
    </dsp:sp>
    <dsp:sp modelId="{E1220EDB-B75C-43A5-B862-97E4C09130A7}">
      <dsp:nvSpPr>
        <dsp:cNvPr id="0" name=""/>
        <dsp:cNvSpPr/>
      </dsp:nvSpPr>
      <dsp:spPr>
        <a:xfrm>
          <a:off x="5478637" y="2289285"/>
          <a:ext cx="72675" cy="72675"/>
        </a:xfrm>
        <a:prstGeom prst="ellipse">
          <a:avLst/>
        </a:prstGeom>
        <a:solidFill>
          <a:schemeClr val="accent1">
            <a:shade val="80000"/>
            <a:hueOff val="223096"/>
            <a:satOff val="-4529"/>
            <a:lumOff val="1533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6B79CB-1A41-4F5C-BF91-58D94BF93913}">
      <dsp:nvSpPr>
        <dsp:cNvPr id="0" name=""/>
        <dsp:cNvSpPr/>
      </dsp:nvSpPr>
      <dsp:spPr>
        <a:xfrm rot="5400000">
          <a:off x="8338516" y="314278"/>
          <a:ext cx="363378" cy="3005230"/>
        </a:xfrm>
        <a:prstGeom prst="round2SameRect">
          <a:avLst/>
        </a:prstGeom>
        <a:solidFill>
          <a:schemeClr val="accent1">
            <a:shade val="80000"/>
            <a:hueOff val="446191"/>
            <a:satOff val="-9058"/>
            <a:lumOff val="30677"/>
            <a:alphaOff val="0"/>
          </a:schemeClr>
        </a:solidFill>
        <a:ln w="22225" cap="rnd" cmpd="sng" algn="ctr">
          <a:solidFill>
            <a:schemeClr val="accent1">
              <a:shade val="80000"/>
              <a:hueOff val="446191"/>
              <a:satOff val="-9058"/>
              <a:lumOff val="306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1">
          <a:noAutofit/>
        </a:bodyPr>
        <a:lstStyle/>
        <a:p>
          <a:pPr marL="0" lvl="0" indent="0" algn="ctr" defTabSz="488950" rtl="0">
            <a:lnSpc>
              <a:spcPct val="90000"/>
            </a:lnSpc>
            <a:spcBef>
              <a:spcPct val="0"/>
            </a:spcBef>
            <a:spcAft>
              <a:spcPct val="35000"/>
            </a:spcAft>
            <a:buNone/>
          </a:pPr>
          <a:r>
            <a:rPr lang="sv-se" sz="1100" kern="1200"/>
            <a:t>2019</a:t>
          </a:r>
        </a:p>
      </dsp:txBody>
      <dsp:txXfrm rot="-5400000">
        <a:off x="7017591" y="1652943"/>
        <a:ext cx="2987491" cy="327900"/>
      </dsp:txXfrm>
    </dsp:sp>
    <dsp:sp modelId="{B4723E2A-4FF1-452A-BD25-8EC364F15A6F}">
      <dsp:nvSpPr>
        <dsp:cNvPr id="0" name=""/>
        <dsp:cNvSpPr/>
      </dsp:nvSpPr>
      <dsp:spPr>
        <a:xfrm>
          <a:off x="6015846" y="0"/>
          <a:ext cx="5008717"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rtlCol="0" anchor="b" anchorCtr="1">
          <a:noAutofit/>
        </a:bodyPr>
        <a:lstStyle/>
        <a:p>
          <a:pPr marL="0" lvl="0" indent="0" algn="ctr" defTabSz="488950" rtl="0">
            <a:lnSpc>
              <a:spcPct val="90000"/>
            </a:lnSpc>
            <a:spcBef>
              <a:spcPct val="0"/>
            </a:spcBef>
            <a:spcAft>
              <a:spcPct val="35000"/>
            </a:spcAft>
            <a:buNone/>
          </a:pPr>
          <a:r>
            <a:rPr lang="sv-se" sz="1100" kern="1200"/>
            <a:t>Lorem ipsum dolor sit amet</a:t>
          </a:r>
        </a:p>
      </dsp:txBody>
      <dsp:txXfrm>
        <a:off x="6015846" y="0"/>
        <a:ext cx="5008717" cy="1271825"/>
      </dsp:txXfrm>
    </dsp:sp>
    <dsp:sp modelId="{440E9361-37D2-4157-AF38-7B49AD23708B}">
      <dsp:nvSpPr>
        <dsp:cNvPr id="0" name=""/>
        <dsp:cNvSpPr/>
      </dsp:nvSpPr>
      <dsp:spPr>
        <a:xfrm>
          <a:off x="8520205" y="1344501"/>
          <a:ext cx="0" cy="290702"/>
        </a:xfrm>
        <a:prstGeom prst="line">
          <a:avLst/>
        </a:prstGeom>
        <a:noFill/>
        <a:ln w="12700" cap="rnd" cmpd="sng" algn="ctr">
          <a:solidFill>
            <a:schemeClr val="accent1">
              <a:shade val="90000"/>
              <a:hueOff val="186931"/>
              <a:satOff val="3848"/>
              <a:lumOff val="16461"/>
              <a:alphaOff val="0"/>
            </a:schemeClr>
          </a:solidFill>
          <a:prstDash val="dash"/>
        </a:ln>
        <a:effectLst/>
      </dsp:spPr>
      <dsp:style>
        <a:lnRef idx="1">
          <a:scrgbClr r="0" g="0" b="0"/>
        </a:lnRef>
        <a:fillRef idx="0">
          <a:scrgbClr r="0" g="0" b="0"/>
        </a:fillRef>
        <a:effectRef idx="0">
          <a:scrgbClr r="0" g="0" b="0"/>
        </a:effectRef>
        <a:fontRef idx="minor"/>
      </dsp:style>
    </dsp:sp>
    <dsp:sp modelId="{C45E7B63-1C71-483E-A3A8-705CE86D4D8E}">
      <dsp:nvSpPr>
        <dsp:cNvPr id="0" name=""/>
        <dsp:cNvSpPr/>
      </dsp:nvSpPr>
      <dsp:spPr>
        <a:xfrm>
          <a:off x="8483867" y="1271825"/>
          <a:ext cx="72675" cy="72675"/>
        </a:xfrm>
        <a:prstGeom prst="ellipse">
          <a:avLst/>
        </a:prstGeom>
        <a:solidFill>
          <a:schemeClr val="accent1">
            <a:shade val="80000"/>
            <a:hueOff val="446191"/>
            <a:satOff val="-9058"/>
            <a:lumOff val="3067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F5CE746-21C0-44E9-994E-BCF452A4368C}" type="datetime1">
              <a:rPr lang="sv-SE" smtClean="0"/>
              <a:t>2020-09-24</a:t>
            </a:fld>
            <a:endParaRPr lang="en-US" dirty="0"/>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t>‹#›</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C2B1C927-E9CF-4A10-9189-C9AC8244A919}" type="datetime1">
              <a:rPr lang="sv-SE" smtClean="0"/>
              <a:t>2020-09-24</a:t>
            </a:fld>
            <a:endParaRPr lang="en-US"/>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sv-se"/>
              <a:t>Klicka för att redigera format för bakgrundstext</a:t>
            </a:r>
            <a:endParaRPr lang="en-US"/>
          </a:p>
          <a:p>
            <a:pPr lvl="1" rtl="0"/>
            <a:r>
              <a:rPr lang="sv-se"/>
              <a:t>Nivå två</a:t>
            </a:r>
          </a:p>
          <a:p>
            <a:pPr lvl="2" rtl="0"/>
            <a:r>
              <a:rPr lang="sv-se"/>
              <a:t>Nivå tre</a:t>
            </a:r>
          </a:p>
          <a:p>
            <a:pPr lvl="3" rtl="0"/>
            <a:r>
              <a:rPr lang="sv-se"/>
              <a:t>Nivå fyra</a:t>
            </a:r>
          </a:p>
          <a:p>
            <a:pPr lvl="4" rtl="0"/>
            <a:r>
              <a:rPr lang="sv-se"/>
              <a:t>Nivå fem</a:t>
            </a:r>
            <a:endParaRPr lang="en-US"/>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t>‹#›</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7" name="Rektangulär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Rubrik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sv-SE"/>
              <a:t>Klicka här för att ändra mall för rubrikformat</a:t>
            </a:r>
            <a:endParaRPr lang="en-US" dirty="0"/>
          </a:p>
        </p:txBody>
      </p:sp>
      <p:sp>
        <p:nvSpPr>
          <p:cNvPr id="3" name="Underrubrik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sv-SE"/>
              <a:t>Klicka här för att ändra mall för underrubrikformat</a:t>
            </a:r>
            <a:endParaRPr lang="en-US" dirty="0"/>
          </a:p>
        </p:txBody>
      </p:sp>
      <p:sp>
        <p:nvSpPr>
          <p:cNvPr id="8" name="Platshållare för datum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D79B30A6-6A69-4294-AF9F-EB23760A5424}" type="datetime1">
              <a:rPr lang="sv-SE" smtClean="0"/>
              <a:t>2020-09-24</a:t>
            </a:fld>
            <a:endParaRPr lang="en-US" dirty="0"/>
          </a:p>
        </p:txBody>
      </p:sp>
      <p:sp>
        <p:nvSpPr>
          <p:cNvPr id="9" name="Platshållare för sidfot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endParaRPr lang="en-US" dirty="0"/>
          </a:p>
        </p:txBody>
      </p:sp>
      <p:sp>
        <p:nvSpPr>
          <p:cNvPr id="10" name="Platshållare för bildnumm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9" name="Rubrik 1"/>
          <p:cNvSpPr>
            <a:spLocks noGrp="1"/>
          </p:cNvSpPr>
          <p:nvPr>
            <p:ph type="title"/>
          </p:nvPr>
        </p:nvSpPr>
        <p:spPr>
          <a:xfrm>
            <a:off x="581192" y="702156"/>
            <a:ext cx="11029616" cy="1013800"/>
          </a:xfrm>
        </p:spPr>
        <p:txBody>
          <a:bodyPr rtlCol="0"/>
          <a:lstStyle/>
          <a:p>
            <a:pPr rtl="0"/>
            <a:r>
              <a:rPr lang="sv-SE"/>
              <a:t>Klicka här för att ändra mall för rubrikformat</a:t>
            </a:r>
            <a:endParaRPr lang="en-US" dirty="0"/>
          </a:p>
        </p:txBody>
      </p:sp>
      <p:sp>
        <p:nvSpPr>
          <p:cNvPr id="3" name="Platshållare 2 för vertikal text"/>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sv-SE"/>
              <a:t>Klicka här för att ändra format på bakgrundstexten</a:t>
            </a:r>
          </a:p>
          <a:p>
            <a:pPr lvl="1" rtl="0"/>
            <a:r>
              <a:rPr lang="sv-SE"/>
              <a:t>Nivå två</a:t>
            </a:r>
          </a:p>
          <a:p>
            <a:pPr lvl="2" rtl="0"/>
            <a:r>
              <a:rPr lang="sv-SE"/>
              <a:t>Nivå tre</a:t>
            </a:r>
          </a:p>
          <a:p>
            <a:pPr lvl="3" rtl="0"/>
            <a:r>
              <a:rPr lang="sv-SE"/>
              <a:t>Nivå fyra</a:t>
            </a:r>
          </a:p>
          <a:p>
            <a:pPr lvl="4" rtl="0"/>
            <a:r>
              <a:rPr lang="sv-SE"/>
              <a:t>Nivå fem</a:t>
            </a:r>
            <a:endParaRPr lang="en-US" dirty="0"/>
          </a:p>
        </p:txBody>
      </p:sp>
      <p:sp>
        <p:nvSpPr>
          <p:cNvPr id="4" name="Platshållare för datum 3"/>
          <p:cNvSpPr>
            <a:spLocks noGrp="1"/>
          </p:cNvSpPr>
          <p:nvPr>
            <p:ph type="dt" sz="half" idx="10"/>
          </p:nvPr>
        </p:nvSpPr>
        <p:spPr/>
        <p:txBody>
          <a:bodyPr rtlCol="0"/>
          <a:lstStyle/>
          <a:p>
            <a:pPr rtl="0"/>
            <a:fld id="{D7FA3ABC-B964-4C7C-BB3E-2C44EAE1B8A0}" type="datetime1">
              <a:rPr lang="sv-SE" smtClean="0"/>
              <a:t>2020-09-24</a:t>
            </a:fld>
            <a:endParaRPr lang="en-US" dirty="0"/>
          </a:p>
        </p:txBody>
      </p:sp>
      <p:sp>
        <p:nvSpPr>
          <p:cNvPr id="5" name="Platshållare för sidfot 4"/>
          <p:cNvSpPr>
            <a:spLocks noGrp="1"/>
          </p:cNvSpPr>
          <p:nvPr>
            <p:ph type="ftr" sz="quarter" idx="11"/>
          </p:nvPr>
        </p:nvSpPr>
        <p:spPr/>
        <p:txBody>
          <a:bodyPr rtlCol="0"/>
          <a:lstStyle/>
          <a:p>
            <a:pPr rtl="0"/>
            <a:endParaRPr lang="en-US" dirty="0"/>
          </a:p>
        </p:txBody>
      </p:sp>
      <p:sp>
        <p:nvSpPr>
          <p:cNvPr id="6" name="Platshållare för bildnummer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7" name="Rektangulär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Lodrät rubrik 1"/>
          <p:cNvSpPr>
            <a:spLocks noGrp="1"/>
          </p:cNvSpPr>
          <p:nvPr>
            <p:ph type="title" orient="vert"/>
          </p:nvPr>
        </p:nvSpPr>
        <p:spPr>
          <a:xfrm>
            <a:off x="8204200" y="863600"/>
            <a:ext cx="3124200" cy="4807326"/>
          </a:xfrm>
        </p:spPr>
        <p:txBody>
          <a:bodyPr vert="eaVert" rtlCol="0" anchor="ctr"/>
          <a:lstStyle>
            <a:lvl1pPr>
              <a:defRPr>
                <a:solidFill>
                  <a:srgbClr val="FFFFFF"/>
                </a:solidFill>
              </a:defRPr>
            </a:lvl1pPr>
          </a:lstStyle>
          <a:p>
            <a:pPr rtl="0"/>
            <a:r>
              <a:rPr lang="sv-SE"/>
              <a:t>Klicka här för att ändra mall för rubrikformat</a:t>
            </a:r>
            <a:endParaRPr lang="en-US" dirty="0"/>
          </a:p>
        </p:txBody>
      </p:sp>
      <p:sp>
        <p:nvSpPr>
          <p:cNvPr id="3" name="Platshållare 2 för vertikal text"/>
          <p:cNvSpPr>
            <a:spLocks noGrp="1"/>
          </p:cNvSpPr>
          <p:nvPr>
            <p:ph type="body" orient="vert" idx="1"/>
          </p:nvPr>
        </p:nvSpPr>
        <p:spPr>
          <a:xfrm>
            <a:off x="774923" y="863600"/>
            <a:ext cx="7161625" cy="4807326"/>
          </a:xfrm>
        </p:spPr>
        <p:txBody>
          <a:bodyPr vert="eaVert" rtlCol="0" anchor="t"/>
          <a:lstStyle/>
          <a:p>
            <a:pPr lvl="0" rtl="0"/>
            <a:r>
              <a:rPr lang="sv-SE"/>
              <a:t>Klicka här för att ändra format på bakgrundstexten</a:t>
            </a:r>
          </a:p>
          <a:p>
            <a:pPr lvl="1" rtl="0"/>
            <a:r>
              <a:rPr lang="sv-SE"/>
              <a:t>Nivå två</a:t>
            </a:r>
          </a:p>
          <a:p>
            <a:pPr lvl="2" rtl="0"/>
            <a:r>
              <a:rPr lang="sv-SE"/>
              <a:t>Nivå tre</a:t>
            </a:r>
          </a:p>
          <a:p>
            <a:pPr lvl="3" rtl="0"/>
            <a:r>
              <a:rPr lang="sv-SE"/>
              <a:t>Nivå fyra</a:t>
            </a:r>
          </a:p>
          <a:p>
            <a:pPr lvl="4" rtl="0"/>
            <a:r>
              <a:rPr lang="sv-SE"/>
              <a:t>Nivå fem</a:t>
            </a:r>
            <a:endParaRPr lang="en-US" dirty="0"/>
          </a:p>
        </p:txBody>
      </p:sp>
      <p:sp>
        <p:nvSpPr>
          <p:cNvPr id="8" name="Rektangulär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ktangulär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ktangulär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Platshållare för datum 10">
            <a:extLst>
              <a:ext uri="{FF2B5EF4-FFF2-40B4-BE49-F238E27FC236}">
                <a16:creationId xmlns:a16="http://schemas.microsoft.com/office/drawing/2014/main" id="{5C74A470-3BD3-4F33-80E5-67E6E87FCBE7}"/>
              </a:ext>
            </a:extLst>
          </p:cNvPr>
          <p:cNvSpPr>
            <a:spLocks noGrp="1"/>
          </p:cNvSpPr>
          <p:nvPr>
            <p:ph type="dt" sz="half" idx="10"/>
          </p:nvPr>
        </p:nvSpPr>
        <p:spPr/>
        <p:txBody>
          <a:bodyPr rtlCol="0"/>
          <a:lstStyle/>
          <a:p>
            <a:pPr rtl="0"/>
            <a:fld id="{E512AC23-6BF1-4917-9065-878FE1392BD0}" type="datetime1">
              <a:rPr lang="sv-SE" smtClean="0"/>
              <a:t>2020-09-24</a:t>
            </a:fld>
            <a:endParaRPr lang="en-US" dirty="0"/>
          </a:p>
        </p:txBody>
      </p:sp>
      <p:sp>
        <p:nvSpPr>
          <p:cNvPr id="12" name="Platshållare för sidfot 11">
            <a:extLst>
              <a:ext uri="{FF2B5EF4-FFF2-40B4-BE49-F238E27FC236}">
                <a16:creationId xmlns:a16="http://schemas.microsoft.com/office/drawing/2014/main" id="{9A3A30BA-DB50-4D7D-BCDE-17D20FB354DF}"/>
              </a:ext>
            </a:extLst>
          </p:cNvPr>
          <p:cNvSpPr>
            <a:spLocks noGrp="1"/>
          </p:cNvSpPr>
          <p:nvPr>
            <p:ph type="ftr" sz="quarter" idx="11"/>
          </p:nvPr>
        </p:nvSpPr>
        <p:spPr/>
        <p:txBody>
          <a:bodyPr rtlCol="0"/>
          <a:lstStyle/>
          <a:p>
            <a:pPr rtl="0"/>
            <a:endParaRPr lang="en-US" dirty="0"/>
          </a:p>
        </p:txBody>
      </p:sp>
      <p:sp>
        <p:nvSpPr>
          <p:cNvPr id="13" name="Platshållare för bildnumm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81192" y="702156"/>
            <a:ext cx="11029616" cy="1188720"/>
          </a:xfrm>
        </p:spPr>
        <p:txBody>
          <a:bodyPr rtlCol="0"/>
          <a:lstStyle/>
          <a:p>
            <a:pPr rtl="0"/>
            <a:r>
              <a:rPr lang="sv-SE"/>
              <a:t>Klicka här för att ändra mall för rubrikformat</a:t>
            </a:r>
            <a:endParaRPr lang="en-US" dirty="0"/>
          </a:p>
        </p:txBody>
      </p:sp>
      <p:sp>
        <p:nvSpPr>
          <p:cNvPr id="3" name="Platshållare för innehåll 2"/>
          <p:cNvSpPr>
            <a:spLocks noGrp="1"/>
          </p:cNvSpPr>
          <p:nvPr>
            <p:ph idx="1"/>
          </p:nvPr>
        </p:nvSpPr>
        <p:spPr>
          <a:xfrm>
            <a:off x="581192" y="2340864"/>
            <a:ext cx="11029615" cy="3634486"/>
          </a:xfrm>
        </p:spPr>
        <p:txBody>
          <a:bodyPr rtlCol="0"/>
          <a:lstStyle/>
          <a:p>
            <a:pPr lvl="0" rtl="0"/>
            <a:r>
              <a:rPr lang="sv-SE"/>
              <a:t>Klicka här för att ändra format på bakgrundstexten</a:t>
            </a:r>
          </a:p>
          <a:p>
            <a:pPr lvl="1" rtl="0"/>
            <a:r>
              <a:rPr lang="sv-SE"/>
              <a:t>Nivå två</a:t>
            </a:r>
          </a:p>
          <a:p>
            <a:pPr lvl="2" rtl="0"/>
            <a:r>
              <a:rPr lang="sv-SE"/>
              <a:t>Nivå tre</a:t>
            </a:r>
          </a:p>
          <a:p>
            <a:pPr lvl="3" rtl="0"/>
            <a:r>
              <a:rPr lang="sv-SE"/>
              <a:t>Nivå fyra</a:t>
            </a:r>
          </a:p>
          <a:p>
            <a:pPr lvl="4" rtl="0"/>
            <a:r>
              <a:rPr lang="sv-SE"/>
              <a:t>Nivå fem</a:t>
            </a:r>
            <a:endParaRPr lang="en-US" dirty="0"/>
          </a:p>
        </p:txBody>
      </p:sp>
      <p:sp>
        <p:nvSpPr>
          <p:cNvPr id="8" name="Platshållare för datum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4C805C05-DA27-497A-9EA6-1B76E837A342}" type="datetime1">
              <a:rPr lang="sv-SE" smtClean="0"/>
              <a:t>2020-09-24</a:t>
            </a:fld>
            <a:endParaRPr lang="en-US" dirty="0"/>
          </a:p>
        </p:txBody>
      </p:sp>
      <p:sp>
        <p:nvSpPr>
          <p:cNvPr id="9" name="Platshållare för sidfot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endParaRPr lang="en-US" dirty="0"/>
          </a:p>
        </p:txBody>
      </p:sp>
      <p:sp>
        <p:nvSpPr>
          <p:cNvPr id="10" name="Platshållare för bildnumm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8" name="Rektangulär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Rubrik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sv-SE"/>
              <a:t>Klicka här för att ändra mall för rubrikformat</a:t>
            </a:r>
            <a:endParaRPr lang="en-US" dirty="0"/>
          </a:p>
        </p:txBody>
      </p:sp>
      <p:sp>
        <p:nvSpPr>
          <p:cNvPr id="3" name="Platshållare för text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sv-SE"/>
              <a:t>Klicka här för att ändra format på bakgrundstexten</a:t>
            </a:r>
          </a:p>
        </p:txBody>
      </p:sp>
      <p:sp>
        <p:nvSpPr>
          <p:cNvPr id="7" name="Platshållare för datum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4E2036EE-278D-4008-9733-6A5056AF6491}" type="datetime1">
              <a:rPr lang="sv-SE" smtClean="0"/>
              <a:t>2020-09-24</a:t>
            </a:fld>
            <a:endParaRPr lang="en-US" dirty="0"/>
          </a:p>
        </p:txBody>
      </p:sp>
      <p:sp>
        <p:nvSpPr>
          <p:cNvPr id="9" name="Platshållare för sidfot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endParaRPr lang="en-US" dirty="0"/>
          </a:p>
        </p:txBody>
      </p:sp>
      <p:sp>
        <p:nvSpPr>
          <p:cNvPr id="10" name="Platshållare för bildnumm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81193" y="729658"/>
            <a:ext cx="11029616" cy="988332"/>
          </a:xfrm>
        </p:spPr>
        <p:txBody>
          <a:bodyPr rtlCol="0"/>
          <a:lstStyle/>
          <a:p>
            <a:pPr rtl="0"/>
            <a:r>
              <a:rPr lang="sv-SE"/>
              <a:t>Klicka här för att ändra mall för rubrikformat</a:t>
            </a:r>
            <a:endParaRPr lang="en-US" dirty="0"/>
          </a:p>
        </p:txBody>
      </p:sp>
      <p:sp>
        <p:nvSpPr>
          <p:cNvPr id="3" name="Platshållare för innehåll 2"/>
          <p:cNvSpPr>
            <a:spLocks noGrp="1"/>
          </p:cNvSpPr>
          <p:nvPr>
            <p:ph sz="half" idx="1"/>
          </p:nvPr>
        </p:nvSpPr>
        <p:spPr>
          <a:xfrm>
            <a:off x="581193" y="2228003"/>
            <a:ext cx="5194767" cy="3633047"/>
          </a:xfrm>
        </p:spPr>
        <p:txBody>
          <a:bodyPr rtlCol="0">
            <a:normAutofit/>
          </a:bodyPr>
          <a:lstStyle/>
          <a:p>
            <a:pPr lvl="0" rtl="0"/>
            <a:r>
              <a:rPr lang="sv-SE"/>
              <a:t>Klicka här för att ändra format på bakgrundstexten</a:t>
            </a:r>
          </a:p>
          <a:p>
            <a:pPr lvl="1" rtl="0"/>
            <a:r>
              <a:rPr lang="sv-SE"/>
              <a:t>Nivå två</a:t>
            </a:r>
          </a:p>
          <a:p>
            <a:pPr lvl="2" rtl="0"/>
            <a:r>
              <a:rPr lang="sv-SE"/>
              <a:t>Nivå tre</a:t>
            </a:r>
          </a:p>
          <a:p>
            <a:pPr lvl="3" rtl="0"/>
            <a:r>
              <a:rPr lang="sv-SE"/>
              <a:t>Nivå fyra</a:t>
            </a:r>
          </a:p>
          <a:p>
            <a:pPr lvl="4" rtl="0"/>
            <a:r>
              <a:rPr lang="sv-SE"/>
              <a:t>Nivå fem</a:t>
            </a:r>
            <a:endParaRPr lang="en-US" dirty="0"/>
          </a:p>
        </p:txBody>
      </p:sp>
      <p:sp>
        <p:nvSpPr>
          <p:cNvPr id="4" name="Platshållare för innehåll 3"/>
          <p:cNvSpPr>
            <a:spLocks noGrp="1"/>
          </p:cNvSpPr>
          <p:nvPr>
            <p:ph sz="half" idx="2"/>
          </p:nvPr>
        </p:nvSpPr>
        <p:spPr>
          <a:xfrm>
            <a:off x="6416039" y="2228003"/>
            <a:ext cx="5194769" cy="3633047"/>
          </a:xfrm>
        </p:spPr>
        <p:txBody>
          <a:bodyPr rtlCol="0">
            <a:normAutofit/>
          </a:bodyPr>
          <a:lstStyle/>
          <a:p>
            <a:pPr lvl="0" rtl="0"/>
            <a:r>
              <a:rPr lang="sv-SE"/>
              <a:t>Klicka här för att ändra format på bakgrundstexten</a:t>
            </a:r>
          </a:p>
          <a:p>
            <a:pPr lvl="1" rtl="0"/>
            <a:r>
              <a:rPr lang="sv-SE"/>
              <a:t>Nivå två</a:t>
            </a:r>
          </a:p>
          <a:p>
            <a:pPr lvl="2" rtl="0"/>
            <a:r>
              <a:rPr lang="sv-SE"/>
              <a:t>Nivå tre</a:t>
            </a:r>
          </a:p>
          <a:p>
            <a:pPr lvl="3" rtl="0"/>
            <a:r>
              <a:rPr lang="sv-SE"/>
              <a:t>Nivå fyra</a:t>
            </a:r>
          </a:p>
          <a:p>
            <a:pPr lvl="4" rtl="0"/>
            <a:r>
              <a:rPr lang="sv-SE"/>
              <a:t>Nivå fem</a:t>
            </a:r>
            <a:endParaRPr lang="en-US" dirty="0"/>
          </a:p>
        </p:txBody>
      </p:sp>
      <p:sp>
        <p:nvSpPr>
          <p:cNvPr id="5" name="Platshållare för datum 4"/>
          <p:cNvSpPr>
            <a:spLocks noGrp="1"/>
          </p:cNvSpPr>
          <p:nvPr>
            <p:ph type="dt" sz="half" idx="10"/>
          </p:nvPr>
        </p:nvSpPr>
        <p:spPr/>
        <p:txBody>
          <a:bodyPr rtlCol="0"/>
          <a:lstStyle/>
          <a:p>
            <a:pPr rtl="0"/>
            <a:fld id="{0D8D82D7-7EEA-4484-96A8-366743292ECC}" type="datetime1">
              <a:rPr lang="sv-SE" smtClean="0"/>
              <a:t>2020-09-24</a:t>
            </a:fld>
            <a:endParaRPr lang="en-US" dirty="0"/>
          </a:p>
        </p:txBody>
      </p:sp>
      <p:sp>
        <p:nvSpPr>
          <p:cNvPr id="6" name="Platshållare för sidfot 5"/>
          <p:cNvSpPr>
            <a:spLocks noGrp="1"/>
          </p:cNvSpPr>
          <p:nvPr>
            <p:ph type="ftr" sz="quarter" idx="11"/>
          </p:nvPr>
        </p:nvSpPr>
        <p:spPr/>
        <p:txBody>
          <a:bodyPr rtlCol="0"/>
          <a:lstStyle/>
          <a:p>
            <a:pPr rtl="0"/>
            <a:endParaRPr lang="en-US" dirty="0"/>
          </a:p>
        </p:txBody>
      </p:sp>
      <p:sp>
        <p:nvSpPr>
          <p:cNvPr id="7" name="Platshållare för bildnummer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12" name="Rubrik 1"/>
          <p:cNvSpPr>
            <a:spLocks noGrp="1"/>
          </p:cNvSpPr>
          <p:nvPr>
            <p:ph type="title"/>
          </p:nvPr>
        </p:nvSpPr>
        <p:spPr>
          <a:xfrm>
            <a:off x="581193" y="729658"/>
            <a:ext cx="11029616" cy="988332"/>
          </a:xfrm>
        </p:spPr>
        <p:txBody>
          <a:bodyPr rtlCol="0"/>
          <a:lstStyle/>
          <a:p>
            <a:pPr rtl="0"/>
            <a:r>
              <a:rPr lang="sv-SE"/>
              <a:t>Klicka här för att ändra mall för rubrikformat</a:t>
            </a:r>
            <a:endParaRPr lang="en-US" dirty="0"/>
          </a:p>
        </p:txBody>
      </p:sp>
      <p:sp>
        <p:nvSpPr>
          <p:cNvPr id="3" name="Platshållare för text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a:t>Klicka här för att ändra format på bakgrundstexten</a:t>
            </a:r>
          </a:p>
        </p:txBody>
      </p:sp>
      <p:sp>
        <p:nvSpPr>
          <p:cNvPr id="4" name="Platshållare för innehåll 3"/>
          <p:cNvSpPr>
            <a:spLocks noGrp="1"/>
          </p:cNvSpPr>
          <p:nvPr>
            <p:ph sz="half" idx="2"/>
          </p:nvPr>
        </p:nvSpPr>
        <p:spPr>
          <a:xfrm>
            <a:off x="581194" y="2926052"/>
            <a:ext cx="5194766" cy="2934999"/>
          </a:xfrm>
        </p:spPr>
        <p:txBody>
          <a:bodyPr rtlCol="0" anchor="t">
            <a:normAutofit/>
          </a:bodyPr>
          <a:lstStyle/>
          <a:p>
            <a:pPr lvl="0" rtl="0"/>
            <a:r>
              <a:rPr lang="sv-SE"/>
              <a:t>Klicka här för att ändra format på bakgrundstexten</a:t>
            </a:r>
          </a:p>
          <a:p>
            <a:pPr lvl="1" rtl="0"/>
            <a:r>
              <a:rPr lang="sv-SE"/>
              <a:t>Nivå två</a:t>
            </a:r>
          </a:p>
          <a:p>
            <a:pPr lvl="2" rtl="0"/>
            <a:r>
              <a:rPr lang="sv-SE"/>
              <a:t>Nivå tre</a:t>
            </a:r>
          </a:p>
          <a:p>
            <a:pPr lvl="3" rtl="0"/>
            <a:r>
              <a:rPr lang="sv-SE"/>
              <a:t>Nivå fyra</a:t>
            </a:r>
          </a:p>
          <a:p>
            <a:pPr lvl="4" rtl="0"/>
            <a:r>
              <a:rPr lang="sv-SE"/>
              <a:t>Nivå fem</a:t>
            </a:r>
            <a:endParaRPr lang="en-US" dirty="0"/>
          </a:p>
        </p:txBody>
      </p:sp>
      <p:sp>
        <p:nvSpPr>
          <p:cNvPr id="5" name="Platshållare för text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sv-SE"/>
              <a:t>Klicka här för att ändra format på bakgrundstexten</a:t>
            </a:r>
          </a:p>
        </p:txBody>
      </p:sp>
      <p:sp>
        <p:nvSpPr>
          <p:cNvPr id="6" name="Platshållare för innehåll 5"/>
          <p:cNvSpPr>
            <a:spLocks noGrp="1"/>
          </p:cNvSpPr>
          <p:nvPr>
            <p:ph sz="quarter" idx="4"/>
          </p:nvPr>
        </p:nvSpPr>
        <p:spPr>
          <a:xfrm>
            <a:off x="6416037" y="2926052"/>
            <a:ext cx="5194771" cy="2934999"/>
          </a:xfrm>
        </p:spPr>
        <p:txBody>
          <a:bodyPr rtlCol="0" anchor="t">
            <a:normAutofit/>
          </a:bodyPr>
          <a:lstStyle/>
          <a:p>
            <a:pPr lvl="0" rtl="0"/>
            <a:r>
              <a:rPr lang="sv-SE"/>
              <a:t>Klicka här för att ändra format på bakgrundstexten</a:t>
            </a:r>
          </a:p>
          <a:p>
            <a:pPr lvl="1" rtl="0"/>
            <a:r>
              <a:rPr lang="sv-SE"/>
              <a:t>Nivå två</a:t>
            </a:r>
          </a:p>
          <a:p>
            <a:pPr lvl="2" rtl="0"/>
            <a:r>
              <a:rPr lang="sv-SE"/>
              <a:t>Nivå tre</a:t>
            </a:r>
          </a:p>
          <a:p>
            <a:pPr lvl="3" rtl="0"/>
            <a:r>
              <a:rPr lang="sv-SE"/>
              <a:t>Nivå fyra</a:t>
            </a:r>
          </a:p>
          <a:p>
            <a:pPr lvl="4" rtl="0"/>
            <a:r>
              <a:rPr lang="sv-SE"/>
              <a:t>Nivå fem</a:t>
            </a:r>
            <a:endParaRPr lang="en-US" dirty="0"/>
          </a:p>
        </p:txBody>
      </p:sp>
      <p:sp>
        <p:nvSpPr>
          <p:cNvPr id="7" name="Platshållare för datum 6"/>
          <p:cNvSpPr>
            <a:spLocks noGrp="1"/>
          </p:cNvSpPr>
          <p:nvPr>
            <p:ph type="dt" sz="half" idx="10"/>
          </p:nvPr>
        </p:nvSpPr>
        <p:spPr/>
        <p:txBody>
          <a:bodyPr rtlCol="0"/>
          <a:lstStyle/>
          <a:p>
            <a:pPr rtl="0"/>
            <a:fld id="{27A1C668-7D51-466E-95EA-1D7A9577BCE4}" type="datetime1">
              <a:rPr lang="sv-SE" smtClean="0"/>
              <a:t>2020-09-24</a:t>
            </a:fld>
            <a:endParaRPr lang="en-US" dirty="0"/>
          </a:p>
        </p:txBody>
      </p:sp>
      <p:sp>
        <p:nvSpPr>
          <p:cNvPr id="8" name="Platshållare för sidfot 7"/>
          <p:cNvSpPr>
            <a:spLocks noGrp="1"/>
          </p:cNvSpPr>
          <p:nvPr>
            <p:ph type="ftr" sz="quarter" idx="11"/>
          </p:nvPr>
        </p:nvSpPr>
        <p:spPr/>
        <p:txBody>
          <a:bodyPr rtlCol="0"/>
          <a:lstStyle/>
          <a:p>
            <a:pPr rtl="0"/>
            <a:endParaRPr lang="en-US" dirty="0"/>
          </a:p>
        </p:txBody>
      </p:sp>
      <p:sp>
        <p:nvSpPr>
          <p:cNvPr id="9" name="Platshållare för bildnummer 8"/>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8" name="Rubrik 1"/>
          <p:cNvSpPr>
            <a:spLocks noGrp="1"/>
          </p:cNvSpPr>
          <p:nvPr>
            <p:ph type="title"/>
          </p:nvPr>
        </p:nvSpPr>
        <p:spPr>
          <a:xfrm>
            <a:off x="575894" y="729658"/>
            <a:ext cx="11029616" cy="988332"/>
          </a:xfrm>
        </p:spPr>
        <p:txBody>
          <a:bodyPr rtlCol="0"/>
          <a:lstStyle/>
          <a:p>
            <a:pPr rtl="0"/>
            <a:r>
              <a:rPr lang="sv-SE"/>
              <a:t>Klicka här för att ändra mall för rubrikformat</a:t>
            </a:r>
            <a:endParaRPr lang="en-US" dirty="0"/>
          </a:p>
        </p:txBody>
      </p:sp>
      <p:sp>
        <p:nvSpPr>
          <p:cNvPr id="3" name="Platshållare för datum 2"/>
          <p:cNvSpPr>
            <a:spLocks noGrp="1"/>
          </p:cNvSpPr>
          <p:nvPr>
            <p:ph type="dt" sz="half" idx="10"/>
          </p:nvPr>
        </p:nvSpPr>
        <p:spPr/>
        <p:txBody>
          <a:bodyPr rtlCol="0"/>
          <a:lstStyle/>
          <a:p>
            <a:pPr rtl="0"/>
            <a:fld id="{FD45570D-5384-4922-9D68-3679F253013B}" type="datetime1">
              <a:rPr lang="sv-SE" smtClean="0"/>
              <a:t>2020-09-24</a:t>
            </a:fld>
            <a:endParaRPr lang="en-US" dirty="0"/>
          </a:p>
        </p:txBody>
      </p:sp>
      <p:sp>
        <p:nvSpPr>
          <p:cNvPr id="4" name="Platshållare för sidfot 3"/>
          <p:cNvSpPr>
            <a:spLocks noGrp="1"/>
          </p:cNvSpPr>
          <p:nvPr>
            <p:ph type="ftr" sz="quarter" idx="11"/>
          </p:nvPr>
        </p:nvSpPr>
        <p:spPr/>
        <p:txBody>
          <a:bodyPr rtlCol="0"/>
          <a:lstStyle/>
          <a:p>
            <a:pPr rtl="0"/>
            <a:endParaRPr lang="en-US" dirty="0"/>
          </a:p>
        </p:txBody>
      </p:sp>
      <p:sp>
        <p:nvSpPr>
          <p:cNvPr id="5" name="Platshållare för bildnummer 4"/>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rtlCol="0"/>
          <a:lstStyle/>
          <a:p>
            <a:pPr rtl="0"/>
            <a:fld id="{717ABCDC-DD8A-4412-83C8-68CEED33046A}" type="datetime1">
              <a:rPr lang="sv-SE" smtClean="0"/>
              <a:t>2020-09-24</a:t>
            </a:fld>
            <a:endParaRPr lang="en-US" dirty="0"/>
          </a:p>
        </p:txBody>
      </p:sp>
      <p:sp>
        <p:nvSpPr>
          <p:cNvPr id="3" name="Platshållare för sidfot 2"/>
          <p:cNvSpPr>
            <a:spLocks noGrp="1"/>
          </p:cNvSpPr>
          <p:nvPr>
            <p:ph type="ftr" sz="quarter" idx="11"/>
          </p:nvPr>
        </p:nvSpPr>
        <p:spPr/>
        <p:txBody>
          <a:bodyPr rtlCol="0"/>
          <a:lstStyle/>
          <a:p>
            <a:pPr rtl="0"/>
            <a:endParaRPr lang="en-US" dirty="0"/>
          </a:p>
        </p:txBody>
      </p:sp>
      <p:sp>
        <p:nvSpPr>
          <p:cNvPr id="4" name="Platshållare för bildnummer 3"/>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9" name="Rektangulär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Rubrik 1"/>
          <p:cNvSpPr>
            <a:spLocks noGrp="1"/>
          </p:cNvSpPr>
          <p:nvPr>
            <p:ph type="title"/>
          </p:nvPr>
        </p:nvSpPr>
        <p:spPr>
          <a:xfrm>
            <a:off x="767857" y="933450"/>
            <a:ext cx="3031852" cy="1722419"/>
          </a:xfrm>
        </p:spPr>
        <p:txBody>
          <a:bodyPr rtlCol="0" anchor="b">
            <a:normAutofit/>
          </a:bodyPr>
          <a:lstStyle>
            <a:lvl1pPr algn="l">
              <a:defRPr sz="2400" b="0">
                <a:solidFill>
                  <a:srgbClr val="FFFFFF"/>
                </a:solidFill>
              </a:defRPr>
            </a:lvl1pPr>
          </a:lstStyle>
          <a:p>
            <a:pPr rtl="0"/>
            <a:r>
              <a:rPr lang="sv-SE"/>
              <a:t>Klicka här för att ändra mall för rubrikformat</a:t>
            </a:r>
            <a:endParaRPr lang="en-US" dirty="0"/>
          </a:p>
        </p:txBody>
      </p:sp>
      <p:sp>
        <p:nvSpPr>
          <p:cNvPr id="3" name="Platshållare för innehåll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sv-SE"/>
              <a:t>Klicka här för att ändra format på bakgrundstexten</a:t>
            </a:r>
          </a:p>
          <a:p>
            <a:pPr lvl="1" rtl="0"/>
            <a:r>
              <a:rPr lang="sv-SE"/>
              <a:t>Nivå två</a:t>
            </a:r>
          </a:p>
          <a:p>
            <a:pPr lvl="2" rtl="0"/>
            <a:r>
              <a:rPr lang="sv-SE"/>
              <a:t>Nivå tre</a:t>
            </a:r>
          </a:p>
          <a:p>
            <a:pPr lvl="3" rtl="0"/>
            <a:r>
              <a:rPr lang="sv-SE"/>
              <a:t>Nivå fyra</a:t>
            </a:r>
          </a:p>
          <a:p>
            <a:pPr lvl="4" rtl="0"/>
            <a:r>
              <a:rPr lang="sv-SE"/>
              <a:t>Nivå fem</a:t>
            </a:r>
            <a:endParaRPr lang="en-US" dirty="0"/>
          </a:p>
        </p:txBody>
      </p:sp>
      <p:sp>
        <p:nvSpPr>
          <p:cNvPr id="4" name="Platshållare för text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SE"/>
              <a:t>Klicka här för att ändra format på bakgrundstexten</a:t>
            </a:r>
          </a:p>
        </p:txBody>
      </p:sp>
      <p:sp>
        <p:nvSpPr>
          <p:cNvPr id="8" name="Platshållare för datum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fld id="{374E7FB6-F234-466F-B0FB-DCC04B3D8B4C}" type="datetime1">
              <a:rPr lang="sv-SE" smtClean="0"/>
              <a:t>2020-09-24</a:t>
            </a:fld>
            <a:endParaRPr lang="en-US" dirty="0"/>
          </a:p>
        </p:txBody>
      </p:sp>
      <p:sp>
        <p:nvSpPr>
          <p:cNvPr id="10" name="Platshållare för sidfot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endParaRPr lang="en-US" dirty="0"/>
          </a:p>
        </p:txBody>
      </p:sp>
      <p:sp>
        <p:nvSpPr>
          <p:cNvPr id="11" name="Platshållare för bildnumm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US" smtClean="0"/>
              <a:pPr rtl="0"/>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sv-SE"/>
              <a:t>Klicka här för att ändra mall för rubrikformat</a:t>
            </a:r>
            <a:endParaRPr lang="en-US" dirty="0"/>
          </a:p>
        </p:txBody>
      </p:sp>
      <p:sp>
        <p:nvSpPr>
          <p:cNvPr id="3" name="Platshållare för bild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sv-SE"/>
              <a:t>Klicka på ikonen för att lägga till en bild</a:t>
            </a:r>
            <a:endParaRPr lang="en-US" dirty="0"/>
          </a:p>
        </p:txBody>
      </p:sp>
      <p:sp>
        <p:nvSpPr>
          <p:cNvPr id="4" name="Platshållare för text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SE"/>
              <a:t>Klicka här för att ändra format på bakgrundstexten</a:t>
            </a:r>
          </a:p>
        </p:txBody>
      </p:sp>
      <p:sp>
        <p:nvSpPr>
          <p:cNvPr id="5" name="Platshållare för datum 4"/>
          <p:cNvSpPr>
            <a:spLocks noGrp="1"/>
          </p:cNvSpPr>
          <p:nvPr>
            <p:ph type="dt" sz="half" idx="10"/>
          </p:nvPr>
        </p:nvSpPr>
        <p:spPr/>
        <p:txBody>
          <a:bodyPr rtlCol="0"/>
          <a:lstStyle/>
          <a:p>
            <a:pPr rtl="0"/>
            <a:fld id="{D8230940-D3F0-4767-99FC-780D8022E61C}" type="datetime1">
              <a:rPr lang="sv-SE" smtClean="0"/>
              <a:t>2020-09-24</a:t>
            </a:fld>
            <a:endParaRPr lang="en-US" dirty="0"/>
          </a:p>
        </p:txBody>
      </p:sp>
      <p:sp>
        <p:nvSpPr>
          <p:cNvPr id="6" name="Platshållare för sidfot 5"/>
          <p:cNvSpPr>
            <a:spLocks noGrp="1"/>
          </p:cNvSpPr>
          <p:nvPr>
            <p:ph type="ftr" sz="quarter" idx="11"/>
          </p:nvPr>
        </p:nvSpPr>
        <p:spPr/>
        <p:txBody>
          <a:bodyPr rtlCol="0"/>
          <a:lstStyle/>
          <a:p>
            <a:pPr algn="l" rtl="0"/>
            <a:endParaRPr lang="en-US" dirty="0"/>
          </a:p>
        </p:txBody>
      </p:sp>
      <p:sp>
        <p:nvSpPr>
          <p:cNvPr id="7" name="Platshållare för bildnummer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sv-se"/>
              <a:t>Klicka här för att ändra format</a:t>
            </a:r>
            <a:endParaRPr lang="en-US" dirty="0"/>
          </a:p>
        </p:txBody>
      </p:sp>
      <p:sp>
        <p:nvSpPr>
          <p:cNvPr id="3" name="Platshållare för text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sv-se"/>
              <a:t>Redigera format för bakgrundstext</a:t>
            </a:r>
          </a:p>
          <a:p>
            <a:pPr lvl="1" rtl="0"/>
            <a:r>
              <a:rPr lang="sv-se"/>
              <a:t>Nivå två</a:t>
            </a:r>
          </a:p>
          <a:p>
            <a:pPr lvl="2" rtl="0"/>
            <a:r>
              <a:rPr lang="sv-se"/>
              <a:t>Nivå tre</a:t>
            </a:r>
          </a:p>
          <a:p>
            <a:pPr lvl="3" rtl="0"/>
            <a:r>
              <a:rPr lang="sv-se"/>
              <a:t>Nivå fyra</a:t>
            </a:r>
          </a:p>
          <a:p>
            <a:pPr lvl="4" rtl="0"/>
            <a:r>
              <a:rPr lang="sv-se"/>
              <a:t>Nivå fem</a:t>
            </a:r>
            <a:endParaRPr lang="en-US" dirty="0"/>
          </a:p>
        </p:txBody>
      </p:sp>
      <p:sp>
        <p:nvSpPr>
          <p:cNvPr id="4" name="Platshållare för datum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624093F0-AFF8-47E3-A0B5-B69A7B0B4CE3}" type="datetime1">
              <a:rPr lang="sv-SE" smtClean="0"/>
              <a:t>2020-09-24</a:t>
            </a:fld>
            <a:endParaRPr lang="en-US" dirty="0"/>
          </a:p>
        </p:txBody>
      </p:sp>
      <p:sp>
        <p:nvSpPr>
          <p:cNvPr id="5" name="Platshållare för sidfot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endParaRPr lang="en-US" dirty="0"/>
          </a:p>
        </p:txBody>
      </p:sp>
      <p:sp>
        <p:nvSpPr>
          <p:cNvPr id="6" name="Platshållare för bildnumm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en-US" smtClean="0"/>
              <a:t>‹#›</a:t>
            </a:fld>
            <a:endParaRPr lang="en-US" dirty="0"/>
          </a:p>
        </p:txBody>
      </p:sp>
      <p:sp>
        <p:nvSpPr>
          <p:cNvPr id="9" name="Rektangel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ktangulär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ktangel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8" Type="http://schemas.openxmlformats.org/officeDocument/2006/relationships/hyperlink" Target="https://sv.wikipedia.org/wiki/Star_Trek" TargetMode="External"/><Relationship Id="rId3" Type="http://schemas.openxmlformats.org/officeDocument/2006/relationships/hyperlink" Target="https://sv.wikipedia.org/wiki/Filmproducent" TargetMode="External"/><Relationship Id="rId7" Type="http://schemas.openxmlformats.org/officeDocument/2006/relationships/hyperlink" Target="https://sv.wikipedia.org/wiki/Gene_Roddenberry" TargetMode="External"/><Relationship Id="rId2" Type="http://schemas.openxmlformats.org/officeDocument/2006/relationships/hyperlink" Target="https://sv.wikipedia.org/wiki/Manusf%C3%B6rfattare" TargetMode="External"/><Relationship Id="rId1" Type="http://schemas.openxmlformats.org/officeDocument/2006/relationships/slideLayout" Target="../slideLayouts/slideLayout2.xml"/><Relationship Id="rId6" Type="http://schemas.openxmlformats.org/officeDocument/2006/relationships/hyperlink" Target="https://sv.wikipedia.org/wiki/Hollywood" TargetMode="External"/><Relationship Id="rId11" Type="http://schemas.openxmlformats.org/officeDocument/2006/relationships/hyperlink" Target="https://sv.wikipedia.org/wiki/Speed_(film,_1994)" TargetMode="External"/><Relationship Id="rId5" Type="http://schemas.openxmlformats.org/officeDocument/2006/relationships/hyperlink" Target="https://sv.wikipedia.org/wiki/USA" TargetMode="External"/><Relationship Id="rId10" Type="http://schemas.openxmlformats.org/officeDocument/2006/relationships/hyperlink" Target="https://sv.wikipedia.org/wiki/Die_Hard" TargetMode="External"/><Relationship Id="rId4" Type="http://schemas.openxmlformats.org/officeDocument/2006/relationships/hyperlink" Target="https://sv.wikipedia.org/wiki/Filmproduktionsbolag" TargetMode="External"/><Relationship Id="rId9" Type="http://schemas.openxmlformats.org/officeDocument/2006/relationships/hyperlink" Target="https://sv.wikipedia.org/wiki/V%C3%A4stern"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almi.se/almi-inves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ktangulär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Rubrik 1">
            <a:extLst>
              <a:ext uri="{FF2B5EF4-FFF2-40B4-BE49-F238E27FC236}">
                <a16:creationId xmlns:a16="http://schemas.microsoft.com/office/drawing/2014/main" id="{1C21E816-31F5-48BB-BD02-D15F2F18B48A}"/>
              </a:ext>
            </a:extLst>
          </p:cNvPr>
          <p:cNvSpPr>
            <a:spLocks noGrp="1"/>
          </p:cNvSpPr>
          <p:nvPr>
            <p:ph type="ctrTitle"/>
          </p:nvPr>
        </p:nvSpPr>
        <p:spPr>
          <a:xfrm>
            <a:off x="446533" y="-171955"/>
            <a:ext cx="10993549" cy="1475013"/>
          </a:xfrm>
        </p:spPr>
        <p:txBody>
          <a:bodyPr rtlCol="0">
            <a:normAutofit/>
          </a:bodyPr>
          <a:lstStyle/>
          <a:p>
            <a:pPr rtl="0"/>
            <a:r>
              <a:rPr lang="sv-se" dirty="0"/>
              <a:t>pitch</a:t>
            </a:r>
          </a:p>
        </p:txBody>
      </p:sp>
      <p:sp>
        <p:nvSpPr>
          <p:cNvPr id="3" name="Underrubrik 2">
            <a:extLst>
              <a:ext uri="{FF2B5EF4-FFF2-40B4-BE49-F238E27FC236}">
                <a16:creationId xmlns:a16="http://schemas.microsoft.com/office/drawing/2014/main" id="{835D6E6B-3353-491C-A3C6-F278D6CED8B3}"/>
              </a:ext>
            </a:extLst>
          </p:cNvPr>
          <p:cNvSpPr>
            <a:spLocks noGrp="1"/>
          </p:cNvSpPr>
          <p:nvPr>
            <p:ph type="subTitle" idx="1"/>
          </p:nvPr>
        </p:nvSpPr>
        <p:spPr>
          <a:xfrm>
            <a:off x="598206" y="2585699"/>
            <a:ext cx="3302504" cy="2260621"/>
          </a:xfrm>
        </p:spPr>
        <p:txBody>
          <a:bodyPr rtlCol="0">
            <a:normAutofit/>
          </a:bodyPr>
          <a:lstStyle/>
          <a:p>
            <a:pPr rtl="0"/>
            <a:r>
              <a:rPr lang="sv-se" sz="2800" dirty="0"/>
              <a:t>Vad har pitch med Entreprenörskap att göra?</a:t>
            </a:r>
          </a:p>
        </p:txBody>
      </p:sp>
      <p:sp>
        <p:nvSpPr>
          <p:cNvPr id="20" name="Rektangulär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ktangel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ktangulär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4" name="Bildobjekt 3">
            <a:extLst>
              <a:ext uri="{FF2B5EF4-FFF2-40B4-BE49-F238E27FC236}">
                <a16:creationId xmlns:a16="http://schemas.microsoft.com/office/drawing/2014/main" id="{ADD96F09-E32F-4D37-9006-76AEEA381492}"/>
              </a:ext>
            </a:extLst>
          </p:cNvPr>
          <p:cNvPicPr>
            <a:picLocks noChangeAspect="1"/>
          </p:cNvPicPr>
          <p:nvPr/>
        </p:nvPicPr>
        <p:blipFill>
          <a:blip r:embed="rId2"/>
          <a:stretch>
            <a:fillRect/>
          </a:stretch>
        </p:blipFill>
        <p:spPr>
          <a:xfrm>
            <a:off x="4498916" y="1580300"/>
            <a:ext cx="7317125" cy="5000458"/>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72A3ED-96F6-4DFD-9E21-CB73E88FB949}"/>
              </a:ext>
            </a:extLst>
          </p:cNvPr>
          <p:cNvSpPr>
            <a:spLocks noGrp="1"/>
          </p:cNvSpPr>
          <p:nvPr>
            <p:ph type="title"/>
          </p:nvPr>
        </p:nvSpPr>
        <p:spPr/>
        <p:txBody>
          <a:bodyPr/>
          <a:lstStyle/>
          <a:p>
            <a:r>
              <a:rPr lang="sv-SE" b="1" i="0" dirty="0">
                <a:solidFill>
                  <a:srgbClr val="000000"/>
                </a:solidFill>
                <a:effectLst/>
                <a:latin typeface="sofia-pro"/>
              </a:rPr>
              <a:t>2. Problemet och kundbehovet</a:t>
            </a:r>
            <a:br>
              <a:rPr lang="sv-SE" b="1" i="0" dirty="0">
                <a:solidFill>
                  <a:srgbClr val="000000"/>
                </a:solidFill>
                <a:effectLst/>
                <a:latin typeface="sofia-pro"/>
              </a:rPr>
            </a:br>
            <a:endParaRPr lang="sv-SE" dirty="0"/>
          </a:p>
        </p:txBody>
      </p:sp>
      <p:sp>
        <p:nvSpPr>
          <p:cNvPr id="3" name="Platshållare för innehåll 2">
            <a:extLst>
              <a:ext uri="{FF2B5EF4-FFF2-40B4-BE49-F238E27FC236}">
                <a16:creationId xmlns:a16="http://schemas.microsoft.com/office/drawing/2014/main" id="{C93AD8B3-73E3-49A9-8CB3-C83ACDA53C7A}"/>
              </a:ext>
            </a:extLst>
          </p:cNvPr>
          <p:cNvSpPr>
            <a:spLocks noGrp="1"/>
          </p:cNvSpPr>
          <p:nvPr>
            <p:ph idx="1"/>
          </p:nvPr>
        </p:nvSpPr>
        <p:spPr/>
        <p:txBody>
          <a:bodyPr>
            <a:normAutofit/>
          </a:bodyPr>
          <a:lstStyle/>
          <a:p>
            <a:r>
              <a:rPr lang="sv-SE" sz="2400" b="0" i="0" dirty="0">
                <a:solidFill>
                  <a:srgbClr val="000000"/>
                </a:solidFill>
                <a:effectLst/>
                <a:latin typeface="sofia-pro"/>
              </a:rPr>
              <a:t>En essentiell del av ert pitch </a:t>
            </a:r>
            <a:r>
              <a:rPr lang="sv-SE" sz="2400" b="0" i="0" dirty="0" err="1">
                <a:solidFill>
                  <a:srgbClr val="000000"/>
                </a:solidFill>
                <a:effectLst/>
                <a:latin typeface="sofia-pro"/>
              </a:rPr>
              <a:t>deck</a:t>
            </a:r>
            <a:r>
              <a:rPr lang="sv-SE" sz="2400" b="0" i="0" dirty="0">
                <a:solidFill>
                  <a:srgbClr val="000000"/>
                </a:solidFill>
                <a:effectLst/>
                <a:latin typeface="sofia-pro"/>
              </a:rPr>
              <a:t> är att visa på att ni löser ett tillräckligt viktigt problem. Vilket värde ger ni till era kunder? Berätta för oss det reella kundbehovet. Definiera hur stort problemet är som ni löser och vilken nytta er lösning skapar. Vilka är de gråtande kunderna som är beredda att betala för lösningen?</a:t>
            </a:r>
            <a:endParaRPr lang="sv-SE" sz="2400" dirty="0"/>
          </a:p>
        </p:txBody>
      </p:sp>
      <p:sp>
        <p:nvSpPr>
          <p:cNvPr id="4" name="Platshållare för datum 3">
            <a:extLst>
              <a:ext uri="{FF2B5EF4-FFF2-40B4-BE49-F238E27FC236}">
                <a16:creationId xmlns:a16="http://schemas.microsoft.com/office/drawing/2014/main" id="{E40D22A5-A93D-44BB-87F6-101103AD042A}"/>
              </a:ext>
            </a:extLst>
          </p:cNvPr>
          <p:cNvSpPr>
            <a:spLocks noGrp="1"/>
          </p:cNvSpPr>
          <p:nvPr>
            <p:ph type="dt" sz="half" idx="10"/>
          </p:nvPr>
        </p:nvSpPr>
        <p:spPr/>
        <p:txBody>
          <a:bodyPr/>
          <a:lstStyle/>
          <a:p>
            <a:pPr rtl="0"/>
            <a:fld id="{4C805C05-DA27-497A-9EA6-1B76E837A342}" type="datetime1">
              <a:rPr lang="sv-SE" smtClean="0"/>
              <a:t>2020-09-24</a:t>
            </a:fld>
            <a:endParaRPr lang="en-US" dirty="0"/>
          </a:p>
        </p:txBody>
      </p:sp>
    </p:spTree>
    <p:extLst>
      <p:ext uri="{BB962C8B-B14F-4D97-AF65-F5344CB8AC3E}">
        <p14:creationId xmlns:p14="http://schemas.microsoft.com/office/powerpoint/2010/main" val="3657648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0FA5F6-AC90-488A-A884-1B352BDD6746}"/>
              </a:ext>
            </a:extLst>
          </p:cNvPr>
          <p:cNvSpPr>
            <a:spLocks noGrp="1"/>
          </p:cNvSpPr>
          <p:nvPr>
            <p:ph type="title"/>
          </p:nvPr>
        </p:nvSpPr>
        <p:spPr/>
        <p:txBody>
          <a:bodyPr/>
          <a:lstStyle/>
          <a:p>
            <a:r>
              <a:rPr lang="sv-SE" b="1" i="0" dirty="0">
                <a:solidFill>
                  <a:srgbClr val="000000"/>
                </a:solidFill>
                <a:effectLst/>
                <a:latin typeface="sofia-pro"/>
              </a:rPr>
              <a:t>3. Lösning</a:t>
            </a:r>
            <a:br>
              <a:rPr lang="sv-SE" b="1" i="0" dirty="0">
                <a:solidFill>
                  <a:srgbClr val="000000"/>
                </a:solidFill>
                <a:effectLst/>
                <a:latin typeface="sofia-pro"/>
              </a:rPr>
            </a:br>
            <a:endParaRPr lang="sv-SE" dirty="0"/>
          </a:p>
        </p:txBody>
      </p:sp>
      <p:sp>
        <p:nvSpPr>
          <p:cNvPr id="3" name="Platshållare för innehåll 2">
            <a:extLst>
              <a:ext uri="{FF2B5EF4-FFF2-40B4-BE49-F238E27FC236}">
                <a16:creationId xmlns:a16="http://schemas.microsoft.com/office/drawing/2014/main" id="{372FD8FC-E388-42B8-AB85-BA4359051BF7}"/>
              </a:ext>
            </a:extLst>
          </p:cNvPr>
          <p:cNvSpPr>
            <a:spLocks noGrp="1"/>
          </p:cNvSpPr>
          <p:nvPr>
            <p:ph idx="1"/>
          </p:nvPr>
        </p:nvSpPr>
        <p:spPr/>
        <p:txBody>
          <a:bodyPr>
            <a:normAutofit/>
          </a:bodyPr>
          <a:lstStyle/>
          <a:p>
            <a:r>
              <a:rPr lang="sv-SE" sz="2400" b="0" i="0" dirty="0">
                <a:solidFill>
                  <a:srgbClr val="000000"/>
                </a:solidFill>
                <a:effectLst/>
                <a:latin typeface="sofia-pro"/>
              </a:rPr>
              <a:t>Här har ni chansen att beskriva hur ni kommer att förändra världen med er affärsidé och skalbara produkt/tjänst. Nämn i ert pitch </a:t>
            </a:r>
            <a:r>
              <a:rPr lang="sv-SE" sz="2400" b="0" i="0" dirty="0" err="1">
                <a:solidFill>
                  <a:srgbClr val="000000"/>
                </a:solidFill>
                <a:effectLst/>
                <a:latin typeface="sofia-pro"/>
              </a:rPr>
              <a:t>deck</a:t>
            </a:r>
            <a:r>
              <a:rPr lang="sv-SE" sz="2400" b="0" i="0" dirty="0">
                <a:solidFill>
                  <a:srgbClr val="000000"/>
                </a:solidFill>
                <a:effectLst/>
                <a:latin typeface="sofia-pro"/>
              </a:rPr>
              <a:t> hur kunderna använder er produkt/tjänst idag och hur de löser problemet och kundbehovet. Om ni är i ett tidigt skede så nämn om ni har en prototyp/beta/demo-version av produkten/tjänsten så att vi som investerare kan bedöma hur den fungerar. </a:t>
            </a:r>
            <a:r>
              <a:rPr lang="sv-SE" sz="2400" b="0" i="0" dirty="0">
                <a:solidFill>
                  <a:srgbClr val="000000"/>
                </a:solidFill>
                <a:effectLst/>
                <a:highlight>
                  <a:srgbClr val="FFFF00"/>
                </a:highlight>
                <a:latin typeface="sofia-pro"/>
              </a:rPr>
              <a:t>Visa gärna </a:t>
            </a:r>
            <a:r>
              <a:rPr lang="sv-SE" sz="2400" b="0" i="0" dirty="0" err="1">
                <a:solidFill>
                  <a:srgbClr val="000000"/>
                </a:solidFill>
                <a:effectLst/>
                <a:highlight>
                  <a:srgbClr val="FFFF00"/>
                </a:highlight>
                <a:latin typeface="sofia-pro"/>
              </a:rPr>
              <a:t>screenshoots</a:t>
            </a:r>
            <a:r>
              <a:rPr lang="sv-SE" sz="2400" b="0" i="0" dirty="0">
                <a:solidFill>
                  <a:srgbClr val="000000"/>
                </a:solidFill>
                <a:effectLst/>
                <a:highlight>
                  <a:srgbClr val="FFFF00"/>
                </a:highlight>
                <a:latin typeface="sofia-pro"/>
              </a:rPr>
              <a:t>/bilder/filmsekvens. </a:t>
            </a:r>
            <a:r>
              <a:rPr lang="sv-SE" sz="2400" b="0" i="0" dirty="0">
                <a:solidFill>
                  <a:srgbClr val="000000"/>
                </a:solidFill>
                <a:effectLst/>
                <a:latin typeface="sofia-pro"/>
              </a:rPr>
              <a:t>Har er produkt inbyggda konkurrensfördelar eller är skyddad av patent så vill vi veta det.</a:t>
            </a:r>
            <a:endParaRPr lang="sv-SE" sz="2400" dirty="0"/>
          </a:p>
        </p:txBody>
      </p:sp>
      <p:sp>
        <p:nvSpPr>
          <p:cNvPr id="4" name="Platshållare för datum 3">
            <a:extLst>
              <a:ext uri="{FF2B5EF4-FFF2-40B4-BE49-F238E27FC236}">
                <a16:creationId xmlns:a16="http://schemas.microsoft.com/office/drawing/2014/main" id="{40952988-F61E-4C75-B34C-31935B366A0B}"/>
              </a:ext>
            </a:extLst>
          </p:cNvPr>
          <p:cNvSpPr>
            <a:spLocks noGrp="1"/>
          </p:cNvSpPr>
          <p:nvPr>
            <p:ph type="dt" sz="half" idx="10"/>
          </p:nvPr>
        </p:nvSpPr>
        <p:spPr/>
        <p:txBody>
          <a:bodyPr/>
          <a:lstStyle/>
          <a:p>
            <a:pPr rtl="0"/>
            <a:fld id="{4C805C05-DA27-497A-9EA6-1B76E837A342}" type="datetime1">
              <a:rPr lang="sv-SE" smtClean="0"/>
              <a:t>2020-09-24</a:t>
            </a:fld>
            <a:endParaRPr lang="en-US" dirty="0"/>
          </a:p>
        </p:txBody>
      </p:sp>
    </p:spTree>
    <p:extLst>
      <p:ext uri="{BB962C8B-B14F-4D97-AF65-F5344CB8AC3E}">
        <p14:creationId xmlns:p14="http://schemas.microsoft.com/office/powerpoint/2010/main" val="1307084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D8CE77-FAF5-4DC6-B46A-07C5A0597929}"/>
              </a:ext>
            </a:extLst>
          </p:cNvPr>
          <p:cNvSpPr>
            <a:spLocks noGrp="1"/>
          </p:cNvSpPr>
          <p:nvPr>
            <p:ph type="title"/>
          </p:nvPr>
        </p:nvSpPr>
        <p:spPr/>
        <p:txBody>
          <a:bodyPr/>
          <a:lstStyle/>
          <a:p>
            <a:r>
              <a:rPr lang="sv-SE" b="1" i="0" dirty="0">
                <a:solidFill>
                  <a:srgbClr val="000000"/>
                </a:solidFill>
                <a:effectLst/>
                <a:latin typeface="sofia-pro"/>
              </a:rPr>
              <a:t>4. Team</a:t>
            </a:r>
            <a:br>
              <a:rPr lang="sv-SE" b="1" i="0" dirty="0">
                <a:solidFill>
                  <a:srgbClr val="000000"/>
                </a:solidFill>
                <a:effectLst/>
                <a:latin typeface="sofia-pro"/>
              </a:rPr>
            </a:br>
            <a:endParaRPr lang="sv-SE" dirty="0"/>
          </a:p>
        </p:txBody>
      </p:sp>
      <p:sp>
        <p:nvSpPr>
          <p:cNvPr id="3" name="Platshållare för innehåll 2">
            <a:extLst>
              <a:ext uri="{FF2B5EF4-FFF2-40B4-BE49-F238E27FC236}">
                <a16:creationId xmlns:a16="http://schemas.microsoft.com/office/drawing/2014/main" id="{31080E3C-AE00-47FF-A33E-E93757033F36}"/>
              </a:ext>
            </a:extLst>
          </p:cNvPr>
          <p:cNvSpPr>
            <a:spLocks noGrp="1"/>
          </p:cNvSpPr>
          <p:nvPr>
            <p:ph idx="1"/>
          </p:nvPr>
        </p:nvSpPr>
        <p:spPr/>
        <p:txBody>
          <a:bodyPr>
            <a:normAutofit/>
          </a:bodyPr>
          <a:lstStyle/>
          <a:p>
            <a:r>
              <a:rPr lang="sv-SE" sz="2400" b="0" i="0" dirty="0">
                <a:solidFill>
                  <a:srgbClr val="000000"/>
                </a:solidFill>
                <a:effectLst/>
                <a:latin typeface="sofia-pro"/>
              </a:rPr>
              <a:t>En av de viktigaste kritiska delarna som vi tittar på är teamet bakom affärsidén. Var personliga i ert pitch </a:t>
            </a:r>
            <a:r>
              <a:rPr lang="sv-SE" sz="2400" b="0" i="0" dirty="0" err="1">
                <a:solidFill>
                  <a:srgbClr val="000000"/>
                </a:solidFill>
                <a:effectLst/>
                <a:latin typeface="sofia-pro"/>
              </a:rPr>
              <a:t>deck</a:t>
            </a:r>
            <a:r>
              <a:rPr lang="sv-SE" sz="2400" b="0" i="0" dirty="0">
                <a:solidFill>
                  <a:srgbClr val="000000"/>
                </a:solidFill>
                <a:effectLst/>
                <a:latin typeface="sofia-pro"/>
              </a:rPr>
              <a:t>. Berätta för oss varför just ni är rätt team för att bygga ett skalbart framgångsrikt bolag? Är teamet väl sammansatt och har en bra mix av kompetens, personligheter och beteendestilar som klarar utmaningar? Kompletterar ni varandra eller är ni för lika? Sverige har en liten marknad och </a:t>
            </a:r>
            <a:r>
              <a:rPr lang="sv-SE" sz="2400" b="0" i="0" dirty="0" err="1">
                <a:solidFill>
                  <a:srgbClr val="000000"/>
                </a:solidFill>
                <a:effectLst/>
                <a:latin typeface="sofia-pro"/>
              </a:rPr>
              <a:t>startups</a:t>
            </a:r>
            <a:r>
              <a:rPr lang="sv-SE" sz="2400" b="0" i="0" dirty="0">
                <a:solidFill>
                  <a:srgbClr val="000000"/>
                </a:solidFill>
                <a:effectLst/>
                <a:latin typeface="sofia-pro"/>
              </a:rPr>
              <a:t> behöver expandera snabbare internationellt för att växa. Har ni attraherat talanger i teamet som har internationella bakgrunder? </a:t>
            </a:r>
            <a:endParaRPr lang="sv-SE" sz="2400" dirty="0"/>
          </a:p>
        </p:txBody>
      </p:sp>
      <p:sp>
        <p:nvSpPr>
          <p:cNvPr id="4" name="Platshållare för datum 3">
            <a:extLst>
              <a:ext uri="{FF2B5EF4-FFF2-40B4-BE49-F238E27FC236}">
                <a16:creationId xmlns:a16="http://schemas.microsoft.com/office/drawing/2014/main" id="{20F88B0C-633A-4BE1-B1C6-E885A1AF528D}"/>
              </a:ext>
            </a:extLst>
          </p:cNvPr>
          <p:cNvSpPr>
            <a:spLocks noGrp="1"/>
          </p:cNvSpPr>
          <p:nvPr>
            <p:ph type="dt" sz="half" idx="10"/>
          </p:nvPr>
        </p:nvSpPr>
        <p:spPr/>
        <p:txBody>
          <a:bodyPr/>
          <a:lstStyle/>
          <a:p>
            <a:pPr rtl="0"/>
            <a:fld id="{4C805C05-DA27-497A-9EA6-1B76E837A342}" type="datetime1">
              <a:rPr lang="sv-SE" smtClean="0"/>
              <a:t>2020-09-24</a:t>
            </a:fld>
            <a:endParaRPr lang="en-US" dirty="0"/>
          </a:p>
        </p:txBody>
      </p:sp>
    </p:spTree>
    <p:extLst>
      <p:ext uri="{BB962C8B-B14F-4D97-AF65-F5344CB8AC3E}">
        <p14:creationId xmlns:p14="http://schemas.microsoft.com/office/powerpoint/2010/main" val="715112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D19FB3-87F9-4ED9-B15F-9C1A45DD9FED}"/>
              </a:ext>
            </a:extLst>
          </p:cNvPr>
          <p:cNvSpPr>
            <a:spLocks noGrp="1"/>
          </p:cNvSpPr>
          <p:nvPr>
            <p:ph type="title"/>
          </p:nvPr>
        </p:nvSpPr>
        <p:spPr/>
        <p:txBody>
          <a:bodyPr/>
          <a:lstStyle/>
          <a:p>
            <a:r>
              <a:rPr lang="sv-SE" b="1" i="0" dirty="0">
                <a:solidFill>
                  <a:srgbClr val="000000"/>
                </a:solidFill>
                <a:effectLst/>
                <a:latin typeface="sofia-pro"/>
              </a:rPr>
              <a:t>5. Målmarknad och säljstrategi</a:t>
            </a:r>
            <a:br>
              <a:rPr lang="sv-SE" b="1" i="0" dirty="0">
                <a:solidFill>
                  <a:srgbClr val="000000"/>
                </a:solidFill>
                <a:effectLst/>
                <a:latin typeface="sofia-pro"/>
              </a:rPr>
            </a:br>
            <a:endParaRPr lang="sv-SE" dirty="0"/>
          </a:p>
        </p:txBody>
      </p:sp>
      <p:sp>
        <p:nvSpPr>
          <p:cNvPr id="3" name="Platshållare för innehåll 2">
            <a:extLst>
              <a:ext uri="{FF2B5EF4-FFF2-40B4-BE49-F238E27FC236}">
                <a16:creationId xmlns:a16="http://schemas.microsoft.com/office/drawing/2014/main" id="{13CA6654-B405-4FDB-8821-7A2351AB1AA3}"/>
              </a:ext>
            </a:extLst>
          </p:cNvPr>
          <p:cNvSpPr>
            <a:spLocks noGrp="1"/>
          </p:cNvSpPr>
          <p:nvPr>
            <p:ph idx="1"/>
          </p:nvPr>
        </p:nvSpPr>
        <p:spPr/>
        <p:txBody>
          <a:bodyPr/>
          <a:lstStyle/>
          <a:p>
            <a:r>
              <a:rPr lang="sv-SE" b="0" i="0" dirty="0">
                <a:solidFill>
                  <a:srgbClr val="000000"/>
                </a:solidFill>
                <a:effectLst/>
                <a:latin typeface="sofia-pro"/>
              </a:rPr>
              <a:t>Beskriv marknadsstorlek och den målmarknad där ni positionerar er. Är det en växande marknad och hur mycket spenderar företag eller privatpersoner årligen i den? Är det rätt timing för lansering av er produkt/tjänst och hur snabbt kan ni ta betydande marknadsandelar? Beskriv vilka era idealkunder är och hur många det finns. Det avgör hur stort problem det är som ni adresserar. Det är viktigt med fokus så gör det troligt för oss investerare att du har minst en specifik och nåbar marknad. Vi vill också veta hur du marknadsför dig och når dina kunder samt hur er säljprocess ser ut. Vilka strategier och kanaler använder ni för att nå era kunder? Skiljer sig sättet från konkurrenterna så berätta hur. Det är särskilt viktigt hur ni kommer att säkerställa återkommande och lojala kunder.</a:t>
            </a:r>
            <a:endParaRPr lang="sv-SE" dirty="0"/>
          </a:p>
        </p:txBody>
      </p:sp>
      <p:sp>
        <p:nvSpPr>
          <p:cNvPr id="4" name="Platshållare för datum 3">
            <a:extLst>
              <a:ext uri="{FF2B5EF4-FFF2-40B4-BE49-F238E27FC236}">
                <a16:creationId xmlns:a16="http://schemas.microsoft.com/office/drawing/2014/main" id="{09249909-8CFC-4C61-9272-F60D189B706F}"/>
              </a:ext>
            </a:extLst>
          </p:cNvPr>
          <p:cNvSpPr>
            <a:spLocks noGrp="1"/>
          </p:cNvSpPr>
          <p:nvPr>
            <p:ph type="dt" sz="half" idx="10"/>
          </p:nvPr>
        </p:nvSpPr>
        <p:spPr/>
        <p:txBody>
          <a:bodyPr/>
          <a:lstStyle/>
          <a:p>
            <a:pPr rtl="0"/>
            <a:fld id="{4C805C05-DA27-497A-9EA6-1B76E837A342}" type="datetime1">
              <a:rPr lang="sv-SE" smtClean="0"/>
              <a:t>2020-09-24</a:t>
            </a:fld>
            <a:endParaRPr lang="en-US" dirty="0"/>
          </a:p>
        </p:txBody>
      </p:sp>
    </p:spTree>
    <p:extLst>
      <p:ext uri="{BB962C8B-B14F-4D97-AF65-F5344CB8AC3E}">
        <p14:creationId xmlns:p14="http://schemas.microsoft.com/office/powerpoint/2010/main" val="3393444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38AF8A-8E99-4FFA-BEEF-2EE610B785F1}"/>
              </a:ext>
            </a:extLst>
          </p:cNvPr>
          <p:cNvSpPr>
            <a:spLocks noGrp="1"/>
          </p:cNvSpPr>
          <p:nvPr>
            <p:ph type="title"/>
          </p:nvPr>
        </p:nvSpPr>
        <p:spPr/>
        <p:txBody>
          <a:bodyPr/>
          <a:lstStyle/>
          <a:p>
            <a:r>
              <a:rPr lang="sv-SE" b="1" i="0" dirty="0">
                <a:solidFill>
                  <a:srgbClr val="000000"/>
                </a:solidFill>
                <a:effectLst/>
                <a:latin typeface="sofia-pro"/>
              </a:rPr>
              <a:t>6. Affärsmodell</a:t>
            </a:r>
            <a:br>
              <a:rPr lang="sv-SE" b="1" i="0" dirty="0">
                <a:solidFill>
                  <a:srgbClr val="000000"/>
                </a:solidFill>
                <a:effectLst/>
                <a:latin typeface="sofia-pro"/>
              </a:rPr>
            </a:br>
            <a:endParaRPr lang="sv-SE" dirty="0"/>
          </a:p>
        </p:txBody>
      </p:sp>
      <p:sp>
        <p:nvSpPr>
          <p:cNvPr id="3" name="Platshållare för innehåll 2">
            <a:extLst>
              <a:ext uri="{FF2B5EF4-FFF2-40B4-BE49-F238E27FC236}">
                <a16:creationId xmlns:a16="http://schemas.microsoft.com/office/drawing/2014/main" id="{26B4B0AA-825B-4A39-A1A3-D7DCDB6ABFF9}"/>
              </a:ext>
            </a:extLst>
          </p:cNvPr>
          <p:cNvSpPr>
            <a:spLocks noGrp="1"/>
          </p:cNvSpPr>
          <p:nvPr>
            <p:ph idx="1"/>
          </p:nvPr>
        </p:nvSpPr>
        <p:spPr/>
        <p:txBody>
          <a:bodyPr/>
          <a:lstStyle/>
          <a:p>
            <a:r>
              <a:rPr lang="sv-SE" b="0" i="0" dirty="0">
                <a:solidFill>
                  <a:srgbClr val="000000"/>
                </a:solidFill>
                <a:effectLst/>
                <a:latin typeface="sofia-pro"/>
              </a:rPr>
              <a:t>Visa tydligt i ert pitch </a:t>
            </a:r>
            <a:r>
              <a:rPr lang="sv-SE" b="0" i="0" dirty="0" err="1">
                <a:solidFill>
                  <a:srgbClr val="000000"/>
                </a:solidFill>
                <a:effectLst/>
                <a:latin typeface="sofia-pro"/>
              </a:rPr>
              <a:t>deckhur</a:t>
            </a:r>
            <a:r>
              <a:rPr lang="sv-SE" b="0" i="0" dirty="0">
                <a:solidFill>
                  <a:srgbClr val="000000"/>
                </a:solidFill>
                <a:effectLst/>
                <a:latin typeface="sofia-pro"/>
              </a:rPr>
              <a:t> bolaget ska göra för att tjäna pengar. Beskriv er affärsmodell och prismodell. Kommer ni att kunna priskonkurrera eller t ex har en premium lösning där kunder är beredda att betala mer. Viktigt att ni visar för oss var ni befinner er i affärskedjan och vilka som tar köpbesluten, eller om t ex tjänsten är annonsfinansierad och gratis för slutanvändare. Har ni redan lyckats nå </a:t>
            </a:r>
            <a:r>
              <a:rPr lang="sv-SE" b="0" i="0" dirty="0" err="1">
                <a:solidFill>
                  <a:srgbClr val="000000"/>
                </a:solidFill>
                <a:effectLst/>
                <a:latin typeface="sofia-pro"/>
              </a:rPr>
              <a:t>product</a:t>
            </a:r>
            <a:r>
              <a:rPr lang="sv-SE" b="0" i="0" dirty="0">
                <a:solidFill>
                  <a:srgbClr val="000000"/>
                </a:solidFill>
                <a:effectLst/>
                <a:latin typeface="sofia-pro"/>
              </a:rPr>
              <a:t>-market fit berätta hur samt vilka KPI: er ni har uppnått för att bevisa en fungerade affärsmodell.</a:t>
            </a:r>
            <a:endParaRPr lang="sv-SE" dirty="0"/>
          </a:p>
        </p:txBody>
      </p:sp>
      <p:sp>
        <p:nvSpPr>
          <p:cNvPr id="4" name="Platshållare för datum 3">
            <a:extLst>
              <a:ext uri="{FF2B5EF4-FFF2-40B4-BE49-F238E27FC236}">
                <a16:creationId xmlns:a16="http://schemas.microsoft.com/office/drawing/2014/main" id="{65D33682-5372-4923-B403-807C6DBD6D63}"/>
              </a:ext>
            </a:extLst>
          </p:cNvPr>
          <p:cNvSpPr>
            <a:spLocks noGrp="1"/>
          </p:cNvSpPr>
          <p:nvPr>
            <p:ph type="dt" sz="half" idx="10"/>
          </p:nvPr>
        </p:nvSpPr>
        <p:spPr/>
        <p:txBody>
          <a:bodyPr/>
          <a:lstStyle/>
          <a:p>
            <a:pPr rtl="0"/>
            <a:fld id="{4C805C05-DA27-497A-9EA6-1B76E837A342}" type="datetime1">
              <a:rPr lang="sv-SE" smtClean="0"/>
              <a:t>2020-09-24</a:t>
            </a:fld>
            <a:endParaRPr lang="en-US" dirty="0"/>
          </a:p>
        </p:txBody>
      </p:sp>
    </p:spTree>
    <p:extLst>
      <p:ext uri="{BB962C8B-B14F-4D97-AF65-F5344CB8AC3E}">
        <p14:creationId xmlns:p14="http://schemas.microsoft.com/office/powerpoint/2010/main" val="3988472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41C19F-1934-41D8-88AD-5B353C0F341A}"/>
              </a:ext>
            </a:extLst>
          </p:cNvPr>
          <p:cNvSpPr>
            <a:spLocks noGrp="1"/>
          </p:cNvSpPr>
          <p:nvPr>
            <p:ph type="title"/>
          </p:nvPr>
        </p:nvSpPr>
        <p:spPr/>
        <p:txBody>
          <a:bodyPr/>
          <a:lstStyle/>
          <a:p>
            <a:r>
              <a:rPr lang="sv-SE" b="1" i="0" dirty="0">
                <a:solidFill>
                  <a:srgbClr val="000000"/>
                </a:solidFill>
                <a:effectLst/>
                <a:latin typeface="sofia-pro"/>
              </a:rPr>
              <a:t>7. Utvecklingsfas och validering</a:t>
            </a:r>
            <a:br>
              <a:rPr lang="sv-SE" b="1" i="0" dirty="0">
                <a:solidFill>
                  <a:srgbClr val="000000"/>
                </a:solidFill>
                <a:effectLst/>
                <a:latin typeface="sofia-pro"/>
              </a:rPr>
            </a:br>
            <a:endParaRPr lang="sv-SE" dirty="0"/>
          </a:p>
        </p:txBody>
      </p:sp>
      <p:sp>
        <p:nvSpPr>
          <p:cNvPr id="3" name="Platshållare för innehåll 2">
            <a:extLst>
              <a:ext uri="{FF2B5EF4-FFF2-40B4-BE49-F238E27FC236}">
                <a16:creationId xmlns:a16="http://schemas.microsoft.com/office/drawing/2014/main" id="{11C73421-C926-45F2-BD0A-285EA2EA1F7A}"/>
              </a:ext>
            </a:extLst>
          </p:cNvPr>
          <p:cNvSpPr>
            <a:spLocks noGrp="1"/>
          </p:cNvSpPr>
          <p:nvPr>
            <p:ph idx="1"/>
          </p:nvPr>
        </p:nvSpPr>
        <p:spPr/>
        <p:txBody>
          <a:bodyPr>
            <a:normAutofit lnSpcReduction="10000"/>
          </a:bodyPr>
          <a:lstStyle/>
          <a:p>
            <a:r>
              <a:rPr lang="sv-SE" sz="2400" b="0" i="0" dirty="0">
                <a:solidFill>
                  <a:srgbClr val="000000"/>
                </a:solidFill>
                <a:effectLst/>
                <a:latin typeface="sofia-pro"/>
              </a:rPr>
              <a:t>Vi vill veta om ni har sålt något och hur er användardata ser ut. Vilka </a:t>
            </a:r>
            <a:r>
              <a:rPr lang="sv-SE" sz="2400" b="0" i="0" dirty="0" err="1">
                <a:solidFill>
                  <a:srgbClr val="000000"/>
                </a:solidFill>
                <a:effectLst/>
                <a:latin typeface="sofia-pro"/>
              </a:rPr>
              <a:t>Key</a:t>
            </a:r>
            <a:r>
              <a:rPr lang="sv-SE" sz="2400" b="0" i="0" dirty="0">
                <a:solidFill>
                  <a:srgbClr val="000000"/>
                </a:solidFill>
                <a:effectLst/>
                <a:latin typeface="sofia-pro"/>
              </a:rPr>
              <a:t> </a:t>
            </a:r>
            <a:r>
              <a:rPr lang="sv-SE" sz="2400" b="0" i="0" dirty="0" err="1">
                <a:solidFill>
                  <a:srgbClr val="000000"/>
                </a:solidFill>
                <a:effectLst/>
                <a:latin typeface="sofia-pro"/>
              </a:rPr>
              <a:t>Performance</a:t>
            </a:r>
            <a:r>
              <a:rPr lang="sv-SE" sz="2400" b="0" i="0" dirty="0">
                <a:solidFill>
                  <a:srgbClr val="000000"/>
                </a:solidFill>
                <a:effectLst/>
                <a:latin typeface="sofia-pro"/>
              </a:rPr>
              <a:t> </a:t>
            </a:r>
            <a:r>
              <a:rPr lang="sv-SE" sz="2400" b="0" i="0" dirty="0" err="1">
                <a:solidFill>
                  <a:srgbClr val="000000"/>
                </a:solidFill>
                <a:effectLst/>
                <a:latin typeface="sofia-pro"/>
              </a:rPr>
              <a:t>Indicators</a:t>
            </a:r>
            <a:r>
              <a:rPr lang="sv-SE" sz="2400" b="0" i="0" dirty="0">
                <a:solidFill>
                  <a:srgbClr val="000000"/>
                </a:solidFill>
                <a:effectLst/>
                <a:latin typeface="sofia-pro"/>
              </a:rPr>
              <a:t> (KPI: er) mäter ni och vilka har ni uppnått hittills. Berätta vilka kunder ni har attraherat och är det rätt grupp av </a:t>
            </a:r>
            <a:r>
              <a:rPr lang="sv-SE" sz="2400" b="0" i="0" dirty="0" err="1">
                <a:solidFill>
                  <a:srgbClr val="000000"/>
                </a:solidFill>
                <a:effectLst/>
                <a:latin typeface="sofia-pro"/>
              </a:rPr>
              <a:t>early</a:t>
            </a:r>
            <a:r>
              <a:rPr lang="sv-SE" sz="2400" b="0" i="0" dirty="0">
                <a:solidFill>
                  <a:srgbClr val="000000"/>
                </a:solidFill>
                <a:effectLst/>
                <a:latin typeface="sofia-pro"/>
              </a:rPr>
              <a:t> </a:t>
            </a:r>
            <a:r>
              <a:rPr lang="sv-SE" sz="2400" b="0" i="0" dirty="0" err="1">
                <a:solidFill>
                  <a:srgbClr val="000000"/>
                </a:solidFill>
                <a:effectLst/>
                <a:latin typeface="sofia-pro"/>
              </a:rPr>
              <a:t>adopters</a:t>
            </a:r>
            <a:r>
              <a:rPr lang="sv-SE" sz="2400" b="0" i="0" dirty="0">
                <a:solidFill>
                  <a:srgbClr val="000000"/>
                </a:solidFill>
                <a:effectLst/>
                <a:latin typeface="sofia-pro"/>
              </a:rPr>
              <a:t>? På vilket sätt har ni hittills sänkt affärsrisker för att kunna motivera er nuvarande värdering av bolaget? Vilka milstolpar har ni nått fram tills nu och hur ser planen ut de kommande 2-3 åren. Tänk på att noga välja era mätetal och milstolpar så att de är värdehöjande för bolaget. Beskriv hur ert team arbetar strukturerat med planering och uppföljning mot plan. Det är också viktigt att ni har en plan som är förankrad hos bolagets ägare så att teamet arbetar mot samma mål och vision.</a:t>
            </a:r>
            <a:endParaRPr lang="sv-SE" sz="2400" dirty="0"/>
          </a:p>
        </p:txBody>
      </p:sp>
      <p:sp>
        <p:nvSpPr>
          <p:cNvPr id="4" name="Platshållare för datum 3">
            <a:extLst>
              <a:ext uri="{FF2B5EF4-FFF2-40B4-BE49-F238E27FC236}">
                <a16:creationId xmlns:a16="http://schemas.microsoft.com/office/drawing/2014/main" id="{40EE3497-ED64-4968-BB72-C90BEFF05B6C}"/>
              </a:ext>
            </a:extLst>
          </p:cNvPr>
          <p:cNvSpPr>
            <a:spLocks noGrp="1"/>
          </p:cNvSpPr>
          <p:nvPr>
            <p:ph type="dt" sz="half" idx="10"/>
          </p:nvPr>
        </p:nvSpPr>
        <p:spPr/>
        <p:txBody>
          <a:bodyPr/>
          <a:lstStyle/>
          <a:p>
            <a:pPr rtl="0"/>
            <a:fld id="{4C805C05-DA27-497A-9EA6-1B76E837A342}" type="datetime1">
              <a:rPr lang="sv-SE" smtClean="0"/>
              <a:t>2020-09-24</a:t>
            </a:fld>
            <a:endParaRPr lang="en-US" dirty="0"/>
          </a:p>
        </p:txBody>
      </p:sp>
    </p:spTree>
    <p:extLst>
      <p:ext uri="{BB962C8B-B14F-4D97-AF65-F5344CB8AC3E}">
        <p14:creationId xmlns:p14="http://schemas.microsoft.com/office/powerpoint/2010/main" val="1917136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C3BEAC-F120-462B-8EB5-983077D14673}"/>
              </a:ext>
            </a:extLst>
          </p:cNvPr>
          <p:cNvSpPr>
            <a:spLocks noGrp="1"/>
          </p:cNvSpPr>
          <p:nvPr>
            <p:ph type="title"/>
          </p:nvPr>
        </p:nvSpPr>
        <p:spPr/>
        <p:txBody>
          <a:bodyPr/>
          <a:lstStyle/>
          <a:p>
            <a:r>
              <a:rPr lang="sv-SE" b="1" i="0" dirty="0">
                <a:solidFill>
                  <a:srgbClr val="000000"/>
                </a:solidFill>
                <a:effectLst/>
                <a:latin typeface="sofia-pro"/>
              </a:rPr>
              <a:t>8. Konkurrens</a:t>
            </a:r>
            <a:br>
              <a:rPr lang="sv-SE" b="1" i="0" dirty="0">
                <a:solidFill>
                  <a:srgbClr val="000000"/>
                </a:solidFill>
                <a:effectLst/>
                <a:latin typeface="sofia-pro"/>
              </a:rPr>
            </a:br>
            <a:endParaRPr lang="sv-SE" dirty="0"/>
          </a:p>
        </p:txBody>
      </p:sp>
      <p:sp>
        <p:nvSpPr>
          <p:cNvPr id="3" name="Platshållare för innehåll 2">
            <a:extLst>
              <a:ext uri="{FF2B5EF4-FFF2-40B4-BE49-F238E27FC236}">
                <a16:creationId xmlns:a16="http://schemas.microsoft.com/office/drawing/2014/main" id="{C3DF120B-B655-44C9-9667-107A00C913C1}"/>
              </a:ext>
            </a:extLst>
          </p:cNvPr>
          <p:cNvSpPr>
            <a:spLocks noGrp="1"/>
          </p:cNvSpPr>
          <p:nvPr>
            <p:ph idx="1"/>
          </p:nvPr>
        </p:nvSpPr>
        <p:spPr/>
        <p:txBody>
          <a:bodyPr>
            <a:normAutofit/>
          </a:bodyPr>
          <a:lstStyle/>
          <a:p>
            <a:r>
              <a:rPr lang="sv-SE" sz="2400" b="0" i="0" dirty="0">
                <a:solidFill>
                  <a:srgbClr val="000000"/>
                </a:solidFill>
                <a:effectLst/>
                <a:latin typeface="sofia-pro"/>
              </a:rPr>
              <a:t>Alla produkter/tjänster har någon form av konkurrens eller alternativ på marknaden. Beskriv hur er lösning differentierar sig och är unik relativt befintliga lösningar på marknaden. Befinner ni er i en mycket konkurrensutsatt är det otroligt viktigt hur ni bevisar att ni är nischade och unika för att kunna ha en chans att konkurrera på marknaden och fånga vårt intresse.</a:t>
            </a:r>
            <a:endParaRPr lang="sv-SE" sz="2400" dirty="0"/>
          </a:p>
        </p:txBody>
      </p:sp>
      <p:sp>
        <p:nvSpPr>
          <p:cNvPr id="4" name="Platshållare för datum 3">
            <a:extLst>
              <a:ext uri="{FF2B5EF4-FFF2-40B4-BE49-F238E27FC236}">
                <a16:creationId xmlns:a16="http://schemas.microsoft.com/office/drawing/2014/main" id="{092FBEF0-0BEB-4053-A3DC-591FB1B5AF23}"/>
              </a:ext>
            </a:extLst>
          </p:cNvPr>
          <p:cNvSpPr>
            <a:spLocks noGrp="1"/>
          </p:cNvSpPr>
          <p:nvPr>
            <p:ph type="dt" sz="half" idx="10"/>
          </p:nvPr>
        </p:nvSpPr>
        <p:spPr/>
        <p:txBody>
          <a:bodyPr/>
          <a:lstStyle/>
          <a:p>
            <a:pPr rtl="0"/>
            <a:fld id="{4C805C05-DA27-497A-9EA6-1B76E837A342}" type="datetime1">
              <a:rPr lang="sv-SE" smtClean="0"/>
              <a:t>2020-09-24</a:t>
            </a:fld>
            <a:endParaRPr lang="en-US" dirty="0"/>
          </a:p>
        </p:txBody>
      </p:sp>
    </p:spTree>
    <p:extLst>
      <p:ext uri="{BB962C8B-B14F-4D97-AF65-F5344CB8AC3E}">
        <p14:creationId xmlns:p14="http://schemas.microsoft.com/office/powerpoint/2010/main" val="2370558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36DF34-940F-4248-B948-8AD73181E1AB}"/>
              </a:ext>
            </a:extLst>
          </p:cNvPr>
          <p:cNvSpPr>
            <a:spLocks noGrp="1"/>
          </p:cNvSpPr>
          <p:nvPr>
            <p:ph type="title"/>
          </p:nvPr>
        </p:nvSpPr>
        <p:spPr/>
        <p:txBody>
          <a:bodyPr/>
          <a:lstStyle/>
          <a:p>
            <a:r>
              <a:rPr lang="sv-SE" b="1" i="0" dirty="0">
                <a:solidFill>
                  <a:srgbClr val="000000"/>
                </a:solidFill>
                <a:effectLst/>
                <a:latin typeface="sofia-pro"/>
              </a:rPr>
              <a:t>9. Kapitalbehov och användning</a:t>
            </a:r>
            <a:br>
              <a:rPr lang="sv-SE" b="1" i="0" dirty="0">
                <a:solidFill>
                  <a:srgbClr val="000000"/>
                </a:solidFill>
                <a:effectLst/>
                <a:latin typeface="sofia-pro"/>
              </a:rPr>
            </a:br>
            <a:endParaRPr lang="sv-SE" dirty="0"/>
          </a:p>
        </p:txBody>
      </p:sp>
      <p:sp>
        <p:nvSpPr>
          <p:cNvPr id="3" name="Platshållare för innehåll 2">
            <a:extLst>
              <a:ext uri="{FF2B5EF4-FFF2-40B4-BE49-F238E27FC236}">
                <a16:creationId xmlns:a16="http://schemas.microsoft.com/office/drawing/2014/main" id="{962933F3-F17D-4EF8-893F-03881577F6EA}"/>
              </a:ext>
            </a:extLst>
          </p:cNvPr>
          <p:cNvSpPr>
            <a:spLocks noGrp="1"/>
          </p:cNvSpPr>
          <p:nvPr>
            <p:ph idx="1"/>
          </p:nvPr>
        </p:nvSpPr>
        <p:spPr>
          <a:xfrm>
            <a:off x="581193" y="1769364"/>
            <a:ext cx="11029615" cy="4517136"/>
          </a:xfrm>
        </p:spPr>
        <p:txBody>
          <a:bodyPr>
            <a:normAutofit/>
          </a:bodyPr>
          <a:lstStyle/>
          <a:p>
            <a:r>
              <a:rPr lang="sv-SE" sz="2400" b="0" i="0" dirty="0">
                <a:solidFill>
                  <a:srgbClr val="000000"/>
                </a:solidFill>
                <a:effectLst/>
                <a:latin typeface="sofia-pro"/>
              </a:rPr>
              <a:t>Hur ser bolagets kapitalbehov ut och hur långt kommer investeringen att ta </a:t>
            </a:r>
            <a:r>
              <a:rPr lang="sv-SE" sz="2400" b="0" i="0" dirty="0" err="1">
                <a:solidFill>
                  <a:srgbClr val="000000"/>
                </a:solidFill>
                <a:effectLst/>
                <a:latin typeface="sofia-pro"/>
              </a:rPr>
              <a:t>bolaget?Glöm</a:t>
            </a:r>
            <a:r>
              <a:rPr lang="sv-SE" sz="2400" b="0" i="0" dirty="0">
                <a:solidFill>
                  <a:srgbClr val="000000"/>
                </a:solidFill>
                <a:effectLst/>
                <a:latin typeface="sofia-pro"/>
              </a:rPr>
              <a:t> inte att visa hur den långsiktiga finansiella planen ser ut, om det behövs fler kapitalinjektioner och när ni spår bolaget att gå break-even. Lyft även i ert pitch </a:t>
            </a:r>
            <a:r>
              <a:rPr lang="sv-SE" sz="2400" b="0" i="0" dirty="0" err="1">
                <a:solidFill>
                  <a:srgbClr val="000000"/>
                </a:solidFill>
                <a:effectLst/>
                <a:latin typeface="sofia-pro"/>
              </a:rPr>
              <a:t>deck</a:t>
            </a:r>
            <a:r>
              <a:rPr lang="sv-SE" sz="2400" b="0" i="0" dirty="0">
                <a:solidFill>
                  <a:srgbClr val="000000"/>
                </a:solidFill>
                <a:effectLst/>
                <a:latin typeface="sofia-pro"/>
              </a:rPr>
              <a:t> hur bolagets </a:t>
            </a:r>
            <a:r>
              <a:rPr lang="sv-SE" sz="2400" b="0" i="0" dirty="0" err="1">
                <a:solidFill>
                  <a:srgbClr val="000000"/>
                </a:solidFill>
                <a:effectLst/>
                <a:latin typeface="sofia-pro"/>
              </a:rPr>
              <a:t>burn</a:t>
            </a:r>
            <a:r>
              <a:rPr lang="sv-SE" sz="2400" b="0" i="0" dirty="0">
                <a:solidFill>
                  <a:srgbClr val="000000"/>
                </a:solidFill>
                <a:effectLst/>
                <a:latin typeface="sofia-pro"/>
              </a:rPr>
              <a:t>-rate ser ut just nu. Har ni höga löner i ett bolag som inte tjänar några pengar blir vi misstänksamma. Vi vill också veta om ni grundare satsat egna pengar i bolaget. Beskriv också hur ni resonerat kring tänkt värdering av ert bolag och vad ni baserar värderingen på. Viktigt att vara konkret: En bolagsvärdering kan inte endast baseras på en framtida marknadspotential. Vi vill veta hur långt er affärsmodell har bevisat sig och bedömer också hur troligt det är att just ni som team kan få detta bolag att bli framgångsrikt!</a:t>
            </a:r>
            <a:endParaRPr lang="sv-SE" sz="2400" dirty="0"/>
          </a:p>
        </p:txBody>
      </p:sp>
      <p:sp>
        <p:nvSpPr>
          <p:cNvPr id="4" name="Platshållare för datum 3">
            <a:extLst>
              <a:ext uri="{FF2B5EF4-FFF2-40B4-BE49-F238E27FC236}">
                <a16:creationId xmlns:a16="http://schemas.microsoft.com/office/drawing/2014/main" id="{B0D66127-C38D-45CF-8185-5C42D545B2B5}"/>
              </a:ext>
            </a:extLst>
          </p:cNvPr>
          <p:cNvSpPr>
            <a:spLocks noGrp="1"/>
          </p:cNvSpPr>
          <p:nvPr>
            <p:ph type="dt" sz="half" idx="10"/>
          </p:nvPr>
        </p:nvSpPr>
        <p:spPr/>
        <p:txBody>
          <a:bodyPr/>
          <a:lstStyle/>
          <a:p>
            <a:pPr rtl="0"/>
            <a:fld id="{4C805C05-DA27-497A-9EA6-1B76E837A342}" type="datetime1">
              <a:rPr lang="sv-SE" smtClean="0"/>
              <a:t>2020-09-24</a:t>
            </a:fld>
            <a:endParaRPr lang="en-US" dirty="0"/>
          </a:p>
        </p:txBody>
      </p:sp>
    </p:spTree>
    <p:extLst>
      <p:ext uri="{BB962C8B-B14F-4D97-AF65-F5344CB8AC3E}">
        <p14:creationId xmlns:p14="http://schemas.microsoft.com/office/powerpoint/2010/main" val="3428381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616E83-E8DE-4D82-9853-83A135685437}"/>
              </a:ext>
            </a:extLst>
          </p:cNvPr>
          <p:cNvSpPr>
            <a:spLocks noGrp="1"/>
          </p:cNvSpPr>
          <p:nvPr>
            <p:ph type="title"/>
          </p:nvPr>
        </p:nvSpPr>
        <p:spPr/>
        <p:txBody>
          <a:bodyPr/>
          <a:lstStyle/>
          <a:p>
            <a:r>
              <a:rPr lang="sv-SE" b="1" i="0" dirty="0">
                <a:solidFill>
                  <a:srgbClr val="000000"/>
                </a:solidFill>
                <a:effectLst/>
                <a:latin typeface="sofia-pro"/>
              </a:rPr>
              <a:t>10. Exit</a:t>
            </a:r>
            <a:br>
              <a:rPr lang="sv-SE" b="1" i="0" dirty="0">
                <a:solidFill>
                  <a:srgbClr val="000000"/>
                </a:solidFill>
                <a:effectLst/>
                <a:latin typeface="sofia-pro"/>
              </a:rPr>
            </a:br>
            <a:endParaRPr lang="sv-SE" dirty="0"/>
          </a:p>
        </p:txBody>
      </p:sp>
      <p:sp>
        <p:nvSpPr>
          <p:cNvPr id="3" name="Platshållare för innehåll 2">
            <a:extLst>
              <a:ext uri="{FF2B5EF4-FFF2-40B4-BE49-F238E27FC236}">
                <a16:creationId xmlns:a16="http://schemas.microsoft.com/office/drawing/2014/main" id="{FC5386FC-C632-4929-9B04-90B7AAE842C5}"/>
              </a:ext>
            </a:extLst>
          </p:cNvPr>
          <p:cNvSpPr>
            <a:spLocks noGrp="1"/>
          </p:cNvSpPr>
          <p:nvPr>
            <p:ph idx="1"/>
          </p:nvPr>
        </p:nvSpPr>
        <p:spPr>
          <a:xfrm>
            <a:off x="581193" y="1944624"/>
            <a:ext cx="11029615" cy="3634486"/>
          </a:xfrm>
        </p:spPr>
        <p:txBody>
          <a:bodyPr>
            <a:normAutofit/>
          </a:bodyPr>
          <a:lstStyle/>
          <a:p>
            <a:r>
              <a:rPr lang="sv-SE" sz="2400" b="0" i="0" dirty="0">
                <a:solidFill>
                  <a:srgbClr val="000000"/>
                </a:solidFill>
                <a:effectLst/>
                <a:latin typeface="sofia-pro"/>
              </a:rPr>
              <a:t>En passande avslutning på ert pitch </a:t>
            </a:r>
            <a:r>
              <a:rPr lang="sv-SE" sz="2400" b="0" i="0" dirty="0" err="1">
                <a:solidFill>
                  <a:srgbClr val="000000"/>
                </a:solidFill>
                <a:effectLst/>
                <a:latin typeface="sofia-pro"/>
              </a:rPr>
              <a:t>deck</a:t>
            </a:r>
            <a:r>
              <a:rPr lang="sv-SE" sz="2400" b="0" i="0" dirty="0">
                <a:solidFill>
                  <a:srgbClr val="000000"/>
                </a:solidFill>
                <a:effectLst/>
                <a:latin typeface="sofia-pro"/>
              </a:rPr>
              <a:t> är att ta upp frågan om exit. Det kommer ske förr eller senare. För Almi </a:t>
            </a:r>
            <a:r>
              <a:rPr lang="sv-SE" sz="2400" b="0" i="0" dirty="0" err="1">
                <a:solidFill>
                  <a:srgbClr val="000000"/>
                </a:solidFill>
                <a:effectLst/>
                <a:latin typeface="sofia-pro"/>
              </a:rPr>
              <a:t>Invest</a:t>
            </a:r>
            <a:r>
              <a:rPr lang="sv-SE" sz="2400" b="0" i="0" dirty="0">
                <a:solidFill>
                  <a:srgbClr val="000000"/>
                </a:solidFill>
                <a:effectLst/>
                <a:latin typeface="sofia-pro"/>
              </a:rPr>
              <a:t> är det en grundläggande fråga för att uppskatta om potentialen för investeringen är tillräckligt stor relativt risken. Vi tittar på om det finns en realistisk koppling mellan affärsplanen och den förväntade ökningen av bolagets värdetillväxt. Lista gärna potentiella exitmöjligheter och tänkta köpare vid en industriell exit. Ser ni framför er en notering eller finansiell tagare/VC så var tydlig med hur ni ska bygga värde och när i tiden ni siktar på en sådan exit.</a:t>
            </a:r>
            <a:endParaRPr lang="sv-SE" sz="2400" dirty="0"/>
          </a:p>
        </p:txBody>
      </p:sp>
      <p:sp>
        <p:nvSpPr>
          <p:cNvPr id="4" name="Platshållare för datum 3">
            <a:extLst>
              <a:ext uri="{FF2B5EF4-FFF2-40B4-BE49-F238E27FC236}">
                <a16:creationId xmlns:a16="http://schemas.microsoft.com/office/drawing/2014/main" id="{8F040737-184F-4C26-B599-0D9F1B01E93A}"/>
              </a:ext>
            </a:extLst>
          </p:cNvPr>
          <p:cNvSpPr>
            <a:spLocks noGrp="1"/>
          </p:cNvSpPr>
          <p:nvPr>
            <p:ph type="dt" sz="half" idx="10"/>
          </p:nvPr>
        </p:nvSpPr>
        <p:spPr/>
        <p:txBody>
          <a:bodyPr/>
          <a:lstStyle/>
          <a:p>
            <a:pPr rtl="0"/>
            <a:fld id="{4C805C05-DA27-497A-9EA6-1B76E837A342}" type="datetime1">
              <a:rPr lang="sv-SE" smtClean="0"/>
              <a:t>2020-09-24</a:t>
            </a:fld>
            <a:endParaRPr lang="en-US" dirty="0"/>
          </a:p>
        </p:txBody>
      </p:sp>
    </p:spTree>
    <p:extLst>
      <p:ext uri="{BB962C8B-B14F-4D97-AF65-F5344CB8AC3E}">
        <p14:creationId xmlns:p14="http://schemas.microsoft.com/office/powerpoint/2010/main" val="1218602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562972-3449-42D1-8185-B4BEFD52AB44}"/>
              </a:ext>
            </a:extLst>
          </p:cNvPr>
          <p:cNvSpPr>
            <a:spLocks noGrp="1"/>
          </p:cNvSpPr>
          <p:nvPr>
            <p:ph type="title"/>
          </p:nvPr>
        </p:nvSpPr>
        <p:spPr/>
        <p:txBody>
          <a:bodyPr rtlCol="0"/>
          <a:lstStyle/>
          <a:p>
            <a:pPr rtl="0"/>
            <a:r>
              <a:rPr lang="sv-se"/>
              <a:t>Title Lorem Ipsum Dolor Sit Amet</a:t>
            </a:r>
          </a:p>
        </p:txBody>
      </p:sp>
      <p:graphicFrame>
        <p:nvGraphicFramePr>
          <p:cNvPr id="4" name="Platshållare för innehåll 2">
            <a:extLst>
              <a:ext uri="{FF2B5EF4-FFF2-40B4-BE49-F238E27FC236}">
                <a16:creationId xmlns:a16="http://schemas.microsoft.com/office/drawing/2014/main" id="{FF3F0D82-0AA6-45C3-8367-955CBFA02ED6}"/>
              </a:ext>
            </a:extLst>
          </p:cNvPr>
          <p:cNvGraphicFramePr>
            <a:graphicFrameLocks noGrp="1"/>
          </p:cNvGraphicFramePr>
          <p:nvPr>
            <p:ph idx="1"/>
            <p:extLst>
              <p:ext uri="{D42A27DB-BD31-4B8C-83A1-F6EECF244321}">
                <p14:modId xmlns:p14="http://schemas.microsoft.com/office/powerpoint/2010/main" val="3086745933"/>
              </p:ext>
            </p:extLst>
          </p:nvPr>
        </p:nvGraphicFramePr>
        <p:xfrm>
          <a:off x="581025" y="2341563"/>
          <a:ext cx="11029950" cy="3633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784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B9100D-01A8-4B36-90A2-0490BEF9313F}"/>
              </a:ext>
            </a:extLst>
          </p:cNvPr>
          <p:cNvSpPr>
            <a:spLocks noGrp="1"/>
          </p:cNvSpPr>
          <p:nvPr>
            <p:ph type="title"/>
          </p:nvPr>
        </p:nvSpPr>
        <p:spPr>
          <a:xfrm>
            <a:off x="352592" y="-90324"/>
            <a:ext cx="11029616" cy="1188720"/>
          </a:xfrm>
        </p:spPr>
        <p:txBody>
          <a:bodyPr/>
          <a:lstStyle/>
          <a:p>
            <a:r>
              <a:rPr lang="sv-SE" dirty="0"/>
              <a:t>Pitch enligt wikipedia</a:t>
            </a:r>
          </a:p>
        </p:txBody>
      </p:sp>
      <p:sp>
        <p:nvSpPr>
          <p:cNvPr id="3" name="Platshållare för innehåll 2">
            <a:extLst>
              <a:ext uri="{FF2B5EF4-FFF2-40B4-BE49-F238E27FC236}">
                <a16:creationId xmlns:a16="http://schemas.microsoft.com/office/drawing/2014/main" id="{23CEA1FC-6E67-41DC-942D-04652742CC6D}"/>
              </a:ext>
            </a:extLst>
          </p:cNvPr>
          <p:cNvSpPr>
            <a:spLocks noGrp="1"/>
          </p:cNvSpPr>
          <p:nvPr>
            <p:ph idx="1"/>
          </p:nvPr>
        </p:nvSpPr>
        <p:spPr>
          <a:xfrm>
            <a:off x="634532" y="1899308"/>
            <a:ext cx="11029615" cy="3634486"/>
          </a:xfrm>
        </p:spPr>
        <p:txBody>
          <a:bodyPr>
            <a:normAutofit lnSpcReduction="10000"/>
          </a:bodyPr>
          <a:lstStyle/>
          <a:p>
            <a:pPr marL="0" indent="0">
              <a:buNone/>
            </a:pPr>
            <a:r>
              <a:rPr lang="sv-SE" sz="2800" dirty="0"/>
              <a:t>I filmbranschen</a:t>
            </a:r>
          </a:p>
          <a:p>
            <a:pPr algn="l"/>
            <a:r>
              <a:rPr lang="sv-SE" b="0" i="0" dirty="0">
                <a:solidFill>
                  <a:srgbClr val="202122"/>
                </a:solidFill>
                <a:effectLst/>
                <a:latin typeface="Arial" panose="020B0604020202020204" pitchFamily="34" charset="0"/>
              </a:rPr>
              <a:t>En pitch är ett vanligt sätt att starta arbetet med ett manus. (Ett annat sätt är att samla ihop pengar och medarbetare själv, men då måste man ändå </a:t>
            </a:r>
            <a:r>
              <a:rPr lang="sv-SE" b="0" i="0" dirty="0" err="1">
                <a:solidFill>
                  <a:srgbClr val="202122"/>
                </a:solidFill>
                <a:effectLst/>
                <a:latin typeface="Arial" panose="020B0604020202020204" pitchFamily="34" charset="0"/>
              </a:rPr>
              <a:t>pitcha</a:t>
            </a:r>
            <a:r>
              <a:rPr lang="sv-SE" b="0" i="0" dirty="0">
                <a:solidFill>
                  <a:srgbClr val="202122"/>
                </a:solidFill>
                <a:effectLst/>
                <a:latin typeface="Arial" panose="020B0604020202020204" pitchFamily="34" charset="0"/>
              </a:rPr>
              <a:t> för distributörer </a:t>
            </a:r>
            <a:r>
              <a:rPr lang="sv-SE" b="0" i="0" dirty="0" err="1">
                <a:solidFill>
                  <a:srgbClr val="202122"/>
                </a:solidFill>
                <a:effectLst/>
                <a:latin typeface="Arial" panose="020B0604020202020204" pitchFamily="34" charset="0"/>
              </a:rPr>
              <a:t>etc</a:t>
            </a:r>
            <a:r>
              <a:rPr lang="sv-SE" b="0" i="0" dirty="0">
                <a:solidFill>
                  <a:srgbClr val="202122"/>
                </a:solidFill>
                <a:effectLst/>
                <a:latin typeface="Arial" panose="020B0604020202020204" pitchFamily="34" charset="0"/>
              </a:rPr>
              <a:t> senare.) Den som gör presentationen är i regel en </a:t>
            </a:r>
            <a:r>
              <a:rPr lang="sv-SE" b="0" i="0" u="none" strike="noStrike" dirty="0">
                <a:solidFill>
                  <a:srgbClr val="0B0080"/>
                </a:solidFill>
                <a:effectLst/>
                <a:latin typeface="Arial" panose="020B0604020202020204" pitchFamily="34" charset="0"/>
                <a:hlinkClick r:id="rId2" tooltip="Manusförfattare"/>
              </a:rPr>
              <a:t>manusförfattare</a:t>
            </a:r>
            <a:r>
              <a:rPr lang="sv-SE" b="0" i="0" dirty="0">
                <a:solidFill>
                  <a:srgbClr val="202122"/>
                </a:solidFill>
                <a:effectLst/>
                <a:latin typeface="Arial" panose="020B0604020202020204" pitchFamily="34" charset="0"/>
              </a:rPr>
              <a:t> som tror att idén kan passa för </a:t>
            </a:r>
            <a:r>
              <a:rPr lang="sv-SE" b="0" i="0" u="none" strike="noStrike" dirty="0">
                <a:solidFill>
                  <a:srgbClr val="0B0080"/>
                </a:solidFill>
                <a:effectLst/>
                <a:latin typeface="Arial" panose="020B0604020202020204" pitchFamily="34" charset="0"/>
                <a:hlinkClick r:id="rId3" tooltip="Filmproducent"/>
              </a:rPr>
              <a:t>producenten</a:t>
            </a:r>
            <a:r>
              <a:rPr lang="sv-SE" b="0" i="0" dirty="0">
                <a:solidFill>
                  <a:srgbClr val="202122"/>
                </a:solidFill>
                <a:effectLst/>
                <a:latin typeface="Arial" panose="020B0604020202020204" pitchFamily="34" charset="0"/>
              </a:rPr>
              <a:t> eller </a:t>
            </a:r>
            <a:r>
              <a:rPr lang="sv-SE" b="0" i="0" u="none" strike="noStrike" dirty="0">
                <a:solidFill>
                  <a:srgbClr val="0B0080"/>
                </a:solidFill>
                <a:effectLst/>
                <a:latin typeface="Arial" panose="020B0604020202020204" pitchFamily="34" charset="0"/>
                <a:hlinkClick r:id="rId4" tooltip="Filmproduktionsbolag"/>
              </a:rPr>
              <a:t>produktionsbolaget</a:t>
            </a:r>
            <a:r>
              <a:rPr lang="sv-SE" b="0" i="0" dirty="0">
                <a:solidFill>
                  <a:srgbClr val="202122"/>
                </a:solidFill>
                <a:effectLst/>
                <a:latin typeface="Arial" panose="020B0604020202020204" pitchFamily="34" charset="0"/>
              </a:rPr>
              <a:t>. Ofta tar hela pitchmötet mindre än en halvtimme. I </a:t>
            </a:r>
            <a:r>
              <a:rPr lang="sv-SE" b="0" i="0" u="none" strike="noStrike" dirty="0">
                <a:solidFill>
                  <a:srgbClr val="0B0080"/>
                </a:solidFill>
                <a:effectLst/>
                <a:latin typeface="Arial" panose="020B0604020202020204" pitchFamily="34" charset="0"/>
                <a:hlinkClick r:id="rId5" tooltip="USA"/>
              </a:rPr>
              <a:t>USA</a:t>
            </a:r>
            <a:r>
              <a:rPr lang="sv-SE" b="0" i="0" dirty="0">
                <a:solidFill>
                  <a:srgbClr val="202122"/>
                </a:solidFill>
                <a:effectLst/>
                <a:latin typeface="Arial" panose="020B0604020202020204" pitchFamily="34" charset="0"/>
              </a:rPr>
              <a:t>, framförallt i </a:t>
            </a:r>
            <a:r>
              <a:rPr lang="sv-SE" b="0" i="0" u="none" strike="noStrike" dirty="0">
                <a:solidFill>
                  <a:srgbClr val="0B0080"/>
                </a:solidFill>
                <a:effectLst/>
                <a:latin typeface="Arial" panose="020B0604020202020204" pitchFamily="34" charset="0"/>
                <a:hlinkClick r:id="rId6" tooltip="Hollywood"/>
              </a:rPr>
              <a:t>Hollywood</a:t>
            </a:r>
            <a:r>
              <a:rPr lang="sv-SE" b="0" i="0" dirty="0">
                <a:solidFill>
                  <a:srgbClr val="202122"/>
                </a:solidFill>
                <a:effectLst/>
                <a:latin typeface="Arial" panose="020B0604020202020204" pitchFamily="34" charset="0"/>
              </a:rPr>
              <a:t> kan mötena vara så kort tid som ett par minuter. Då gäller det att idén är väldigt kortfattad.</a:t>
            </a:r>
          </a:p>
          <a:p>
            <a:pPr algn="l"/>
            <a:r>
              <a:rPr lang="sv-SE" b="0" i="0" dirty="0">
                <a:solidFill>
                  <a:srgbClr val="202122"/>
                </a:solidFill>
                <a:effectLst/>
                <a:latin typeface="Arial" panose="020B0604020202020204" pitchFamily="34" charset="0"/>
              </a:rPr>
              <a:t>En pitch består ofta av en </a:t>
            </a:r>
            <a:r>
              <a:rPr lang="sv-SE" b="0" i="0" dirty="0" err="1">
                <a:solidFill>
                  <a:srgbClr val="202122"/>
                </a:solidFill>
                <a:effectLst/>
                <a:latin typeface="Arial" panose="020B0604020202020204" pitchFamily="34" charset="0"/>
              </a:rPr>
              <a:t>sk</a:t>
            </a:r>
            <a:r>
              <a:rPr lang="sv-SE" b="0" i="0" dirty="0">
                <a:solidFill>
                  <a:srgbClr val="202122"/>
                </a:solidFill>
                <a:effectLst/>
                <a:latin typeface="Arial" panose="020B0604020202020204" pitchFamily="34" charset="0"/>
              </a:rPr>
              <a:t> </a:t>
            </a:r>
            <a:r>
              <a:rPr lang="sv-SE" b="0" i="1" dirty="0" err="1">
                <a:solidFill>
                  <a:srgbClr val="202122"/>
                </a:solidFill>
                <a:effectLst/>
                <a:latin typeface="Arial" panose="020B0604020202020204" pitchFamily="34" charset="0"/>
              </a:rPr>
              <a:t>logline</a:t>
            </a:r>
            <a:r>
              <a:rPr lang="sv-SE" b="0" i="0" dirty="0">
                <a:solidFill>
                  <a:srgbClr val="202122"/>
                </a:solidFill>
                <a:effectLst/>
                <a:latin typeface="Arial" panose="020B0604020202020204" pitchFamily="34" charset="0"/>
              </a:rPr>
              <a:t> som sammanfattar hela idén på en mening eller två. Ett exempel på en sådan är den </a:t>
            </a:r>
            <a:r>
              <a:rPr lang="sv-SE" b="0" i="0" dirty="0" err="1">
                <a:solidFill>
                  <a:srgbClr val="202122"/>
                </a:solidFill>
                <a:effectLst/>
                <a:latin typeface="Arial" panose="020B0604020202020204" pitchFamily="34" charset="0"/>
              </a:rPr>
              <a:t>logline</a:t>
            </a:r>
            <a:r>
              <a:rPr lang="sv-SE" b="0" i="0" dirty="0">
                <a:solidFill>
                  <a:srgbClr val="202122"/>
                </a:solidFill>
                <a:effectLst/>
                <a:latin typeface="Arial" panose="020B0604020202020204" pitchFamily="34" charset="0"/>
              </a:rPr>
              <a:t> </a:t>
            </a:r>
            <a:r>
              <a:rPr lang="sv-SE" b="0" i="0" u="none" strike="noStrike" dirty="0">
                <a:solidFill>
                  <a:srgbClr val="0B0080"/>
                </a:solidFill>
                <a:effectLst/>
                <a:latin typeface="Arial" panose="020B0604020202020204" pitchFamily="34" charset="0"/>
                <a:hlinkClick r:id="rId7" tooltip="Gene Roddenberry"/>
              </a:rPr>
              <a:t>Gene </a:t>
            </a:r>
            <a:r>
              <a:rPr lang="sv-SE" b="0" i="0" u="none" strike="noStrike" dirty="0" err="1">
                <a:solidFill>
                  <a:srgbClr val="0B0080"/>
                </a:solidFill>
                <a:effectLst/>
                <a:latin typeface="Arial" panose="020B0604020202020204" pitchFamily="34" charset="0"/>
                <a:hlinkClick r:id="rId7" tooltip="Gene Roddenberry"/>
              </a:rPr>
              <a:t>Roddenberry</a:t>
            </a:r>
            <a:r>
              <a:rPr lang="sv-SE" b="0" i="0" dirty="0">
                <a:solidFill>
                  <a:srgbClr val="202122"/>
                </a:solidFill>
                <a:effectLst/>
                <a:latin typeface="Arial" panose="020B0604020202020204" pitchFamily="34" charset="0"/>
              </a:rPr>
              <a:t> använde för att presentera </a:t>
            </a:r>
            <a:r>
              <a:rPr lang="sv-SE" b="0" i="0" u="none" strike="noStrike" dirty="0">
                <a:solidFill>
                  <a:srgbClr val="0B0080"/>
                </a:solidFill>
                <a:effectLst/>
                <a:latin typeface="Arial" panose="020B0604020202020204" pitchFamily="34" charset="0"/>
                <a:hlinkClick r:id="rId8" tooltip="Star Trek"/>
              </a:rPr>
              <a:t>Star Trek</a:t>
            </a:r>
            <a:r>
              <a:rPr lang="sv-SE" b="0" i="0" dirty="0">
                <a:solidFill>
                  <a:srgbClr val="202122"/>
                </a:solidFill>
                <a:effectLst/>
                <a:latin typeface="Arial" panose="020B0604020202020204" pitchFamily="34" charset="0"/>
              </a:rPr>
              <a:t>: "</a:t>
            </a:r>
            <a:r>
              <a:rPr lang="sv-SE" b="0" i="0" dirty="0" err="1">
                <a:solidFill>
                  <a:srgbClr val="202122"/>
                </a:solidFill>
                <a:effectLst/>
                <a:latin typeface="Arial" panose="020B0604020202020204" pitchFamily="34" charset="0"/>
              </a:rPr>
              <a:t>It's</a:t>
            </a:r>
            <a:r>
              <a:rPr lang="sv-SE" b="0" i="0" dirty="0">
                <a:solidFill>
                  <a:srgbClr val="202122"/>
                </a:solidFill>
                <a:effectLst/>
                <a:latin typeface="Arial" panose="020B0604020202020204" pitchFamily="34" charset="0"/>
              </a:rPr>
              <a:t> </a:t>
            </a:r>
            <a:r>
              <a:rPr lang="sv-SE" b="0" i="1" dirty="0">
                <a:solidFill>
                  <a:srgbClr val="202122"/>
                </a:solidFill>
                <a:effectLst/>
                <a:latin typeface="Arial" panose="020B0604020202020204" pitchFamily="34" charset="0"/>
              </a:rPr>
              <a:t>Wagon </a:t>
            </a:r>
            <a:r>
              <a:rPr lang="sv-SE" b="0" i="1" dirty="0" err="1">
                <a:solidFill>
                  <a:srgbClr val="202122"/>
                </a:solidFill>
                <a:effectLst/>
                <a:latin typeface="Arial" panose="020B0604020202020204" pitchFamily="34" charset="0"/>
              </a:rPr>
              <a:t>Train</a:t>
            </a:r>
            <a:r>
              <a:rPr lang="sv-SE" b="0" i="0" dirty="0">
                <a:solidFill>
                  <a:srgbClr val="202122"/>
                </a:solidFill>
                <a:effectLst/>
                <a:latin typeface="Arial" panose="020B0604020202020204" pitchFamily="34" charset="0"/>
              </a:rPr>
              <a:t> to the stars". (Wagon </a:t>
            </a:r>
            <a:r>
              <a:rPr lang="sv-SE" b="0" i="0" dirty="0" err="1">
                <a:solidFill>
                  <a:srgbClr val="202122"/>
                </a:solidFill>
                <a:effectLst/>
                <a:latin typeface="Arial" panose="020B0604020202020204" pitchFamily="34" charset="0"/>
              </a:rPr>
              <a:t>Train</a:t>
            </a:r>
            <a:r>
              <a:rPr lang="sv-SE" b="0" i="0" dirty="0">
                <a:solidFill>
                  <a:srgbClr val="202122"/>
                </a:solidFill>
                <a:effectLst/>
                <a:latin typeface="Arial" panose="020B0604020202020204" pitchFamily="34" charset="0"/>
              </a:rPr>
              <a:t> var en </a:t>
            </a:r>
            <a:r>
              <a:rPr lang="sv-SE" b="0" i="0" u="none" strike="noStrike" dirty="0">
                <a:solidFill>
                  <a:srgbClr val="0B0080"/>
                </a:solidFill>
                <a:effectLst/>
                <a:latin typeface="Arial" panose="020B0604020202020204" pitchFamily="34" charset="0"/>
                <a:hlinkClick r:id="rId9" tooltip="Västern"/>
              </a:rPr>
              <a:t>västern</a:t>
            </a:r>
            <a:r>
              <a:rPr lang="sv-SE" b="0" i="0" dirty="0">
                <a:solidFill>
                  <a:srgbClr val="202122"/>
                </a:solidFill>
                <a:effectLst/>
                <a:latin typeface="Arial" panose="020B0604020202020204" pitchFamily="34" charset="0"/>
              </a:rPr>
              <a:t>-serie om en karavan med både cowboys och civila.) Ett annat exempel är "</a:t>
            </a:r>
            <a:r>
              <a:rPr lang="sv-SE" b="0" i="0" u="none" strike="noStrike" dirty="0" err="1">
                <a:solidFill>
                  <a:srgbClr val="0B0080"/>
                </a:solidFill>
                <a:effectLst/>
                <a:latin typeface="Arial" panose="020B0604020202020204" pitchFamily="34" charset="0"/>
                <a:hlinkClick r:id="rId10" tooltip="Die Hard"/>
              </a:rPr>
              <a:t>Die</a:t>
            </a:r>
            <a:r>
              <a:rPr lang="sv-SE" b="0" i="0" u="none" strike="noStrike" dirty="0">
                <a:solidFill>
                  <a:srgbClr val="0B0080"/>
                </a:solidFill>
                <a:effectLst/>
                <a:latin typeface="Arial" panose="020B0604020202020204" pitchFamily="34" charset="0"/>
                <a:hlinkClick r:id="rId10" tooltip="Die Hard"/>
              </a:rPr>
              <a:t> Hard</a:t>
            </a:r>
            <a:r>
              <a:rPr lang="sv-SE" b="0" i="0" dirty="0">
                <a:solidFill>
                  <a:srgbClr val="202122"/>
                </a:solidFill>
                <a:effectLst/>
                <a:latin typeface="Arial" panose="020B0604020202020204" pitchFamily="34" charset="0"/>
              </a:rPr>
              <a:t> på en buss.", för att presentera </a:t>
            </a:r>
            <a:r>
              <a:rPr lang="sv-SE" b="0" i="0" u="none" strike="noStrike" dirty="0">
                <a:solidFill>
                  <a:srgbClr val="0B0080"/>
                </a:solidFill>
                <a:effectLst/>
                <a:latin typeface="Arial" panose="020B0604020202020204" pitchFamily="34" charset="0"/>
                <a:hlinkClick r:id="rId11" tooltip="Speed (film, 1994)"/>
              </a:rPr>
              <a:t>Speed</a:t>
            </a:r>
            <a:r>
              <a:rPr lang="sv-SE" b="0" i="0" dirty="0">
                <a:solidFill>
                  <a:srgbClr val="202122"/>
                </a:solidFill>
                <a:effectLst/>
                <a:latin typeface="Arial" panose="020B0604020202020204" pitchFamily="34" charset="0"/>
              </a:rPr>
              <a:t>. För att pitchen ska gå hem behövs en </a:t>
            </a:r>
            <a:r>
              <a:rPr lang="sv-SE" b="0" i="1" dirty="0">
                <a:solidFill>
                  <a:srgbClr val="202122"/>
                </a:solidFill>
                <a:effectLst/>
                <a:latin typeface="Arial" panose="020B0604020202020204" pitchFamily="34" charset="0"/>
              </a:rPr>
              <a:t>hook</a:t>
            </a:r>
            <a:r>
              <a:rPr lang="sv-SE" b="0" i="0" dirty="0">
                <a:solidFill>
                  <a:srgbClr val="202122"/>
                </a:solidFill>
                <a:effectLst/>
                <a:latin typeface="Arial" panose="020B0604020202020204" pitchFamily="34" charset="0"/>
              </a:rPr>
              <a:t>, något unikt, som samtidigt är lockande.</a:t>
            </a:r>
          </a:p>
          <a:p>
            <a:endParaRPr lang="sv-SE" dirty="0"/>
          </a:p>
        </p:txBody>
      </p:sp>
      <p:sp>
        <p:nvSpPr>
          <p:cNvPr id="4" name="Platshållare för datum 3">
            <a:extLst>
              <a:ext uri="{FF2B5EF4-FFF2-40B4-BE49-F238E27FC236}">
                <a16:creationId xmlns:a16="http://schemas.microsoft.com/office/drawing/2014/main" id="{DDC13FCF-6042-4592-8193-3E50FB0ED1A6}"/>
              </a:ext>
            </a:extLst>
          </p:cNvPr>
          <p:cNvSpPr>
            <a:spLocks noGrp="1"/>
          </p:cNvSpPr>
          <p:nvPr>
            <p:ph type="dt" sz="half" idx="10"/>
          </p:nvPr>
        </p:nvSpPr>
        <p:spPr/>
        <p:txBody>
          <a:bodyPr/>
          <a:lstStyle/>
          <a:p>
            <a:pPr rtl="0"/>
            <a:fld id="{4C805C05-DA27-497A-9EA6-1B76E837A342}" type="datetime1">
              <a:rPr lang="sv-SE" smtClean="0"/>
              <a:t>2020-09-24</a:t>
            </a:fld>
            <a:endParaRPr lang="en-US" dirty="0"/>
          </a:p>
        </p:txBody>
      </p:sp>
    </p:spTree>
    <p:extLst>
      <p:ext uri="{BB962C8B-B14F-4D97-AF65-F5344CB8AC3E}">
        <p14:creationId xmlns:p14="http://schemas.microsoft.com/office/powerpoint/2010/main" val="1990682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028CC9-C60A-424C-8E9C-001CC2F97A88}"/>
              </a:ext>
            </a:extLst>
          </p:cNvPr>
          <p:cNvSpPr>
            <a:spLocks noGrp="1"/>
          </p:cNvSpPr>
          <p:nvPr>
            <p:ph type="title"/>
          </p:nvPr>
        </p:nvSpPr>
        <p:spPr>
          <a:xfrm>
            <a:off x="513736" y="-77333"/>
            <a:ext cx="11029616" cy="1188720"/>
          </a:xfrm>
        </p:spPr>
        <p:txBody>
          <a:bodyPr/>
          <a:lstStyle/>
          <a:p>
            <a:r>
              <a:rPr lang="sv-SE" dirty="0"/>
              <a:t>Centralt innehåll</a:t>
            </a:r>
          </a:p>
        </p:txBody>
      </p:sp>
      <p:sp>
        <p:nvSpPr>
          <p:cNvPr id="3" name="Platshållare för innehåll 2">
            <a:extLst>
              <a:ext uri="{FF2B5EF4-FFF2-40B4-BE49-F238E27FC236}">
                <a16:creationId xmlns:a16="http://schemas.microsoft.com/office/drawing/2014/main" id="{688B2FE1-4FD4-4385-8E00-E711CA986D05}"/>
              </a:ext>
            </a:extLst>
          </p:cNvPr>
          <p:cNvSpPr>
            <a:spLocks noGrp="1"/>
          </p:cNvSpPr>
          <p:nvPr>
            <p:ph idx="1"/>
          </p:nvPr>
        </p:nvSpPr>
        <p:spPr>
          <a:xfrm>
            <a:off x="251408" y="-469791"/>
            <a:ext cx="2806585" cy="3634486"/>
          </a:xfrm>
        </p:spPr>
        <p:txBody>
          <a:bodyPr/>
          <a:lstStyle/>
          <a:p>
            <a:r>
              <a:rPr lang="sv-SE" dirty="0"/>
              <a:t>Entreprenörskap 100P</a:t>
            </a:r>
          </a:p>
        </p:txBody>
      </p:sp>
      <p:sp>
        <p:nvSpPr>
          <p:cNvPr id="4" name="Platshållare för datum 3">
            <a:extLst>
              <a:ext uri="{FF2B5EF4-FFF2-40B4-BE49-F238E27FC236}">
                <a16:creationId xmlns:a16="http://schemas.microsoft.com/office/drawing/2014/main" id="{9B636D60-64B7-4F0F-868C-CC9C040A5480}"/>
              </a:ext>
            </a:extLst>
          </p:cNvPr>
          <p:cNvSpPr>
            <a:spLocks noGrp="1"/>
          </p:cNvSpPr>
          <p:nvPr>
            <p:ph type="dt" sz="half" idx="10"/>
          </p:nvPr>
        </p:nvSpPr>
        <p:spPr/>
        <p:txBody>
          <a:bodyPr/>
          <a:lstStyle/>
          <a:p>
            <a:pPr rtl="0"/>
            <a:fld id="{4C805C05-DA27-497A-9EA6-1B76E837A342}" type="datetime1">
              <a:rPr lang="sv-SE" smtClean="0"/>
              <a:t>2020-09-24</a:t>
            </a:fld>
            <a:endParaRPr lang="en-US" dirty="0"/>
          </a:p>
        </p:txBody>
      </p:sp>
      <p:pic>
        <p:nvPicPr>
          <p:cNvPr id="6" name="Bildobjekt 5">
            <a:extLst>
              <a:ext uri="{FF2B5EF4-FFF2-40B4-BE49-F238E27FC236}">
                <a16:creationId xmlns:a16="http://schemas.microsoft.com/office/drawing/2014/main" id="{BCB8D070-AFF2-4735-ABDB-21DE3F953765}"/>
              </a:ext>
            </a:extLst>
          </p:cNvPr>
          <p:cNvPicPr>
            <a:picLocks noChangeAspect="1"/>
          </p:cNvPicPr>
          <p:nvPr/>
        </p:nvPicPr>
        <p:blipFill>
          <a:blip r:embed="rId2"/>
          <a:stretch>
            <a:fillRect/>
          </a:stretch>
        </p:blipFill>
        <p:spPr>
          <a:xfrm>
            <a:off x="948532" y="1555328"/>
            <a:ext cx="10728805" cy="4469667"/>
          </a:xfrm>
          <a:prstGeom prst="rect">
            <a:avLst/>
          </a:prstGeom>
        </p:spPr>
      </p:pic>
      <p:sp>
        <p:nvSpPr>
          <p:cNvPr id="8" name="textruta 7">
            <a:extLst>
              <a:ext uri="{FF2B5EF4-FFF2-40B4-BE49-F238E27FC236}">
                <a16:creationId xmlns:a16="http://schemas.microsoft.com/office/drawing/2014/main" id="{281CEFD5-C83E-4C75-9DF6-65899074D30E}"/>
              </a:ext>
            </a:extLst>
          </p:cNvPr>
          <p:cNvSpPr txBox="1"/>
          <p:nvPr/>
        </p:nvSpPr>
        <p:spPr>
          <a:xfrm>
            <a:off x="2247220" y="6144811"/>
            <a:ext cx="7851829" cy="461665"/>
          </a:xfrm>
          <a:prstGeom prst="rect">
            <a:avLst/>
          </a:prstGeom>
          <a:noFill/>
        </p:spPr>
        <p:txBody>
          <a:bodyPr wrap="none" rtlCol="0">
            <a:spAutoFit/>
          </a:bodyPr>
          <a:lstStyle/>
          <a:p>
            <a:r>
              <a:rPr lang="sv-SE" sz="2400" b="1" dirty="0">
                <a:solidFill>
                  <a:schemeClr val="tx1">
                    <a:lumMod val="75000"/>
                    <a:lumOff val="25000"/>
                  </a:schemeClr>
                </a:solidFill>
              </a:rPr>
              <a:t>Vilka delar av det centrala innehållet berörs med PITCHEN?</a:t>
            </a:r>
          </a:p>
        </p:txBody>
      </p:sp>
    </p:spTree>
    <p:extLst>
      <p:ext uri="{BB962C8B-B14F-4D97-AF65-F5344CB8AC3E}">
        <p14:creationId xmlns:p14="http://schemas.microsoft.com/office/powerpoint/2010/main" val="660535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028CC9-C60A-424C-8E9C-001CC2F97A88}"/>
              </a:ext>
            </a:extLst>
          </p:cNvPr>
          <p:cNvSpPr>
            <a:spLocks noGrp="1"/>
          </p:cNvSpPr>
          <p:nvPr>
            <p:ph type="title"/>
          </p:nvPr>
        </p:nvSpPr>
        <p:spPr>
          <a:xfrm>
            <a:off x="513736" y="-77333"/>
            <a:ext cx="11029616" cy="1188720"/>
          </a:xfrm>
        </p:spPr>
        <p:txBody>
          <a:bodyPr/>
          <a:lstStyle/>
          <a:p>
            <a:r>
              <a:rPr lang="sv-SE" dirty="0"/>
              <a:t>Mål och förmågor</a:t>
            </a:r>
          </a:p>
        </p:txBody>
      </p:sp>
      <p:sp>
        <p:nvSpPr>
          <p:cNvPr id="3" name="Platshållare för innehåll 2">
            <a:extLst>
              <a:ext uri="{FF2B5EF4-FFF2-40B4-BE49-F238E27FC236}">
                <a16:creationId xmlns:a16="http://schemas.microsoft.com/office/drawing/2014/main" id="{688B2FE1-4FD4-4385-8E00-E711CA986D05}"/>
              </a:ext>
            </a:extLst>
          </p:cNvPr>
          <p:cNvSpPr>
            <a:spLocks noGrp="1"/>
          </p:cNvSpPr>
          <p:nvPr>
            <p:ph idx="1"/>
          </p:nvPr>
        </p:nvSpPr>
        <p:spPr>
          <a:xfrm>
            <a:off x="251408" y="-469791"/>
            <a:ext cx="2806585" cy="3634486"/>
          </a:xfrm>
        </p:spPr>
        <p:txBody>
          <a:bodyPr/>
          <a:lstStyle/>
          <a:p>
            <a:r>
              <a:rPr lang="sv-SE" dirty="0"/>
              <a:t>Entreprenörskap 100P</a:t>
            </a:r>
          </a:p>
        </p:txBody>
      </p:sp>
      <p:sp>
        <p:nvSpPr>
          <p:cNvPr id="4" name="Platshållare för datum 3">
            <a:extLst>
              <a:ext uri="{FF2B5EF4-FFF2-40B4-BE49-F238E27FC236}">
                <a16:creationId xmlns:a16="http://schemas.microsoft.com/office/drawing/2014/main" id="{9B636D60-64B7-4F0F-868C-CC9C040A5480}"/>
              </a:ext>
            </a:extLst>
          </p:cNvPr>
          <p:cNvSpPr>
            <a:spLocks noGrp="1"/>
          </p:cNvSpPr>
          <p:nvPr>
            <p:ph type="dt" sz="half" idx="10"/>
          </p:nvPr>
        </p:nvSpPr>
        <p:spPr/>
        <p:txBody>
          <a:bodyPr/>
          <a:lstStyle/>
          <a:p>
            <a:pPr rtl="0"/>
            <a:fld id="{4C805C05-DA27-497A-9EA6-1B76E837A342}" type="datetime1">
              <a:rPr lang="sv-SE" smtClean="0"/>
              <a:t>2020-09-24</a:t>
            </a:fld>
            <a:endParaRPr lang="en-US" dirty="0"/>
          </a:p>
        </p:txBody>
      </p:sp>
      <p:pic>
        <p:nvPicPr>
          <p:cNvPr id="5" name="Bildobjekt 4">
            <a:extLst>
              <a:ext uri="{FF2B5EF4-FFF2-40B4-BE49-F238E27FC236}">
                <a16:creationId xmlns:a16="http://schemas.microsoft.com/office/drawing/2014/main" id="{24697684-D5DF-4CC1-94C7-0122988DABDF}"/>
              </a:ext>
            </a:extLst>
          </p:cNvPr>
          <p:cNvPicPr>
            <a:picLocks noChangeAspect="1"/>
          </p:cNvPicPr>
          <p:nvPr/>
        </p:nvPicPr>
        <p:blipFill>
          <a:blip r:embed="rId2"/>
          <a:stretch>
            <a:fillRect/>
          </a:stretch>
        </p:blipFill>
        <p:spPr>
          <a:xfrm>
            <a:off x="752238" y="2148955"/>
            <a:ext cx="10928603" cy="2998031"/>
          </a:xfrm>
          <a:prstGeom prst="rect">
            <a:avLst/>
          </a:prstGeom>
        </p:spPr>
      </p:pic>
      <p:sp>
        <p:nvSpPr>
          <p:cNvPr id="8" name="textruta 7">
            <a:extLst>
              <a:ext uri="{FF2B5EF4-FFF2-40B4-BE49-F238E27FC236}">
                <a16:creationId xmlns:a16="http://schemas.microsoft.com/office/drawing/2014/main" id="{B20E2F9A-423A-4A03-882F-D09B2DEBDE94}"/>
              </a:ext>
            </a:extLst>
          </p:cNvPr>
          <p:cNvSpPr txBox="1"/>
          <p:nvPr/>
        </p:nvSpPr>
        <p:spPr>
          <a:xfrm>
            <a:off x="2162465" y="5554617"/>
            <a:ext cx="7256538" cy="461665"/>
          </a:xfrm>
          <a:prstGeom prst="rect">
            <a:avLst/>
          </a:prstGeom>
          <a:noFill/>
        </p:spPr>
        <p:txBody>
          <a:bodyPr wrap="none" rtlCol="0">
            <a:spAutoFit/>
          </a:bodyPr>
          <a:lstStyle/>
          <a:p>
            <a:r>
              <a:rPr lang="sv-SE" sz="2400" b="1" dirty="0">
                <a:solidFill>
                  <a:schemeClr val="tx1">
                    <a:lumMod val="75000"/>
                    <a:lumOff val="25000"/>
                  </a:schemeClr>
                </a:solidFill>
              </a:rPr>
              <a:t>Vilka förmågor tycker ni att ni utvecklar med PITCHEN?</a:t>
            </a:r>
          </a:p>
        </p:txBody>
      </p:sp>
    </p:spTree>
    <p:extLst>
      <p:ext uri="{BB962C8B-B14F-4D97-AF65-F5344CB8AC3E}">
        <p14:creationId xmlns:p14="http://schemas.microsoft.com/office/powerpoint/2010/main" val="295962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E52FF9-4E84-4455-A1F4-DA9DD97577AF}"/>
              </a:ext>
            </a:extLst>
          </p:cNvPr>
          <p:cNvSpPr>
            <a:spLocks noGrp="1"/>
          </p:cNvSpPr>
          <p:nvPr>
            <p:ph type="title"/>
          </p:nvPr>
        </p:nvSpPr>
        <p:spPr/>
        <p:txBody>
          <a:bodyPr/>
          <a:lstStyle/>
          <a:p>
            <a:r>
              <a:rPr lang="sv-SE" dirty="0"/>
              <a:t>Diskussionsuppgift</a:t>
            </a:r>
          </a:p>
        </p:txBody>
      </p:sp>
      <p:sp>
        <p:nvSpPr>
          <p:cNvPr id="3" name="Platshållare för innehåll 2">
            <a:extLst>
              <a:ext uri="{FF2B5EF4-FFF2-40B4-BE49-F238E27FC236}">
                <a16:creationId xmlns:a16="http://schemas.microsoft.com/office/drawing/2014/main" id="{BC3A938B-27FC-4665-93E9-340A2C06E96A}"/>
              </a:ext>
            </a:extLst>
          </p:cNvPr>
          <p:cNvSpPr>
            <a:spLocks noGrp="1"/>
          </p:cNvSpPr>
          <p:nvPr>
            <p:ph idx="1"/>
          </p:nvPr>
        </p:nvSpPr>
        <p:spPr/>
        <p:txBody>
          <a:bodyPr>
            <a:normAutofit/>
          </a:bodyPr>
          <a:lstStyle/>
          <a:p>
            <a:r>
              <a:rPr lang="sv-SE" sz="3600" dirty="0"/>
              <a:t>Varför behöver man en pitch?</a:t>
            </a:r>
          </a:p>
          <a:p>
            <a:r>
              <a:rPr lang="sv-SE" sz="3600" dirty="0"/>
              <a:t>Vad är en bra pitch?</a:t>
            </a:r>
          </a:p>
          <a:p>
            <a:r>
              <a:rPr lang="sv-SE" sz="3600" dirty="0"/>
              <a:t>Inom vilka områden skulle ni ge feedback på era kompisars pitch?</a:t>
            </a:r>
          </a:p>
        </p:txBody>
      </p:sp>
      <p:sp>
        <p:nvSpPr>
          <p:cNvPr id="4" name="Platshållare för datum 3">
            <a:extLst>
              <a:ext uri="{FF2B5EF4-FFF2-40B4-BE49-F238E27FC236}">
                <a16:creationId xmlns:a16="http://schemas.microsoft.com/office/drawing/2014/main" id="{9E65B959-2E1F-4659-82F1-440EB0B081F6}"/>
              </a:ext>
            </a:extLst>
          </p:cNvPr>
          <p:cNvSpPr>
            <a:spLocks noGrp="1"/>
          </p:cNvSpPr>
          <p:nvPr>
            <p:ph type="dt" sz="half" idx="10"/>
          </p:nvPr>
        </p:nvSpPr>
        <p:spPr/>
        <p:txBody>
          <a:bodyPr/>
          <a:lstStyle/>
          <a:p>
            <a:pPr rtl="0"/>
            <a:fld id="{4C805C05-DA27-497A-9EA6-1B76E837A342}" type="datetime1">
              <a:rPr lang="sv-SE" smtClean="0"/>
              <a:t>2020-09-24</a:t>
            </a:fld>
            <a:endParaRPr lang="en-US" dirty="0"/>
          </a:p>
        </p:txBody>
      </p:sp>
    </p:spTree>
    <p:extLst>
      <p:ext uri="{BB962C8B-B14F-4D97-AF65-F5344CB8AC3E}">
        <p14:creationId xmlns:p14="http://schemas.microsoft.com/office/powerpoint/2010/main" val="847913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BD046E-2516-4772-9955-5B064B85531D}"/>
              </a:ext>
            </a:extLst>
          </p:cNvPr>
          <p:cNvSpPr>
            <a:spLocks noGrp="1"/>
          </p:cNvSpPr>
          <p:nvPr>
            <p:ph type="title"/>
          </p:nvPr>
        </p:nvSpPr>
        <p:spPr/>
        <p:txBody>
          <a:bodyPr/>
          <a:lstStyle/>
          <a:p>
            <a:r>
              <a:rPr lang="sv-SE" dirty="0"/>
              <a:t>uppgift</a:t>
            </a:r>
          </a:p>
        </p:txBody>
      </p:sp>
      <p:sp>
        <p:nvSpPr>
          <p:cNvPr id="3" name="Platshållare för innehåll 2">
            <a:extLst>
              <a:ext uri="{FF2B5EF4-FFF2-40B4-BE49-F238E27FC236}">
                <a16:creationId xmlns:a16="http://schemas.microsoft.com/office/drawing/2014/main" id="{BC3F2844-3C34-49D4-933A-BD75415FD559}"/>
              </a:ext>
            </a:extLst>
          </p:cNvPr>
          <p:cNvSpPr>
            <a:spLocks noGrp="1"/>
          </p:cNvSpPr>
          <p:nvPr>
            <p:ph idx="1"/>
          </p:nvPr>
        </p:nvSpPr>
        <p:spPr>
          <a:xfrm>
            <a:off x="581193" y="2318004"/>
            <a:ext cx="11029615" cy="3634486"/>
          </a:xfrm>
        </p:spPr>
        <p:txBody>
          <a:bodyPr>
            <a:normAutofit/>
          </a:bodyPr>
          <a:lstStyle/>
          <a:p>
            <a:r>
              <a:rPr lang="sv-SE" sz="2800" dirty="0"/>
              <a:t>Ge 3 klasskompisar feedback/återkoppling på deras pitch inom de områden som vi kom fram till i diskussionsuppgiften :</a:t>
            </a:r>
          </a:p>
          <a:p>
            <a:endParaRPr lang="sv-SE" sz="2800" dirty="0"/>
          </a:p>
        </p:txBody>
      </p:sp>
      <p:sp>
        <p:nvSpPr>
          <p:cNvPr id="4" name="Platshållare för datum 3">
            <a:extLst>
              <a:ext uri="{FF2B5EF4-FFF2-40B4-BE49-F238E27FC236}">
                <a16:creationId xmlns:a16="http://schemas.microsoft.com/office/drawing/2014/main" id="{43527EBF-F287-463E-B446-21E7AA4D994C}"/>
              </a:ext>
            </a:extLst>
          </p:cNvPr>
          <p:cNvSpPr>
            <a:spLocks noGrp="1"/>
          </p:cNvSpPr>
          <p:nvPr>
            <p:ph type="dt" sz="half" idx="10"/>
          </p:nvPr>
        </p:nvSpPr>
        <p:spPr/>
        <p:txBody>
          <a:bodyPr/>
          <a:lstStyle/>
          <a:p>
            <a:pPr rtl="0"/>
            <a:fld id="{4C805C05-DA27-497A-9EA6-1B76E837A342}" type="datetime1">
              <a:rPr lang="sv-SE" smtClean="0"/>
              <a:t>2020-09-24</a:t>
            </a:fld>
            <a:endParaRPr lang="en-US" dirty="0"/>
          </a:p>
        </p:txBody>
      </p:sp>
    </p:spTree>
    <p:extLst>
      <p:ext uri="{BB962C8B-B14F-4D97-AF65-F5344CB8AC3E}">
        <p14:creationId xmlns:p14="http://schemas.microsoft.com/office/powerpoint/2010/main" val="2658287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8CD801-11D5-4D58-800B-3382E4303153}"/>
              </a:ext>
            </a:extLst>
          </p:cNvPr>
          <p:cNvSpPr>
            <a:spLocks noGrp="1"/>
          </p:cNvSpPr>
          <p:nvPr>
            <p:ph type="title"/>
          </p:nvPr>
        </p:nvSpPr>
        <p:spPr>
          <a:xfrm>
            <a:off x="466892" y="-79059"/>
            <a:ext cx="11029616" cy="1188720"/>
          </a:xfrm>
        </p:spPr>
        <p:txBody>
          <a:bodyPr/>
          <a:lstStyle/>
          <a:p>
            <a:r>
              <a:rPr lang="sv-SE" dirty="0"/>
              <a:t>Om </a:t>
            </a:r>
            <a:r>
              <a:rPr lang="sv-SE" dirty="0" err="1"/>
              <a:t>almi</a:t>
            </a:r>
            <a:r>
              <a:rPr lang="sv-SE" dirty="0"/>
              <a:t> </a:t>
            </a:r>
            <a:r>
              <a:rPr lang="sv-SE" dirty="0" err="1"/>
              <a:t>invest</a:t>
            </a:r>
            <a:endParaRPr lang="sv-SE" dirty="0"/>
          </a:p>
        </p:txBody>
      </p:sp>
      <p:sp>
        <p:nvSpPr>
          <p:cNvPr id="3" name="Platshållare för innehåll 2">
            <a:extLst>
              <a:ext uri="{FF2B5EF4-FFF2-40B4-BE49-F238E27FC236}">
                <a16:creationId xmlns:a16="http://schemas.microsoft.com/office/drawing/2014/main" id="{9303B31F-8482-452B-AF39-7FF72433C913}"/>
              </a:ext>
            </a:extLst>
          </p:cNvPr>
          <p:cNvSpPr>
            <a:spLocks noGrp="1"/>
          </p:cNvSpPr>
          <p:nvPr>
            <p:ph idx="1"/>
          </p:nvPr>
        </p:nvSpPr>
        <p:spPr>
          <a:xfrm>
            <a:off x="581192" y="1481140"/>
            <a:ext cx="11029615" cy="3634486"/>
          </a:xfrm>
        </p:spPr>
        <p:txBody>
          <a:bodyPr>
            <a:normAutofit/>
          </a:bodyPr>
          <a:lstStyle/>
          <a:p>
            <a:r>
              <a:rPr lang="sv-SE" sz="2000" b="0" i="0" dirty="0">
                <a:solidFill>
                  <a:srgbClr val="000000"/>
                </a:solidFill>
                <a:effectLst/>
                <a:latin typeface="sofia-pro"/>
              </a:rPr>
              <a:t>Almi </a:t>
            </a:r>
            <a:r>
              <a:rPr lang="sv-SE" sz="2000" b="0" i="0" dirty="0" err="1">
                <a:solidFill>
                  <a:srgbClr val="000000"/>
                </a:solidFill>
                <a:effectLst/>
                <a:latin typeface="sofia-pro"/>
              </a:rPr>
              <a:t>Invest</a:t>
            </a:r>
            <a:r>
              <a:rPr lang="sv-SE" sz="2000" b="0" i="0" dirty="0">
                <a:solidFill>
                  <a:srgbClr val="000000"/>
                </a:solidFill>
                <a:effectLst/>
                <a:latin typeface="sofia-pro"/>
              </a:rPr>
              <a:t> förvaltar cirka 3,5 miljarder kronor och har sedan start investerat i över 660 </a:t>
            </a:r>
            <a:r>
              <a:rPr lang="sv-SE" sz="2000" b="0" i="0" dirty="0" err="1">
                <a:solidFill>
                  <a:srgbClr val="000000"/>
                </a:solidFill>
                <a:effectLst/>
                <a:latin typeface="sofia-pro"/>
              </a:rPr>
              <a:t>startups</a:t>
            </a:r>
            <a:r>
              <a:rPr lang="sv-SE" sz="2000" b="0" i="0" dirty="0">
                <a:solidFill>
                  <a:srgbClr val="000000"/>
                </a:solidFill>
                <a:effectLst/>
                <a:latin typeface="sofia-pro"/>
              </a:rPr>
              <a:t>. </a:t>
            </a:r>
          </a:p>
          <a:p>
            <a:r>
              <a:rPr lang="sv-SE" sz="2000" b="0" i="0" dirty="0">
                <a:solidFill>
                  <a:srgbClr val="000000"/>
                </a:solidFill>
                <a:effectLst/>
                <a:latin typeface="sofia-pro"/>
              </a:rPr>
              <a:t>Vår roll som offentligt branschoberoende riskkapitalbolag är att vara en brygga till privat kapital och bidra till en fungerande riskkapitalmarknad i hela landet.</a:t>
            </a:r>
            <a:endParaRPr lang="sv-SE" sz="2000" dirty="0">
              <a:solidFill>
                <a:srgbClr val="000000"/>
              </a:solidFill>
              <a:latin typeface="sofia-pro"/>
            </a:endParaRPr>
          </a:p>
          <a:p>
            <a:r>
              <a:rPr lang="sv-SE" sz="2000" b="0" i="0" dirty="0">
                <a:solidFill>
                  <a:srgbClr val="000000"/>
                </a:solidFill>
                <a:effectLst/>
                <a:latin typeface="sofia-pro"/>
              </a:rPr>
              <a:t>Under åren har Almi </a:t>
            </a:r>
            <a:r>
              <a:rPr lang="sv-SE" sz="2000" b="0" i="0" dirty="0" err="1">
                <a:solidFill>
                  <a:srgbClr val="000000"/>
                </a:solidFill>
                <a:effectLst/>
                <a:latin typeface="sofia-pro"/>
              </a:rPr>
              <a:t>Invest</a:t>
            </a:r>
            <a:r>
              <a:rPr lang="sv-SE" sz="2000" b="0" i="0" dirty="0">
                <a:solidFill>
                  <a:srgbClr val="000000"/>
                </a:solidFill>
                <a:effectLst/>
                <a:latin typeface="sofia-pro"/>
              </a:rPr>
              <a:t> </a:t>
            </a:r>
            <a:r>
              <a:rPr lang="sv-SE" sz="2000" b="0" i="0" dirty="0" err="1">
                <a:solidFill>
                  <a:srgbClr val="000000"/>
                </a:solidFill>
                <a:effectLst/>
                <a:latin typeface="sofia-pro"/>
              </a:rPr>
              <a:t>saminvesterat</a:t>
            </a:r>
            <a:r>
              <a:rPr lang="sv-SE" sz="2000" b="0" i="0" dirty="0">
                <a:solidFill>
                  <a:srgbClr val="000000"/>
                </a:solidFill>
                <a:effectLst/>
                <a:latin typeface="sofia-pro"/>
              </a:rPr>
              <a:t> med över 1000 affärsänglar och institutionella investerare. </a:t>
            </a:r>
          </a:p>
          <a:p>
            <a:r>
              <a:rPr lang="sv-SE" sz="2000" b="0" i="0" dirty="0">
                <a:solidFill>
                  <a:srgbClr val="000000"/>
                </a:solidFill>
                <a:effectLst/>
                <a:latin typeface="sofia-pro"/>
              </a:rPr>
              <a:t>Almi </a:t>
            </a:r>
            <a:r>
              <a:rPr lang="sv-SE" sz="2000" b="0" i="0" dirty="0" err="1">
                <a:solidFill>
                  <a:srgbClr val="000000"/>
                </a:solidFill>
                <a:effectLst/>
                <a:latin typeface="sofia-pro"/>
              </a:rPr>
              <a:t>Invest</a:t>
            </a:r>
            <a:r>
              <a:rPr lang="sv-SE" sz="2000" b="0" i="0" dirty="0">
                <a:solidFill>
                  <a:srgbClr val="000000"/>
                </a:solidFill>
                <a:effectLst/>
                <a:latin typeface="sofia-pro"/>
              </a:rPr>
              <a:t> ägs av Almi Företagspartner och ytterst av svenska staten</a:t>
            </a:r>
            <a:endParaRPr lang="sv-SE" sz="2000" dirty="0">
              <a:solidFill>
                <a:srgbClr val="000000"/>
              </a:solidFill>
              <a:latin typeface="sofia-pro"/>
            </a:endParaRPr>
          </a:p>
          <a:p>
            <a:r>
              <a:rPr lang="sv-SE" sz="2000" b="0" i="0" dirty="0">
                <a:solidFill>
                  <a:srgbClr val="000000"/>
                </a:solidFill>
                <a:effectLst/>
                <a:latin typeface="sofia-pro"/>
              </a:rPr>
              <a:t>Almi </a:t>
            </a:r>
            <a:r>
              <a:rPr lang="sv-SE" sz="2000" b="0" i="0" dirty="0" err="1">
                <a:solidFill>
                  <a:srgbClr val="000000"/>
                </a:solidFill>
                <a:effectLst/>
                <a:latin typeface="sofia-pro"/>
              </a:rPr>
              <a:t>Invest</a:t>
            </a:r>
            <a:r>
              <a:rPr lang="sv-SE" sz="2000" b="0" i="0" dirty="0">
                <a:solidFill>
                  <a:srgbClr val="000000"/>
                </a:solidFill>
                <a:effectLst/>
                <a:latin typeface="sofia-pro"/>
              </a:rPr>
              <a:t> är delfinansierat av EU, Almi Företagspartner och regionala organisationer. </a:t>
            </a:r>
          </a:p>
          <a:p>
            <a:r>
              <a:rPr lang="sv-SE" sz="2000" dirty="0">
                <a:solidFill>
                  <a:srgbClr val="000000"/>
                </a:solidFill>
                <a:latin typeface="sofia-pro"/>
                <a:hlinkClick r:id="rId2"/>
              </a:rPr>
              <a:t>https://www.almi.se/almi-invest/</a:t>
            </a:r>
            <a:r>
              <a:rPr lang="sv-SE" sz="2000" dirty="0">
                <a:solidFill>
                  <a:srgbClr val="000000"/>
                </a:solidFill>
                <a:latin typeface="sofia-pro"/>
              </a:rPr>
              <a:t>  </a:t>
            </a:r>
          </a:p>
          <a:p>
            <a:endParaRPr lang="sv-SE" sz="2000" b="0" i="0" dirty="0">
              <a:solidFill>
                <a:srgbClr val="000000"/>
              </a:solidFill>
              <a:effectLst/>
              <a:latin typeface="sofia-pro"/>
            </a:endParaRPr>
          </a:p>
        </p:txBody>
      </p:sp>
      <p:sp>
        <p:nvSpPr>
          <p:cNvPr id="4" name="Platshållare för datum 3">
            <a:extLst>
              <a:ext uri="{FF2B5EF4-FFF2-40B4-BE49-F238E27FC236}">
                <a16:creationId xmlns:a16="http://schemas.microsoft.com/office/drawing/2014/main" id="{722C10CA-5592-4938-8029-612D8389597C}"/>
              </a:ext>
            </a:extLst>
          </p:cNvPr>
          <p:cNvSpPr>
            <a:spLocks noGrp="1"/>
          </p:cNvSpPr>
          <p:nvPr>
            <p:ph type="dt" sz="half" idx="10"/>
          </p:nvPr>
        </p:nvSpPr>
        <p:spPr/>
        <p:txBody>
          <a:bodyPr/>
          <a:lstStyle/>
          <a:p>
            <a:pPr rtl="0"/>
            <a:fld id="{4C805C05-DA27-497A-9EA6-1B76E837A342}" type="datetime1">
              <a:rPr lang="sv-SE" smtClean="0"/>
              <a:t>2020-09-24</a:t>
            </a:fld>
            <a:endParaRPr lang="en-US" dirty="0"/>
          </a:p>
        </p:txBody>
      </p:sp>
      <p:pic>
        <p:nvPicPr>
          <p:cNvPr id="5" name="Bildobjekt 4">
            <a:extLst>
              <a:ext uri="{FF2B5EF4-FFF2-40B4-BE49-F238E27FC236}">
                <a16:creationId xmlns:a16="http://schemas.microsoft.com/office/drawing/2014/main" id="{ED472386-15B5-4FCC-A5AD-E2560D707536}"/>
              </a:ext>
            </a:extLst>
          </p:cNvPr>
          <p:cNvPicPr>
            <a:picLocks noChangeAspect="1"/>
          </p:cNvPicPr>
          <p:nvPr/>
        </p:nvPicPr>
        <p:blipFill>
          <a:blip r:embed="rId3"/>
          <a:stretch>
            <a:fillRect/>
          </a:stretch>
        </p:blipFill>
        <p:spPr>
          <a:xfrm>
            <a:off x="8443723" y="671587"/>
            <a:ext cx="3052785" cy="552454"/>
          </a:xfrm>
          <a:prstGeom prst="rect">
            <a:avLst/>
          </a:prstGeom>
        </p:spPr>
      </p:pic>
      <p:sp>
        <p:nvSpPr>
          <p:cNvPr id="9" name="textruta 8">
            <a:extLst>
              <a:ext uri="{FF2B5EF4-FFF2-40B4-BE49-F238E27FC236}">
                <a16:creationId xmlns:a16="http://schemas.microsoft.com/office/drawing/2014/main" id="{70BF94FA-D2AD-4B6F-8040-EF6E644336A2}"/>
              </a:ext>
            </a:extLst>
          </p:cNvPr>
          <p:cNvSpPr txBox="1"/>
          <p:nvPr/>
        </p:nvSpPr>
        <p:spPr>
          <a:xfrm>
            <a:off x="3148607" y="4991032"/>
            <a:ext cx="6097190" cy="523220"/>
          </a:xfrm>
          <a:prstGeom prst="rect">
            <a:avLst/>
          </a:prstGeom>
          <a:solidFill>
            <a:srgbClr val="FB05CC"/>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sv-SE" sz="2800" b="0" i="0" dirty="0">
                <a:solidFill>
                  <a:schemeClr val="bg1"/>
                </a:solidFill>
                <a:effectLst/>
                <a:latin typeface="sofia-pro"/>
              </a:rPr>
              <a:t>10 steg till ett vinnande pitch </a:t>
            </a:r>
            <a:r>
              <a:rPr lang="sv-SE" sz="2800" b="0" i="0" dirty="0" err="1">
                <a:solidFill>
                  <a:schemeClr val="bg1"/>
                </a:solidFill>
                <a:effectLst/>
                <a:latin typeface="sofia-pro"/>
              </a:rPr>
              <a:t>deck</a:t>
            </a:r>
            <a:r>
              <a:rPr lang="sv-SE" sz="2800" b="0" i="0" dirty="0">
                <a:solidFill>
                  <a:schemeClr val="bg1"/>
                </a:solidFill>
                <a:effectLst/>
                <a:latin typeface="sofia-pro"/>
              </a:rPr>
              <a:t> </a:t>
            </a:r>
            <a:endParaRPr lang="sv-SE" sz="2800" dirty="0">
              <a:solidFill>
                <a:schemeClr val="bg1"/>
              </a:solidFill>
            </a:endParaRPr>
          </a:p>
        </p:txBody>
      </p:sp>
      <p:sp>
        <p:nvSpPr>
          <p:cNvPr id="11" name="Pil: streckad höger 10">
            <a:extLst>
              <a:ext uri="{FF2B5EF4-FFF2-40B4-BE49-F238E27FC236}">
                <a16:creationId xmlns:a16="http://schemas.microsoft.com/office/drawing/2014/main" id="{9505B744-6DDE-41FF-80CE-D5CC27F7FEBE}"/>
              </a:ext>
            </a:extLst>
          </p:cNvPr>
          <p:cNvSpPr/>
          <p:nvPr/>
        </p:nvSpPr>
        <p:spPr>
          <a:xfrm rot="5400000">
            <a:off x="5556647" y="3767233"/>
            <a:ext cx="1078706" cy="4907756"/>
          </a:xfrm>
          <a:prstGeom prst="stripedRightArrow">
            <a:avLst/>
          </a:prstGeom>
          <a:solidFill>
            <a:srgbClr val="FB05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66393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21D562-DD30-43A9-B780-1668B5F5A6FB}"/>
              </a:ext>
            </a:extLst>
          </p:cNvPr>
          <p:cNvSpPr>
            <a:spLocks noGrp="1"/>
          </p:cNvSpPr>
          <p:nvPr>
            <p:ph type="title"/>
          </p:nvPr>
        </p:nvSpPr>
        <p:spPr>
          <a:xfrm>
            <a:off x="581192" y="673581"/>
            <a:ext cx="11029616" cy="1188720"/>
          </a:xfrm>
        </p:spPr>
        <p:txBody>
          <a:bodyPr/>
          <a:lstStyle/>
          <a:p>
            <a:r>
              <a:rPr lang="sv-SE" dirty="0"/>
              <a:t>Almi i siffror</a:t>
            </a:r>
          </a:p>
        </p:txBody>
      </p:sp>
      <p:pic>
        <p:nvPicPr>
          <p:cNvPr id="5" name="Platshållare för innehåll 4">
            <a:extLst>
              <a:ext uri="{FF2B5EF4-FFF2-40B4-BE49-F238E27FC236}">
                <a16:creationId xmlns:a16="http://schemas.microsoft.com/office/drawing/2014/main" id="{943C8EDB-11B4-45B1-91C1-A8DCAEBFF03A}"/>
              </a:ext>
            </a:extLst>
          </p:cNvPr>
          <p:cNvPicPr>
            <a:picLocks noGrp="1" noChangeAspect="1"/>
          </p:cNvPicPr>
          <p:nvPr>
            <p:ph idx="1"/>
          </p:nvPr>
        </p:nvPicPr>
        <p:blipFill>
          <a:blip r:embed="rId2"/>
          <a:stretch>
            <a:fillRect/>
          </a:stretch>
        </p:blipFill>
        <p:spPr>
          <a:xfrm>
            <a:off x="920896" y="2113613"/>
            <a:ext cx="10020744" cy="3742687"/>
          </a:xfrm>
          <a:prstGeom prst="rect">
            <a:avLst/>
          </a:prstGeom>
        </p:spPr>
      </p:pic>
      <p:sp>
        <p:nvSpPr>
          <p:cNvPr id="4" name="Platshållare för datum 3">
            <a:extLst>
              <a:ext uri="{FF2B5EF4-FFF2-40B4-BE49-F238E27FC236}">
                <a16:creationId xmlns:a16="http://schemas.microsoft.com/office/drawing/2014/main" id="{FD8D0290-7899-4FCA-AF63-E3F7D9ABF801}"/>
              </a:ext>
            </a:extLst>
          </p:cNvPr>
          <p:cNvSpPr>
            <a:spLocks noGrp="1"/>
          </p:cNvSpPr>
          <p:nvPr>
            <p:ph type="dt" sz="half" idx="10"/>
          </p:nvPr>
        </p:nvSpPr>
        <p:spPr/>
        <p:txBody>
          <a:bodyPr/>
          <a:lstStyle/>
          <a:p>
            <a:pPr rtl="0"/>
            <a:fld id="{4C805C05-DA27-497A-9EA6-1B76E837A342}" type="datetime1">
              <a:rPr lang="sv-SE" smtClean="0"/>
              <a:t>2020-09-24</a:t>
            </a:fld>
            <a:endParaRPr lang="en-US" dirty="0"/>
          </a:p>
        </p:txBody>
      </p:sp>
    </p:spTree>
    <p:extLst>
      <p:ext uri="{BB962C8B-B14F-4D97-AF65-F5344CB8AC3E}">
        <p14:creationId xmlns:p14="http://schemas.microsoft.com/office/powerpoint/2010/main" val="3476705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D31922-1C5C-4287-B0DB-34166F49F740}"/>
              </a:ext>
            </a:extLst>
          </p:cNvPr>
          <p:cNvSpPr>
            <a:spLocks noGrp="1"/>
          </p:cNvSpPr>
          <p:nvPr>
            <p:ph type="title"/>
          </p:nvPr>
        </p:nvSpPr>
        <p:spPr/>
        <p:txBody>
          <a:bodyPr/>
          <a:lstStyle/>
          <a:p>
            <a:r>
              <a:rPr lang="sv-SE" b="1" i="0" dirty="0">
                <a:solidFill>
                  <a:srgbClr val="000000"/>
                </a:solidFill>
                <a:effectLst/>
                <a:latin typeface="sofia-pro"/>
              </a:rPr>
              <a:t>1. Vision</a:t>
            </a:r>
            <a:br>
              <a:rPr lang="sv-SE" b="1" i="0" dirty="0">
                <a:solidFill>
                  <a:srgbClr val="000000"/>
                </a:solidFill>
                <a:effectLst/>
                <a:latin typeface="sofia-pro"/>
              </a:rPr>
            </a:br>
            <a:endParaRPr lang="sv-SE" dirty="0"/>
          </a:p>
        </p:txBody>
      </p:sp>
      <p:sp>
        <p:nvSpPr>
          <p:cNvPr id="3" name="Platshållare för innehåll 2">
            <a:extLst>
              <a:ext uri="{FF2B5EF4-FFF2-40B4-BE49-F238E27FC236}">
                <a16:creationId xmlns:a16="http://schemas.microsoft.com/office/drawing/2014/main" id="{B00F34AF-CEB9-410A-999D-7AC8BB65D214}"/>
              </a:ext>
            </a:extLst>
          </p:cNvPr>
          <p:cNvSpPr>
            <a:spLocks noGrp="1"/>
          </p:cNvSpPr>
          <p:nvPr>
            <p:ph idx="1"/>
          </p:nvPr>
        </p:nvSpPr>
        <p:spPr>
          <a:xfrm>
            <a:off x="581193" y="1693164"/>
            <a:ext cx="11029615" cy="3634486"/>
          </a:xfrm>
        </p:spPr>
        <p:txBody>
          <a:bodyPr>
            <a:normAutofit/>
          </a:bodyPr>
          <a:lstStyle/>
          <a:p>
            <a:r>
              <a:rPr lang="sv-SE" sz="2400" b="0" i="0" dirty="0">
                <a:solidFill>
                  <a:srgbClr val="000000"/>
                </a:solidFill>
                <a:effectLst/>
                <a:latin typeface="sofia-pro"/>
              </a:rPr>
              <a:t>En naturlig start på ert pitch </a:t>
            </a:r>
            <a:r>
              <a:rPr lang="sv-SE" sz="2400" b="0" i="0" dirty="0" err="1">
                <a:solidFill>
                  <a:srgbClr val="000000"/>
                </a:solidFill>
                <a:effectLst/>
                <a:latin typeface="sofia-pro"/>
              </a:rPr>
              <a:t>deck</a:t>
            </a:r>
            <a:r>
              <a:rPr lang="sv-SE" sz="2400" b="0" i="0" dirty="0">
                <a:solidFill>
                  <a:srgbClr val="000000"/>
                </a:solidFill>
                <a:effectLst/>
                <a:latin typeface="sofia-pro"/>
              </a:rPr>
              <a:t> är att presentera bolagets vision för att på bästa sätt få investerare att föreställa sig den verkliga potentialen i er affärsidé. Sälj in hur ni differentierar er från vad andra redan har gjort. Dröm stort och tänk globalt! Gör troligt att ni är vårt nästa succébolag!</a:t>
            </a:r>
            <a:endParaRPr lang="sv-SE" sz="2400" dirty="0"/>
          </a:p>
        </p:txBody>
      </p:sp>
      <p:sp>
        <p:nvSpPr>
          <p:cNvPr id="4" name="Platshållare för datum 3">
            <a:extLst>
              <a:ext uri="{FF2B5EF4-FFF2-40B4-BE49-F238E27FC236}">
                <a16:creationId xmlns:a16="http://schemas.microsoft.com/office/drawing/2014/main" id="{673C9AFC-B485-4663-B304-5A72CA44D1DE}"/>
              </a:ext>
            </a:extLst>
          </p:cNvPr>
          <p:cNvSpPr>
            <a:spLocks noGrp="1"/>
          </p:cNvSpPr>
          <p:nvPr>
            <p:ph type="dt" sz="half" idx="10"/>
          </p:nvPr>
        </p:nvSpPr>
        <p:spPr/>
        <p:txBody>
          <a:bodyPr/>
          <a:lstStyle/>
          <a:p>
            <a:pPr rtl="0"/>
            <a:fld id="{4C805C05-DA27-497A-9EA6-1B76E837A342}" type="datetime1">
              <a:rPr lang="sv-SE" smtClean="0"/>
              <a:t>2020-09-24</a:t>
            </a:fld>
            <a:endParaRPr lang="en-US" dirty="0"/>
          </a:p>
        </p:txBody>
      </p:sp>
    </p:spTree>
    <p:extLst>
      <p:ext uri="{BB962C8B-B14F-4D97-AF65-F5344CB8AC3E}">
        <p14:creationId xmlns:p14="http://schemas.microsoft.com/office/powerpoint/2010/main" val="1420074439"/>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1799073_TF33552983" id="{D58C24B1-E62B-4764-B45C-E4008A4F31AC}" vid="{8CA65DCE-CFC6-41D4-BF5E-1132B1F5F0B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{921286B3-51E6-4CD8-A8A3-4BF7C6B90E65}tf33552983</Template>
  <TotalTime>67</TotalTime>
  <Words>1468</Words>
  <Application>Microsoft Office PowerPoint</Application>
  <PresentationFormat>Bredbild</PresentationFormat>
  <Paragraphs>71</Paragraphs>
  <Slides>19</Slides>
  <Notes>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19</vt:i4>
      </vt:variant>
    </vt:vector>
  </HeadingPairs>
  <TitlesOfParts>
    <vt:vector size="26" baseType="lpstr">
      <vt:lpstr>Arial</vt:lpstr>
      <vt:lpstr>Calibri</vt:lpstr>
      <vt:lpstr>Franklin Gothic Book</vt:lpstr>
      <vt:lpstr>Franklin Gothic Demi</vt:lpstr>
      <vt:lpstr>sofia-pro</vt:lpstr>
      <vt:lpstr>Wingdings 2</vt:lpstr>
      <vt:lpstr>DividendVTI</vt:lpstr>
      <vt:lpstr>pitch</vt:lpstr>
      <vt:lpstr>Pitch enligt wikipedia</vt:lpstr>
      <vt:lpstr>Centralt innehåll</vt:lpstr>
      <vt:lpstr>Mål och förmågor</vt:lpstr>
      <vt:lpstr>Diskussionsuppgift</vt:lpstr>
      <vt:lpstr>uppgift</vt:lpstr>
      <vt:lpstr>Om almi invest</vt:lpstr>
      <vt:lpstr>Almi i siffror</vt:lpstr>
      <vt:lpstr>1. Vision </vt:lpstr>
      <vt:lpstr>2. Problemet och kundbehovet </vt:lpstr>
      <vt:lpstr>3. Lösning </vt:lpstr>
      <vt:lpstr>4. Team </vt:lpstr>
      <vt:lpstr>5. Målmarknad och säljstrategi </vt:lpstr>
      <vt:lpstr>6. Affärsmodell </vt:lpstr>
      <vt:lpstr>7. Utvecklingsfas och validering </vt:lpstr>
      <vt:lpstr>8. Konkurrens </vt:lpstr>
      <vt:lpstr>9. Kapitalbehov och användning </vt:lpstr>
      <vt:lpstr>10. Exit </vt:lpstr>
      <vt:lpstr>Title Lorem Ipsum Dolor Sit Amet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pitch</dc:title>
  <dc:creator>Jörn Karlsson</dc:creator>
  <cp:lastModifiedBy>Jörn Karlsson</cp:lastModifiedBy>
  <cp:revision>15</cp:revision>
  <dcterms:created xsi:type="dcterms:W3CDTF">2020-09-24T12:56:14Z</dcterms:created>
  <dcterms:modified xsi:type="dcterms:W3CDTF">2020-09-24T14:04:10Z</dcterms:modified>
</cp:coreProperties>
</file>