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59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02981F-6334-42DF-938C-29ABE3843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07E200B-49EB-41FE-AF43-11846F9969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452AC0B-F82A-4C6D-9F2E-60C763759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2E50-05A3-4F83-9D12-487B4D8BD6D0}" type="datetimeFigureOut">
              <a:rPr lang="sv-SE" smtClean="0"/>
              <a:t>2021-05-20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6BF082A-E09F-4CD2-A5B6-D10456550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3D7EF65-74E2-4A66-867A-9284B5EE5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895A-DF2F-4412-93E4-7D2A69249D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912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43AD24-BDC3-48C0-86B7-692555DBB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9A5089A-1648-4799-8B81-58E06B32F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0780ECC-3464-49EE-AD5F-468ACF56A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2E50-05A3-4F83-9D12-487B4D8BD6D0}" type="datetimeFigureOut">
              <a:rPr lang="sv-SE" smtClean="0"/>
              <a:t>2021-05-20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C9280C8-D706-44D4-843C-F9199FB04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E3A37F7-E386-44D7-9AF7-D5507118A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895A-DF2F-4412-93E4-7D2A69249D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900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8E2D65C-5F98-46DC-9D65-7FD0889C6B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8F236B4-C38B-4245-860F-1AA4EE75F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CDE043F-31DE-4EF2-875A-6A2E79B48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2E50-05A3-4F83-9D12-487B4D8BD6D0}" type="datetimeFigureOut">
              <a:rPr lang="sv-SE" smtClean="0"/>
              <a:t>2021-05-20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5654F8A-CAD3-4E8D-A3AF-8E3A725DF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F842E1-4381-4809-9AE2-4A8E912F7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895A-DF2F-4412-93E4-7D2A69249D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197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58EB92B-BC15-450F-B1B5-118C0EDF5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DA30DC9-4409-45EE-8825-E132F09A2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8B68DCE-C58D-44E4-ACBE-ECF5670B4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2E50-05A3-4F83-9D12-487B4D8BD6D0}" type="datetimeFigureOut">
              <a:rPr lang="sv-SE" smtClean="0"/>
              <a:t>2021-05-20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F4D5653-0815-4995-BB76-8DAF584FF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D3AFA47-AC80-4724-B556-B5E6E7960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895A-DF2F-4412-93E4-7D2A69249D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677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7503CC-CAAC-443D-81DC-DD6F9F1C6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C1E7310-E4E5-4686-B424-6B6DBA8982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420BC5-3CE2-42A4-BA3F-AB389A66A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2E50-05A3-4F83-9D12-487B4D8BD6D0}" type="datetimeFigureOut">
              <a:rPr lang="sv-SE" smtClean="0"/>
              <a:t>2021-05-20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70B9A71-3A94-47CD-8BBB-786CABD64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ED52C5-5943-4316-808A-6E0D3874A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895A-DF2F-4412-93E4-7D2A69249D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1412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68F35B-0D00-435B-A9E9-9D3E94829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BF20897-D2BD-422F-B5B3-4398A3B2CF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EA45937-6267-4ADF-91C9-06616ECF85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7106FFA-6011-43A8-A3D5-1D7CB2A7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2E50-05A3-4F83-9D12-487B4D8BD6D0}" type="datetimeFigureOut">
              <a:rPr lang="sv-SE" smtClean="0"/>
              <a:t>2021-05-20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FD7F99F-5556-464B-A7AE-39289006D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1C140F3-1793-4E12-905C-9790F1228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895A-DF2F-4412-93E4-7D2A69249D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741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E11C27-CD01-4AD7-8704-51DD21399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CC5B74D-06F4-4BDC-9480-133DE1608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982753E-A097-45CE-8D3C-5E3887181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8322A4F-CE76-49F5-B7A6-0A591CEC5D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5D3F8CF-6CBE-4640-BD83-FE3B835582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5F7407D-13F6-4EFE-BC6B-5C0F2FF53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2E50-05A3-4F83-9D12-487B4D8BD6D0}" type="datetimeFigureOut">
              <a:rPr lang="sv-SE" smtClean="0"/>
              <a:t>2021-05-20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34B62CA-5258-46A6-8F7C-6F7FFA4CF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7832646-F966-4C23-95D9-046FF3359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895A-DF2F-4412-93E4-7D2A69249D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9653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3A1122-A52C-46A3-AD43-C1E11E805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CA8188B-13A9-4242-937E-4AD3CEC77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2E50-05A3-4F83-9D12-487B4D8BD6D0}" type="datetimeFigureOut">
              <a:rPr lang="sv-SE" smtClean="0"/>
              <a:t>2021-05-20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5E93908-763E-4C8C-94A9-80D31FA12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0E3DC3E-7862-428D-B686-51A2FF2E4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895A-DF2F-4412-93E4-7D2A69249D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5595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F4B9ABD-F4CF-4DA2-BF91-E86529FA7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2E50-05A3-4F83-9D12-487B4D8BD6D0}" type="datetimeFigureOut">
              <a:rPr lang="sv-SE" smtClean="0"/>
              <a:t>2021-05-20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6F09B43-CFE3-42B1-8132-3897E45E9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93400E2-EDCE-4762-AC34-1EC5CBE6F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895A-DF2F-4412-93E4-7D2A69249D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3305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77F5BA-BB9C-44E2-A4F0-2EFDD5979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1355217-10F9-41E1-BE69-3AFE49850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99BE0C8-EB24-4447-BC86-51D4A8342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6C9AAED-6F15-4D1D-A531-5F45ABBD3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2E50-05A3-4F83-9D12-487B4D8BD6D0}" type="datetimeFigureOut">
              <a:rPr lang="sv-SE" smtClean="0"/>
              <a:t>2021-05-20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F9D7214-E9D1-4FE2-B384-9761A8314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0F74E3E-64F6-4080-91A2-11429950A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895A-DF2F-4412-93E4-7D2A69249D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3844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1E15D89-9B32-49C2-858A-FEC8C98A0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B4216BE-B8EA-4622-9236-4D76351862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8F55171-7C98-430F-B1B7-C3CBD4AC0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C58F197-CE6A-49B5-85DE-B0A0CBF7D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52E50-05A3-4F83-9D12-487B4D8BD6D0}" type="datetimeFigureOut">
              <a:rPr lang="sv-SE" smtClean="0"/>
              <a:t>2021-05-20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6B687DB-3AD0-4551-A314-2695E6DB6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B2C6D1D-E9B4-403C-9A3E-E9BA54877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1895A-DF2F-4412-93E4-7D2A69249D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1457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7ECADD5-26C6-44B3-9D62-BED0EDBC7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FDE88B5-EA9E-4A18-AD0E-C07A13968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C502B9B-860F-4D0F-9ED9-F7711293DB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52E50-05A3-4F83-9D12-487B4D8BD6D0}" type="datetimeFigureOut">
              <a:rPr lang="sv-SE" smtClean="0"/>
              <a:t>2021-05-20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AA987A1-DAFE-4C59-B4CA-4240AC5829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613A308-CB4B-4E86-99AA-4E2991B708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1895A-DF2F-4412-93E4-7D2A69249D3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617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dium.com/swlh/how-to-use-design-thinking-in-the-ux-design-process-e33c4f11a6be" TargetMode="External"/><Relationship Id="rId2" Type="http://schemas.openxmlformats.org/officeDocument/2006/relationships/hyperlink" Target="https://en.wikipedia.org/wiki/Design_thinking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cleveradvice.eu/using-design-thinking-to-drive-improved-process-design/" TargetMode="External"/><Relationship Id="rId4" Type="http://schemas.openxmlformats.org/officeDocument/2006/relationships/hyperlink" Target="https://medium.com/@abhijeetkotwal/design-thinking-for-marketing-campaigns-a9118f044ae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imetta.se/tips-metoder-for-digitala-projekt/wireframe-designskiss-och-prototyp----vad-ar-skillnaden/" TargetMode="External"/><Relationship Id="rId2" Type="http://schemas.openxmlformats.org/officeDocument/2006/relationships/hyperlink" Target="https://en.wikipedia.org/wiki/Website_wirefram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xperienceux.co.uk/faqs/what-is-wireframing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space.mit.edu/handle/1721.1/112839" TargetMode="External"/><Relationship Id="rId2" Type="http://schemas.openxmlformats.org/officeDocument/2006/relationships/hyperlink" Target="http://ai2.appinventor.mit.ed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17DA6C-180D-4E6C-8EF6-B1F52059E0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Design </a:t>
            </a:r>
            <a:r>
              <a:rPr lang="sv-SE" dirty="0" err="1"/>
              <a:t>Thinking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9FEF899-CF3B-41D5-B94B-92D4D2F27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785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476043A-5834-449E-B6A5-954E6FBB3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5064" y="365125"/>
            <a:ext cx="7460492" cy="1325563"/>
          </a:xfrm>
        </p:spPr>
        <p:txBody>
          <a:bodyPr/>
          <a:lstStyle/>
          <a:p>
            <a:pPr algn="r"/>
            <a:r>
              <a:rPr lang="sv-SE" dirty="0"/>
              <a:t>Design </a:t>
            </a:r>
            <a:r>
              <a:rPr lang="sv-SE" dirty="0" err="1"/>
              <a:t>Thinking</a:t>
            </a:r>
            <a:r>
              <a:rPr lang="sv-SE" dirty="0"/>
              <a:t> - Loopen</a:t>
            </a:r>
          </a:p>
        </p:txBody>
      </p:sp>
      <p:grpSp>
        <p:nvGrpSpPr>
          <p:cNvPr id="8" name="Grupp 7">
            <a:extLst>
              <a:ext uri="{FF2B5EF4-FFF2-40B4-BE49-F238E27FC236}">
                <a16:creationId xmlns:a16="http://schemas.microsoft.com/office/drawing/2014/main" id="{F20144E7-9DA9-4576-8E00-895258271640}"/>
              </a:ext>
            </a:extLst>
          </p:cNvPr>
          <p:cNvGrpSpPr/>
          <p:nvPr/>
        </p:nvGrpSpPr>
        <p:grpSpPr>
          <a:xfrm>
            <a:off x="588397" y="1961319"/>
            <a:ext cx="10515600" cy="4046524"/>
            <a:chOff x="588397" y="2446351"/>
            <a:chExt cx="8584760" cy="3440264"/>
          </a:xfrm>
        </p:grpSpPr>
        <p:sp>
          <p:nvSpPr>
            <p:cNvPr id="3" name="Sexhörning 2">
              <a:extLst>
                <a:ext uri="{FF2B5EF4-FFF2-40B4-BE49-F238E27FC236}">
                  <a16:creationId xmlns:a16="http://schemas.microsoft.com/office/drawing/2014/main" id="{7AD74080-EEFF-4E7D-AD26-1EE9FAA6B478}"/>
                </a:ext>
              </a:extLst>
            </p:cNvPr>
            <p:cNvSpPr/>
            <p:nvPr/>
          </p:nvSpPr>
          <p:spPr>
            <a:xfrm>
              <a:off x="588397" y="2446351"/>
              <a:ext cx="1963972" cy="1720132"/>
            </a:xfrm>
            <a:prstGeom prst="hexag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EMPATHIZE</a:t>
              </a:r>
            </a:p>
          </p:txBody>
        </p:sp>
        <p:sp>
          <p:nvSpPr>
            <p:cNvPr id="4" name="Sexhörning 3">
              <a:extLst>
                <a:ext uri="{FF2B5EF4-FFF2-40B4-BE49-F238E27FC236}">
                  <a16:creationId xmlns:a16="http://schemas.microsoft.com/office/drawing/2014/main" id="{C0469338-2AC1-460B-86D7-F72FB4C999B6}"/>
                </a:ext>
              </a:extLst>
            </p:cNvPr>
            <p:cNvSpPr/>
            <p:nvPr/>
          </p:nvSpPr>
          <p:spPr>
            <a:xfrm>
              <a:off x="2243594" y="3306417"/>
              <a:ext cx="1963972" cy="1720132"/>
            </a:xfrm>
            <a:prstGeom prst="hexagon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DEFINE</a:t>
              </a:r>
            </a:p>
          </p:txBody>
        </p:sp>
        <p:sp>
          <p:nvSpPr>
            <p:cNvPr id="5" name="Sexhörning 4">
              <a:extLst>
                <a:ext uri="{FF2B5EF4-FFF2-40B4-BE49-F238E27FC236}">
                  <a16:creationId xmlns:a16="http://schemas.microsoft.com/office/drawing/2014/main" id="{B0FD6EFB-C39E-4B2D-BEC6-51BCFDF4560F}"/>
                </a:ext>
              </a:extLst>
            </p:cNvPr>
            <p:cNvSpPr/>
            <p:nvPr/>
          </p:nvSpPr>
          <p:spPr>
            <a:xfrm>
              <a:off x="3898791" y="2446351"/>
              <a:ext cx="1963972" cy="1720132"/>
            </a:xfrm>
            <a:prstGeom prst="hexago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IDEATE</a:t>
              </a:r>
            </a:p>
          </p:txBody>
        </p:sp>
        <p:sp>
          <p:nvSpPr>
            <p:cNvPr id="6" name="Sexhörning 5">
              <a:extLst>
                <a:ext uri="{FF2B5EF4-FFF2-40B4-BE49-F238E27FC236}">
                  <a16:creationId xmlns:a16="http://schemas.microsoft.com/office/drawing/2014/main" id="{982FE6B7-6CB5-4038-8667-E912D49286B8}"/>
                </a:ext>
              </a:extLst>
            </p:cNvPr>
            <p:cNvSpPr/>
            <p:nvPr/>
          </p:nvSpPr>
          <p:spPr>
            <a:xfrm>
              <a:off x="7209185" y="4166483"/>
              <a:ext cx="1963972" cy="1720132"/>
            </a:xfrm>
            <a:prstGeom prst="hexagon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TEST</a:t>
              </a:r>
            </a:p>
          </p:txBody>
        </p:sp>
        <p:sp>
          <p:nvSpPr>
            <p:cNvPr id="7" name="Sexhörning 6">
              <a:extLst>
                <a:ext uri="{FF2B5EF4-FFF2-40B4-BE49-F238E27FC236}">
                  <a16:creationId xmlns:a16="http://schemas.microsoft.com/office/drawing/2014/main" id="{4BD3D73C-D396-4A0B-A551-8CAB8216501C}"/>
                </a:ext>
              </a:extLst>
            </p:cNvPr>
            <p:cNvSpPr/>
            <p:nvPr/>
          </p:nvSpPr>
          <p:spPr>
            <a:xfrm>
              <a:off x="5553988" y="3306417"/>
              <a:ext cx="1963972" cy="1720132"/>
            </a:xfrm>
            <a:prstGeom prst="hexago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PROTOTYPE</a:t>
              </a:r>
            </a:p>
          </p:txBody>
        </p:sp>
      </p:grpSp>
      <p:sp>
        <p:nvSpPr>
          <p:cNvPr id="9" name="textruta 8">
            <a:extLst>
              <a:ext uri="{FF2B5EF4-FFF2-40B4-BE49-F238E27FC236}">
                <a16:creationId xmlns:a16="http://schemas.microsoft.com/office/drawing/2014/main" id="{166458D1-3F22-4500-9C03-6AD725BF8308}"/>
              </a:ext>
            </a:extLst>
          </p:cNvPr>
          <p:cNvSpPr txBox="1"/>
          <p:nvPr/>
        </p:nvSpPr>
        <p:spPr>
          <a:xfrm>
            <a:off x="602129" y="5539889"/>
            <a:ext cx="6018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3282D"/>
                </a:solidFill>
                <a:latin typeface="Montserrat"/>
                <a:hlinkClick r:id="rId2"/>
              </a:rPr>
              <a:t>Wikipedia</a:t>
            </a:r>
            <a:endParaRPr lang="en-US" dirty="0">
              <a:solidFill>
                <a:srgbClr val="23282D"/>
              </a:solidFill>
              <a:latin typeface="Montserrat"/>
            </a:endParaRPr>
          </a:p>
          <a:p>
            <a:r>
              <a:rPr lang="en-US" b="0" i="0" dirty="0">
                <a:solidFill>
                  <a:srgbClr val="292929"/>
                </a:solidFill>
                <a:effectLst/>
                <a:latin typeface="fell"/>
                <a:hlinkClick r:id="rId3"/>
              </a:rPr>
              <a:t>How to use design thinking in the UX design process</a:t>
            </a:r>
            <a:endParaRPr lang="en-US" b="0" i="0" dirty="0">
              <a:solidFill>
                <a:srgbClr val="292929"/>
              </a:solidFill>
              <a:effectLst/>
              <a:latin typeface="fell"/>
            </a:endParaRPr>
          </a:p>
          <a:p>
            <a:r>
              <a:rPr lang="en-US" i="0" dirty="0">
                <a:solidFill>
                  <a:srgbClr val="292929"/>
                </a:solidFill>
                <a:effectLst/>
                <a:latin typeface="sohne"/>
                <a:hlinkClick r:id="rId4"/>
              </a:rPr>
              <a:t>Design Thinking for Marketing Campaigns</a:t>
            </a:r>
            <a:endParaRPr lang="en-US" i="0" dirty="0">
              <a:solidFill>
                <a:srgbClr val="292929"/>
              </a:solidFill>
              <a:effectLst/>
              <a:latin typeface="sohne"/>
            </a:endParaRPr>
          </a:p>
          <a:p>
            <a:r>
              <a:rPr lang="en-US" i="0" dirty="0">
                <a:solidFill>
                  <a:srgbClr val="23282D"/>
                </a:solidFill>
                <a:effectLst/>
                <a:latin typeface="Montserrat"/>
                <a:hlinkClick r:id="rId5"/>
              </a:rPr>
              <a:t>Using Design Thinking to drive improved process design</a:t>
            </a:r>
            <a:endParaRPr lang="en-US" i="0" dirty="0">
              <a:solidFill>
                <a:srgbClr val="23282D"/>
              </a:solidFill>
              <a:effectLst/>
              <a:latin typeface="Montserrat"/>
            </a:endParaRP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5881DE73-A820-4D50-B84A-7EC8BE98718A}"/>
              </a:ext>
            </a:extLst>
          </p:cNvPr>
          <p:cNvSpPr txBox="1"/>
          <p:nvPr/>
        </p:nvSpPr>
        <p:spPr>
          <a:xfrm>
            <a:off x="8918347" y="6542432"/>
            <a:ext cx="32736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/>
              <a:t>Anti Twister: </a:t>
            </a:r>
            <a:r>
              <a:rPr lang="sv-SE" sz="1100" dirty="0" err="1"/>
              <a:t>JasonHise</a:t>
            </a:r>
            <a:r>
              <a:rPr lang="sv-SE" sz="1100" dirty="0"/>
              <a:t>, CC0, via </a:t>
            </a:r>
            <a:r>
              <a:rPr lang="sv-SE" sz="1100" dirty="0" err="1"/>
              <a:t>Wikimedia</a:t>
            </a:r>
            <a:r>
              <a:rPr lang="sv-SE" sz="1100" dirty="0"/>
              <a:t> </a:t>
            </a:r>
            <a:r>
              <a:rPr lang="sv-SE" sz="1100" dirty="0" err="1"/>
              <a:t>Commons</a:t>
            </a:r>
            <a:endParaRPr lang="sv-SE" sz="1100" dirty="0"/>
          </a:p>
        </p:txBody>
      </p:sp>
    </p:spTree>
    <p:extLst>
      <p:ext uri="{BB962C8B-B14F-4D97-AF65-F5344CB8AC3E}">
        <p14:creationId xmlns:p14="http://schemas.microsoft.com/office/powerpoint/2010/main" val="3154413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4C8C35-5E1B-466B-849D-01FDB14D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Loop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A60EBAC-0DDC-4AB8-8444-CF50ABDD9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Alla får se </a:t>
            </a:r>
            <a:r>
              <a:rPr lang="sv-SE" dirty="0" err="1"/>
              <a:t>storyboarding</a:t>
            </a:r>
            <a:r>
              <a:rPr lang="sv-SE" dirty="0"/>
              <a:t> och pitch och jobba m respektive del i hela gruppen</a:t>
            </a:r>
          </a:p>
          <a:p>
            <a:r>
              <a:rPr lang="sv-SE" dirty="0"/>
              <a:t>Avstämning ifall de behöver göra om </a:t>
            </a:r>
            <a:r>
              <a:rPr lang="sv-SE" dirty="0" err="1"/>
              <a:t>Empathize</a:t>
            </a:r>
            <a:r>
              <a:rPr lang="sv-SE" dirty="0"/>
              <a:t> – </a:t>
            </a:r>
            <a:r>
              <a:rPr lang="sv-SE" dirty="0" err="1"/>
              <a:t>Define</a:t>
            </a:r>
            <a:endParaRPr lang="sv-SE" dirty="0"/>
          </a:p>
          <a:p>
            <a:r>
              <a:rPr lang="sv-SE" dirty="0"/>
              <a:t>Sedan jobbar de på varsin kant</a:t>
            </a:r>
          </a:p>
          <a:p>
            <a:r>
              <a:rPr lang="sv-SE" dirty="0"/>
              <a:t>De byter roller</a:t>
            </a:r>
          </a:p>
          <a:p>
            <a:r>
              <a:rPr lang="sv-SE" dirty="0"/>
              <a:t>Tvärgrupper redovisning av pitch: göra om </a:t>
            </a:r>
            <a:r>
              <a:rPr lang="sv-SE" dirty="0" err="1"/>
              <a:t>Empathize</a:t>
            </a:r>
            <a:r>
              <a:rPr lang="sv-SE" dirty="0"/>
              <a:t> – </a:t>
            </a:r>
            <a:r>
              <a:rPr lang="sv-SE" dirty="0" err="1"/>
              <a:t>Define</a:t>
            </a:r>
            <a:r>
              <a:rPr lang="sv-SE" dirty="0"/>
              <a:t> igen</a:t>
            </a:r>
          </a:p>
        </p:txBody>
      </p:sp>
    </p:spTree>
    <p:extLst>
      <p:ext uri="{BB962C8B-B14F-4D97-AF65-F5344CB8AC3E}">
        <p14:creationId xmlns:p14="http://schemas.microsoft.com/office/powerpoint/2010/main" val="1856809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497E8E-6C94-4E34-83CE-1C039F23F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Wireframe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020826B-D0BD-47E7-9AB2-DA8CB7BCD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Wikipedia</a:t>
            </a:r>
            <a:r>
              <a:rPr lang="sv-SE" dirty="0"/>
              <a:t>: </a:t>
            </a:r>
            <a:r>
              <a:rPr lang="sv-SE" b="0" i="0" dirty="0" err="1">
                <a:solidFill>
                  <a:srgbClr val="000000"/>
                </a:solidFill>
                <a:effectLst/>
                <a:latin typeface="Linux Libertine"/>
                <a:hlinkClick r:id="rId2"/>
              </a:rPr>
              <a:t>Website</a:t>
            </a:r>
            <a:r>
              <a:rPr lang="sv-SE" b="0" i="0" dirty="0">
                <a:solidFill>
                  <a:srgbClr val="000000"/>
                </a:solidFill>
                <a:effectLst/>
                <a:latin typeface="Linux Libertine"/>
                <a:hlinkClick r:id="rId2"/>
              </a:rPr>
              <a:t> </a:t>
            </a:r>
            <a:r>
              <a:rPr lang="sv-SE" b="0" i="0" dirty="0" err="1">
                <a:solidFill>
                  <a:srgbClr val="000000"/>
                </a:solidFill>
                <a:effectLst/>
                <a:latin typeface="Linux Libertine"/>
                <a:hlinkClick r:id="rId2"/>
              </a:rPr>
              <a:t>wireframe</a:t>
            </a:r>
            <a:endParaRPr lang="sv-SE" b="0" i="0" dirty="0">
              <a:solidFill>
                <a:srgbClr val="000000"/>
              </a:solidFill>
              <a:effectLst/>
              <a:latin typeface="Linux Libertine"/>
            </a:endParaRPr>
          </a:p>
          <a:p>
            <a:r>
              <a:rPr lang="sv-SE" dirty="0" err="1">
                <a:hlinkClick r:id="rId3"/>
              </a:rPr>
              <a:t>Limetta</a:t>
            </a:r>
            <a:endParaRPr lang="sv-SE" dirty="0"/>
          </a:p>
          <a:p>
            <a:r>
              <a:rPr lang="sv-SE" dirty="0" err="1">
                <a:hlinkClick r:id="rId4"/>
              </a:rPr>
              <a:t>ExperienceUX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0492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C56B69-79B6-45D3-84F6-F70E416F4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Välj prototypverktyg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EBFAFE-E694-4CC6-BAA9-9A2C09B75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MIT </a:t>
            </a:r>
            <a:r>
              <a:rPr lang="sv-SE" dirty="0" err="1"/>
              <a:t>App</a:t>
            </a:r>
            <a:r>
              <a:rPr lang="sv-SE" dirty="0"/>
              <a:t> </a:t>
            </a:r>
            <a:r>
              <a:rPr lang="sv-SE" dirty="0" err="1"/>
              <a:t>Inventor</a:t>
            </a:r>
            <a:endParaRPr lang="sv-SE" dirty="0"/>
          </a:p>
          <a:p>
            <a:r>
              <a:rPr lang="sv-SE" dirty="0"/>
              <a:t>Adobe </a:t>
            </a:r>
            <a:r>
              <a:rPr lang="sv-SE" dirty="0" err="1"/>
              <a:t>Xd</a:t>
            </a:r>
            <a:endParaRPr lang="sv-SE" dirty="0"/>
          </a:p>
          <a:p>
            <a:r>
              <a:rPr lang="sv-SE" dirty="0"/>
              <a:t>Google </a:t>
            </a:r>
            <a:r>
              <a:rPr lang="sv-SE" dirty="0" err="1"/>
              <a:t>Flutter</a:t>
            </a:r>
            <a:endParaRPr lang="sv-SE" dirty="0"/>
          </a:p>
          <a:p>
            <a:r>
              <a:rPr lang="sv-SE" dirty="0"/>
              <a:t>Annat</a:t>
            </a:r>
          </a:p>
          <a:p>
            <a:r>
              <a:rPr lang="sv-SE" dirty="0"/>
              <a:t>Att koda från grunden är inget alternativ i detta projekt…</a:t>
            </a:r>
          </a:p>
        </p:txBody>
      </p:sp>
    </p:spTree>
    <p:extLst>
      <p:ext uri="{BB962C8B-B14F-4D97-AF65-F5344CB8AC3E}">
        <p14:creationId xmlns:p14="http://schemas.microsoft.com/office/powerpoint/2010/main" val="1500165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1D5019-747B-4FBA-8D2E-6734FA97C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Storyboarding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3EB420D-83FB-4A72-A966-700793237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Om olika verktyg för </a:t>
            </a:r>
            <a:r>
              <a:rPr lang="sv-SE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prototypning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_</a:t>
            </a:r>
            <a:endParaRPr lang="sv-SE" b="0" dirty="0"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MIT </a:t>
            </a:r>
            <a:r>
              <a:rPr lang="sv-SE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App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sv-SE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Inventor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är ett krav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Adobe </a:t>
            </a:r>
            <a:r>
              <a:rPr lang="sv-SE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Xd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kan man testa parallellt. Finns i </a:t>
            </a:r>
            <a:r>
              <a:rPr lang="sv-SE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Creative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Cloud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Google </a:t>
            </a:r>
            <a:r>
              <a:rPr lang="sv-SE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Flutter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kan man testa parallellt men mycket kodning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Unity</a:t>
            </a:r>
            <a:endParaRPr lang="sv-SE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sv-SE" b="0" dirty="0">
                <a:effectLst/>
              </a:rPr>
            </a:b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Men vi börjar med </a:t>
            </a:r>
            <a:r>
              <a:rPr lang="sv-SE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genomgång 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om </a:t>
            </a:r>
            <a:r>
              <a:rPr lang="sv-SE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storyboarding</a:t>
            </a:r>
            <a:endParaRPr lang="sv-SE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Efter en genomgång får ni jobba med det resten av lektionen.</a:t>
            </a:r>
            <a:endParaRPr lang="sv-SE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sv-SE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Mål idag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Ett detaljerat, grafiskt storyboard som alla i gruppen är överens om.</a:t>
            </a:r>
            <a:endParaRPr lang="sv-SE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sv-SE" b="0" dirty="0">
                <a:effectLst/>
              </a:rPr>
            </a:br>
            <a:r>
              <a:rPr lang="sv-SE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Verktyg 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för </a:t>
            </a:r>
            <a:r>
              <a:rPr lang="sv-SE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Storyboarding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OneNote, </a:t>
            </a:r>
            <a:r>
              <a:rPr lang="sv-SE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Jamboard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sv-SE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InDesign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PowerPoint om man Zoomar in på en sida, Google Presentationer, eller dedicerade verktyg. Ex. https://boords.com/best-storyboard-software</a:t>
            </a:r>
            <a:endParaRPr lang="sv-SE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sv-SE" b="0" dirty="0">
                <a:effectLst/>
              </a:rPr>
            </a:b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Projektet ska var klart v 20</a:t>
            </a:r>
            <a:endParaRPr lang="sv-SE" b="0" dirty="0"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storybord (</a:t>
            </a:r>
            <a:r>
              <a:rPr lang="sv-SE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Tata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pitch (</a:t>
            </a:r>
            <a:r>
              <a:rPr lang="sv-SE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Tata</a:t>
            </a: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prototyp (adderad till bedömningen)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filmad presentation (också bedöms p g a pandemin)</a:t>
            </a:r>
          </a:p>
        </p:txBody>
      </p:sp>
    </p:spTree>
    <p:extLst>
      <p:ext uri="{BB962C8B-B14F-4D97-AF65-F5344CB8AC3E}">
        <p14:creationId xmlns:p14="http://schemas.microsoft.com/office/powerpoint/2010/main" val="3125491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7313F9-D1AE-442C-812C-EC736B521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Prototypa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D122E7-3CE2-4E30-A2C9-0041F8C1F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+mj-lt"/>
              <a:buAutoNum type="arabicPeriod"/>
            </a:pPr>
            <a:r>
              <a:rPr lang="sv-S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Använd </a:t>
            </a:r>
            <a:r>
              <a:rPr lang="sv-SE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Chrome</a:t>
            </a:r>
            <a:endParaRPr lang="sv-SE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sv-S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Gå till </a:t>
            </a:r>
            <a:r>
              <a:rPr lang="sv-SE" b="1" i="0" dirty="0">
                <a:solidFill>
                  <a:srgbClr val="1155CC"/>
                </a:solidFill>
                <a:effectLst/>
                <a:latin typeface="Verdana" panose="020B0604030504040204" pitchFamily="34" charset="0"/>
                <a:hlinkClick r:id="rId2"/>
              </a:rPr>
              <a:t>ai2.appinventor.mit.edu</a:t>
            </a:r>
            <a:endParaRPr lang="sv-SE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algn="l">
              <a:buFont typeface="+mj-lt"/>
              <a:buAutoNum type="arabicPeriod"/>
            </a:pPr>
            <a:r>
              <a:rPr lang="sv-S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logga in med skolmejlen</a:t>
            </a:r>
          </a:p>
          <a:p>
            <a:pPr algn="l">
              <a:buFont typeface="+mj-lt"/>
              <a:buAutoNum type="arabicPeriod"/>
            </a:pPr>
            <a:r>
              <a:rPr lang="sv-S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Acceptera villkoren</a:t>
            </a:r>
          </a:p>
          <a:p>
            <a:pPr algn="l">
              <a:buFont typeface="+mj-lt"/>
              <a:buAutoNum type="arabicPeriod"/>
            </a:pPr>
            <a:r>
              <a:rPr lang="sv-S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Starta nytt projekt</a:t>
            </a:r>
            <a:endParaRPr lang="sv-SE" dirty="0"/>
          </a:p>
          <a:p>
            <a:endParaRPr lang="sv-SE" dirty="0"/>
          </a:p>
          <a:p>
            <a:r>
              <a:rPr lang="sv-SE" dirty="0"/>
              <a:t>Testa: </a:t>
            </a:r>
            <a:r>
              <a:rPr lang="sv-SE" dirty="0">
                <a:hlinkClick r:id="rId3"/>
              </a:rPr>
              <a:t>Group </a:t>
            </a:r>
            <a:r>
              <a:rPr lang="sv-SE" dirty="0" err="1">
                <a:hlinkClick r:id="rId3"/>
              </a:rPr>
              <a:t>Collaboration</a:t>
            </a:r>
            <a:r>
              <a:rPr lang="sv-SE" dirty="0">
                <a:hlinkClick r:id="rId3"/>
              </a:rPr>
              <a:t> </a:t>
            </a:r>
            <a:r>
              <a:rPr lang="sv-SE" dirty="0" err="1">
                <a:hlinkClick r:id="rId3"/>
              </a:rPr>
              <a:t>with</a:t>
            </a:r>
            <a:r>
              <a:rPr lang="sv-SE" dirty="0">
                <a:hlinkClick r:id="rId3"/>
              </a:rPr>
              <a:t> MIT </a:t>
            </a:r>
            <a:r>
              <a:rPr lang="sv-SE" dirty="0" err="1">
                <a:hlinkClick r:id="rId3"/>
              </a:rPr>
              <a:t>App</a:t>
            </a:r>
            <a:r>
              <a:rPr lang="sv-SE" dirty="0">
                <a:hlinkClick r:id="rId3"/>
              </a:rPr>
              <a:t> </a:t>
            </a:r>
            <a:r>
              <a:rPr lang="sv-SE" dirty="0" err="1">
                <a:hlinkClick r:id="rId3"/>
              </a:rPr>
              <a:t>Inventor</a:t>
            </a:r>
            <a:endParaRPr lang="sv-SE" dirty="0"/>
          </a:p>
          <a:p>
            <a:r>
              <a:rPr lang="sv-SE" dirty="0"/>
              <a:t>Google </a:t>
            </a:r>
            <a:r>
              <a:rPr lang="sv-SE" dirty="0" err="1"/>
              <a:t>Flutter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8696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9604</TotalTime>
  <Words>286</Words>
  <Application>Microsoft Office PowerPoint</Application>
  <PresentationFormat>Bredbild</PresentationFormat>
  <Paragraphs>52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8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fell</vt:lpstr>
      <vt:lpstr>Linux Libertine</vt:lpstr>
      <vt:lpstr>Montserrat</vt:lpstr>
      <vt:lpstr>sohne</vt:lpstr>
      <vt:lpstr>Verdana</vt:lpstr>
      <vt:lpstr>Office-tema</vt:lpstr>
      <vt:lpstr>Design Thinking</vt:lpstr>
      <vt:lpstr>Design Thinking - Loopen</vt:lpstr>
      <vt:lpstr>Loop</vt:lpstr>
      <vt:lpstr>Wireframe</vt:lpstr>
      <vt:lpstr>Välj prototypverktyg</vt:lpstr>
      <vt:lpstr>Storyboarding</vt:lpstr>
      <vt:lpstr>Prototypa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Thinking</dc:title>
  <dc:creator>Håkan Elderstig</dc:creator>
  <cp:lastModifiedBy>Håkan Elderstig</cp:lastModifiedBy>
  <cp:revision>12</cp:revision>
  <dcterms:created xsi:type="dcterms:W3CDTF">2021-04-23T22:27:45Z</dcterms:created>
  <dcterms:modified xsi:type="dcterms:W3CDTF">2021-05-20T10:09:21Z</dcterms:modified>
</cp:coreProperties>
</file>