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  <p:sldId id="264" r:id="rId3"/>
    <p:sldId id="265" r:id="rId4"/>
    <p:sldId id="257" r:id="rId5"/>
    <p:sldId id="258" r:id="rId6"/>
    <p:sldId id="259" r:id="rId7"/>
    <p:sldId id="260" r:id="rId8"/>
    <p:sldId id="266" r:id="rId9"/>
    <p:sldId id="267" r:id="rId10"/>
    <p:sldId id="268" r:id="rId11"/>
    <p:sldId id="261" r:id="rId12"/>
    <p:sldId id="262" r:id="rId13"/>
    <p:sldId id="263" r:id="rId14"/>
  </p:sldIdLst>
  <p:sldSz cx="9144000" cy="6858000" type="screen4x3"/>
  <p:notesSz cx="6858000" cy="9144000"/>
  <p:defaultTextStyle>
    <a:defPPr>
      <a:defRPr lang="sv-SE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99FF"/>
    <a:srgbClr val="CC3300"/>
    <a:srgbClr val="D60093"/>
    <a:srgbClr val="FFFF99"/>
    <a:srgbClr val="9F214B"/>
    <a:srgbClr val="006600"/>
    <a:srgbClr val="000099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84" y="-120"/>
      </p:cViewPr>
      <p:guideLst>
        <p:guide orient="horz" pos="2304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C31E3C-459F-5544-AC18-7B4B603515FD}" type="slidenum">
              <a:rPr lang="sv-SE"/>
              <a:pPr>
                <a:defRPr/>
              </a:pPr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32484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04DABB-2085-5243-AB41-746921013FD5}" type="slidenum">
              <a:rPr lang="sv-SE"/>
              <a:pPr>
                <a:defRPr/>
              </a:pPr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90864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64BA85-61E6-A84E-90FE-9CDBBC245C23}" type="slidenum">
              <a:rPr lang="sv-SE"/>
              <a:pPr>
                <a:defRPr/>
              </a:pPr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24398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1A9DB3-C7CA-E848-979A-27E386773170}" type="slidenum">
              <a:rPr lang="sv-SE"/>
              <a:pPr>
                <a:defRPr/>
              </a:pPr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42992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BE5923-F428-1646-A254-9F64616F7ABE}" type="slidenum">
              <a:rPr lang="sv-SE"/>
              <a:pPr>
                <a:defRPr/>
              </a:pPr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51301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14610E-4707-F14D-BDC9-F60C109F91C1}" type="slidenum">
              <a:rPr lang="sv-SE"/>
              <a:pPr>
                <a:defRPr/>
              </a:pPr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17216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D2C3FC-56F9-D54F-BA15-1B14ED31EBE6}" type="slidenum">
              <a:rPr lang="sv-SE"/>
              <a:pPr>
                <a:defRPr/>
              </a:pPr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72836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ADC3F8-7F17-554A-B963-C8F88B50BD70}" type="slidenum">
              <a:rPr lang="sv-SE"/>
              <a:pPr>
                <a:defRPr/>
              </a:pPr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12804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3C8FF5-19D7-E646-AE6E-770DC602AA23}" type="slidenum">
              <a:rPr lang="sv-SE"/>
              <a:pPr>
                <a:defRPr/>
              </a:pPr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96871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D1091A-FE6A-4E4E-84F7-F8F38450CD1C}" type="slidenum">
              <a:rPr lang="sv-SE"/>
              <a:pPr>
                <a:defRPr/>
              </a:pPr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37328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 smtClean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74207F-F4C6-8D43-9A39-AFA376084B5F}" type="slidenum">
              <a:rPr lang="sv-SE"/>
              <a:pPr>
                <a:defRPr/>
              </a:pPr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52012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 på bakgrundsrubriken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cs typeface="+mn-cs"/>
              </a:defRPr>
            </a:lvl1pPr>
          </a:lstStyle>
          <a:p>
            <a:pPr>
              <a:defRPr/>
            </a:pPr>
            <a:fld id="{BB9F61F8-C44F-D64B-A3CD-9D1B9DB8ABBC}" type="slidenum">
              <a:rPr lang="sv-SE"/>
              <a:pPr>
                <a:defRPr/>
              </a:pPr>
              <a:t>‹Nr.›</a:t>
            </a:fld>
            <a:endParaRPr lang="sv-SE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+mj-ea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Times New Roman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Times New Roman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Times New Roman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Times New Roman" charset="0"/>
          <a:ea typeface="ＭＳ Ｐゴシック" charset="0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Times New Roman" charset="0"/>
          <a:ea typeface="ＭＳ Ｐゴシック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Times New Roman" charset="0"/>
          <a:ea typeface="ＭＳ Ｐゴシック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Times New Roman" charset="0"/>
          <a:ea typeface="ＭＳ Ｐゴシック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Times New Roman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9F214B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9F214B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9F214B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9F214B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9F214B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9F214B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9F214B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9F214B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9F214B"/>
          </a:solidFill>
          <a:latin typeface="+mn-lt"/>
          <a:ea typeface="+mn-ea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/wiki/Minsta_gemensamma_n%C3%A4mnare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/wiki/Minsta_gemensamma_n%C3%A4mnare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sv-SE" smtClean="0">
                <a:cs typeface="+mj-cs"/>
              </a:rPr>
              <a:t>Bråk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r>
              <a:rPr lang="sv-SE" smtClean="0">
                <a:cs typeface="+mn-cs"/>
              </a:rPr>
              <a:t>Text och bild från wikipedia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sv-SE" smtClean="0">
                <a:cs typeface="+mj-cs"/>
              </a:rPr>
              <a:t>Enkel multiplikation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sv-SE" smtClean="0">
                <a:cs typeface="+mn-cs"/>
              </a:rPr>
              <a:t>Ett bråk kan multipliceras med ett tal. </a:t>
            </a:r>
          </a:p>
          <a:p>
            <a:pPr>
              <a:defRPr/>
            </a:pPr>
            <a:r>
              <a:rPr lang="sv-SE" smtClean="0">
                <a:cs typeface="+mn-cs"/>
              </a:rPr>
              <a:t>Då multipliceras talet med täljaren.</a:t>
            </a:r>
          </a:p>
          <a:p>
            <a:pPr>
              <a:defRPr/>
            </a:pPr>
            <a:r>
              <a:rPr lang="sv-SE" smtClean="0">
                <a:cs typeface="+mn-cs"/>
              </a:rPr>
              <a:t>Exempel: 300 </a:t>
            </a:r>
            <a:r>
              <a:rPr lang="sv-SE" baseline="30000" smtClean="0">
                <a:cs typeface="+mn-cs"/>
              </a:rPr>
              <a:t>.</a:t>
            </a:r>
            <a:r>
              <a:rPr lang="sv-SE" smtClean="0">
                <a:cs typeface="+mn-cs"/>
              </a:rPr>
              <a:t> 1/6 = 300/6 = 50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sv-SE" smtClean="0">
                <a:solidFill>
                  <a:srgbClr val="9F214B"/>
                </a:solidFill>
                <a:cs typeface="+mj-cs"/>
              </a:rPr>
              <a:t>Multiplikation av två bråk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981200"/>
            <a:ext cx="7772400" cy="2286000"/>
          </a:xfrm>
        </p:spPr>
        <p:txBody>
          <a:bodyPr/>
          <a:lstStyle/>
          <a:p>
            <a:pPr>
              <a:defRPr/>
            </a:pPr>
            <a:r>
              <a:rPr lang="sv-SE" smtClean="0">
                <a:cs typeface="+mn-cs"/>
              </a:rPr>
              <a:t>Bråk </a:t>
            </a:r>
            <a:r>
              <a:rPr lang="sv-SE" b="1" smtClean="0">
                <a:cs typeface="+mn-cs"/>
              </a:rPr>
              <a:t>multipliceras</a:t>
            </a:r>
            <a:r>
              <a:rPr lang="sv-SE" smtClean="0">
                <a:cs typeface="+mn-cs"/>
              </a:rPr>
              <a:t> genom att täljarna multipliceras för sig och nämnare multipliceras för sig. </a:t>
            </a:r>
          </a:p>
          <a:p>
            <a:pPr>
              <a:defRPr/>
            </a:pPr>
            <a:r>
              <a:rPr lang="sv-SE" smtClean="0">
                <a:cs typeface="+mn-cs"/>
              </a:rPr>
              <a:t>Exempel: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1660525" y="4248150"/>
            <a:ext cx="438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sv-SE" sz="4000">
                <a:cs typeface="+mn-cs"/>
              </a:rPr>
              <a:t>2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3067050" y="4632325"/>
            <a:ext cx="4699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sv-SE" sz="4000">
                <a:cs typeface="+mn-cs"/>
              </a:rPr>
              <a:t>=</a:t>
            </a: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1676400" y="5013325"/>
            <a:ext cx="438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sv-SE" sz="4000">
                <a:cs typeface="+mn-cs"/>
              </a:rPr>
              <a:t>3</a:t>
            </a: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2120900" y="4495800"/>
            <a:ext cx="311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sv-SE" sz="4000">
                <a:cs typeface="+mn-cs"/>
              </a:rPr>
              <a:t>.</a:t>
            </a: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2514600" y="4327525"/>
            <a:ext cx="438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sv-SE" sz="4000">
                <a:cs typeface="+mn-cs"/>
              </a:rPr>
              <a:t>3</a:t>
            </a:r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>
            <a:off x="1600200" y="5013325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sv-SE">
              <a:cs typeface="+mn-cs"/>
            </a:endParaRPr>
          </a:p>
        </p:txBody>
      </p:sp>
      <p:sp>
        <p:nvSpPr>
          <p:cNvPr id="8202" name="Line 10"/>
          <p:cNvSpPr>
            <a:spLocks noChangeShapeType="1"/>
          </p:cNvSpPr>
          <p:nvPr/>
        </p:nvSpPr>
        <p:spPr bwMode="auto">
          <a:xfrm>
            <a:off x="2590800" y="5013325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sv-SE">
              <a:cs typeface="+mn-cs"/>
            </a:endParaRP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2514600" y="5013325"/>
            <a:ext cx="438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sv-SE" sz="4000">
                <a:cs typeface="+mn-cs"/>
              </a:rPr>
              <a:t>4</a:t>
            </a:r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3581400" y="4343400"/>
            <a:ext cx="1295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sv-SE" sz="4000">
                <a:cs typeface="+mn-cs"/>
              </a:rPr>
              <a:t>2 </a:t>
            </a:r>
            <a:r>
              <a:rPr lang="sv-SE" sz="4000" baseline="30000">
                <a:cs typeface="+mn-cs"/>
              </a:rPr>
              <a:t>.</a:t>
            </a:r>
            <a:r>
              <a:rPr lang="sv-SE" sz="4000">
                <a:cs typeface="+mn-cs"/>
              </a:rPr>
              <a:t> 3</a:t>
            </a:r>
          </a:p>
        </p:txBody>
      </p:sp>
      <p:sp>
        <p:nvSpPr>
          <p:cNvPr id="8205" name="Line 13"/>
          <p:cNvSpPr>
            <a:spLocks noChangeShapeType="1"/>
          </p:cNvSpPr>
          <p:nvPr/>
        </p:nvSpPr>
        <p:spPr bwMode="auto">
          <a:xfrm>
            <a:off x="3657600" y="5029200"/>
            <a:ext cx="1033463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sv-SE">
              <a:cs typeface="+mn-cs"/>
            </a:endParaRPr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3581400" y="5029200"/>
            <a:ext cx="1371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sv-SE" sz="4000">
                <a:cs typeface="+mn-cs"/>
              </a:rPr>
              <a:t>3 </a:t>
            </a:r>
            <a:r>
              <a:rPr lang="sv-SE" sz="4000" baseline="30000">
                <a:cs typeface="+mn-cs"/>
              </a:rPr>
              <a:t>.</a:t>
            </a:r>
            <a:r>
              <a:rPr lang="sv-SE" sz="4000">
                <a:cs typeface="+mn-cs"/>
              </a:rPr>
              <a:t> 4</a:t>
            </a:r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4724400" y="4632325"/>
            <a:ext cx="4699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sv-SE" sz="4000">
                <a:cs typeface="+mn-cs"/>
              </a:rPr>
              <a:t>=</a:t>
            </a:r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5429250" y="4327525"/>
            <a:ext cx="438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sv-SE" sz="4000">
                <a:cs typeface="+mn-cs"/>
              </a:rPr>
              <a:t>6</a:t>
            </a:r>
          </a:p>
        </p:txBody>
      </p:sp>
      <p:sp>
        <p:nvSpPr>
          <p:cNvPr id="8209" name="Line 17"/>
          <p:cNvSpPr>
            <a:spLocks noChangeShapeType="1"/>
          </p:cNvSpPr>
          <p:nvPr/>
        </p:nvSpPr>
        <p:spPr bwMode="auto">
          <a:xfrm>
            <a:off x="5410200" y="5013325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sv-SE">
              <a:cs typeface="+mn-cs"/>
            </a:endParaRPr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5334000" y="5013325"/>
            <a:ext cx="692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sv-SE" sz="4000">
                <a:cs typeface="+mn-cs"/>
              </a:rPr>
              <a:t>12</a:t>
            </a:r>
          </a:p>
        </p:txBody>
      </p:sp>
      <p:sp>
        <p:nvSpPr>
          <p:cNvPr id="8211" name="Text Box 19"/>
          <p:cNvSpPr txBox="1">
            <a:spLocks noChangeArrowheads="1"/>
          </p:cNvSpPr>
          <p:nvPr/>
        </p:nvSpPr>
        <p:spPr bwMode="auto">
          <a:xfrm>
            <a:off x="6089650" y="4632325"/>
            <a:ext cx="4699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sv-SE" sz="4000">
                <a:cs typeface="+mn-cs"/>
              </a:rPr>
              <a:t>=</a:t>
            </a:r>
          </a:p>
        </p:txBody>
      </p:sp>
      <p:sp>
        <p:nvSpPr>
          <p:cNvPr id="8212" name="Text Box 20"/>
          <p:cNvSpPr txBox="1">
            <a:spLocks noChangeArrowheads="1"/>
          </p:cNvSpPr>
          <p:nvPr/>
        </p:nvSpPr>
        <p:spPr bwMode="auto">
          <a:xfrm>
            <a:off x="6794500" y="4327525"/>
            <a:ext cx="438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sv-SE" sz="4000">
                <a:cs typeface="+mn-cs"/>
              </a:rPr>
              <a:t>1</a:t>
            </a:r>
          </a:p>
        </p:txBody>
      </p:sp>
      <p:sp>
        <p:nvSpPr>
          <p:cNvPr id="8213" name="Line 21"/>
          <p:cNvSpPr>
            <a:spLocks noChangeShapeType="1"/>
          </p:cNvSpPr>
          <p:nvPr/>
        </p:nvSpPr>
        <p:spPr bwMode="auto">
          <a:xfrm>
            <a:off x="6775450" y="5013325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sv-SE">
              <a:cs typeface="+mn-cs"/>
            </a:endParaRPr>
          </a:p>
        </p:txBody>
      </p:sp>
      <p:sp>
        <p:nvSpPr>
          <p:cNvPr id="8214" name="Text Box 22"/>
          <p:cNvSpPr txBox="1">
            <a:spLocks noChangeArrowheads="1"/>
          </p:cNvSpPr>
          <p:nvPr/>
        </p:nvSpPr>
        <p:spPr bwMode="auto">
          <a:xfrm>
            <a:off x="6800850" y="5013325"/>
            <a:ext cx="438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sv-SE" sz="4000">
                <a:cs typeface="+mn-cs"/>
              </a:rPr>
              <a:t>2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sv-SE" smtClean="0">
                <a:solidFill>
                  <a:schemeClr val="tx1"/>
                </a:solidFill>
                <a:cs typeface="+mj-cs"/>
              </a:rPr>
              <a:t>Division av bråk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981200"/>
            <a:ext cx="7772400" cy="1905000"/>
          </a:xfrm>
        </p:spPr>
        <p:txBody>
          <a:bodyPr/>
          <a:lstStyle/>
          <a:p>
            <a:pPr>
              <a:defRPr/>
            </a:pPr>
            <a:r>
              <a:rPr lang="sv-SE" smtClean="0">
                <a:cs typeface="+mn-cs"/>
              </a:rPr>
              <a:t>Man </a:t>
            </a:r>
            <a:r>
              <a:rPr lang="sv-SE" b="1" smtClean="0">
                <a:cs typeface="+mn-cs"/>
              </a:rPr>
              <a:t>dividerar</a:t>
            </a:r>
            <a:r>
              <a:rPr lang="sv-SE" smtClean="0">
                <a:cs typeface="+mn-cs"/>
              </a:rPr>
              <a:t> två bråk genom att multiplicera täljarbråket med inverterade talet till nämnarbråket: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1355725" y="4248150"/>
            <a:ext cx="438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sv-SE" sz="4000">
                <a:cs typeface="+mn-cs"/>
              </a:rPr>
              <a:t>2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2762250" y="4632325"/>
            <a:ext cx="4699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sv-SE" sz="4000">
                <a:cs typeface="+mn-cs"/>
              </a:rPr>
              <a:t>=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1371600" y="5013325"/>
            <a:ext cx="438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sv-SE" sz="4000">
                <a:cs typeface="+mn-cs"/>
              </a:rPr>
              <a:t>3</a:t>
            </a: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1816100" y="4495800"/>
            <a:ext cx="32543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sv-SE" sz="4000">
                <a:cs typeface="+mn-cs"/>
              </a:rPr>
              <a:t>/</a:t>
            </a: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2209800" y="4327525"/>
            <a:ext cx="438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sv-SE" sz="4000">
                <a:cs typeface="+mn-cs"/>
              </a:rPr>
              <a:t>3</a:t>
            </a:r>
          </a:p>
        </p:txBody>
      </p:sp>
      <p:sp>
        <p:nvSpPr>
          <p:cNvPr id="9225" name="Line 9"/>
          <p:cNvSpPr>
            <a:spLocks noChangeShapeType="1"/>
          </p:cNvSpPr>
          <p:nvPr/>
        </p:nvSpPr>
        <p:spPr bwMode="auto">
          <a:xfrm>
            <a:off x="1295400" y="5013325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sv-SE">
              <a:cs typeface="+mn-cs"/>
            </a:endParaRPr>
          </a:p>
        </p:txBody>
      </p:sp>
      <p:sp>
        <p:nvSpPr>
          <p:cNvPr id="9226" name="Line 10"/>
          <p:cNvSpPr>
            <a:spLocks noChangeShapeType="1"/>
          </p:cNvSpPr>
          <p:nvPr/>
        </p:nvSpPr>
        <p:spPr bwMode="auto">
          <a:xfrm>
            <a:off x="2286000" y="5013325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sv-SE">
              <a:cs typeface="+mn-cs"/>
            </a:endParaRPr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2209800" y="5013325"/>
            <a:ext cx="438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sv-SE" sz="4000">
                <a:cs typeface="+mn-cs"/>
              </a:rPr>
              <a:t>4</a:t>
            </a:r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3228975" y="4248150"/>
            <a:ext cx="438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sv-SE" sz="4000">
                <a:cs typeface="+mn-cs"/>
              </a:rPr>
              <a:t>2</a:t>
            </a:r>
          </a:p>
        </p:txBody>
      </p:sp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4635500" y="4632325"/>
            <a:ext cx="4699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sv-SE" sz="4000">
                <a:cs typeface="+mn-cs"/>
              </a:rPr>
              <a:t>=</a:t>
            </a:r>
          </a:p>
        </p:txBody>
      </p: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3244850" y="5013325"/>
            <a:ext cx="438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sv-SE" sz="4000">
                <a:cs typeface="+mn-cs"/>
              </a:rPr>
              <a:t>3</a:t>
            </a:r>
          </a:p>
        </p:txBody>
      </p:sp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3689350" y="4495800"/>
            <a:ext cx="311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sv-SE" sz="4000">
                <a:cs typeface="+mn-cs"/>
              </a:rPr>
              <a:t>.</a:t>
            </a:r>
          </a:p>
        </p:txBody>
      </p:sp>
      <p:sp>
        <p:nvSpPr>
          <p:cNvPr id="9232" name="Text Box 16"/>
          <p:cNvSpPr txBox="1">
            <a:spLocks noChangeArrowheads="1"/>
          </p:cNvSpPr>
          <p:nvPr/>
        </p:nvSpPr>
        <p:spPr bwMode="auto">
          <a:xfrm>
            <a:off x="4083050" y="4327525"/>
            <a:ext cx="438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sv-SE" sz="4000">
                <a:cs typeface="+mn-cs"/>
              </a:rPr>
              <a:t>4</a:t>
            </a:r>
          </a:p>
        </p:txBody>
      </p:sp>
      <p:sp>
        <p:nvSpPr>
          <p:cNvPr id="9233" name="Line 17"/>
          <p:cNvSpPr>
            <a:spLocks noChangeShapeType="1"/>
          </p:cNvSpPr>
          <p:nvPr/>
        </p:nvSpPr>
        <p:spPr bwMode="auto">
          <a:xfrm>
            <a:off x="3168650" y="5013325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sv-SE">
              <a:cs typeface="+mn-cs"/>
            </a:endParaRPr>
          </a:p>
        </p:txBody>
      </p:sp>
      <p:sp>
        <p:nvSpPr>
          <p:cNvPr id="9234" name="Line 18"/>
          <p:cNvSpPr>
            <a:spLocks noChangeShapeType="1"/>
          </p:cNvSpPr>
          <p:nvPr/>
        </p:nvSpPr>
        <p:spPr bwMode="auto">
          <a:xfrm>
            <a:off x="4159250" y="5013325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sv-SE">
              <a:cs typeface="+mn-cs"/>
            </a:endParaRPr>
          </a:p>
        </p:txBody>
      </p:sp>
      <p:sp>
        <p:nvSpPr>
          <p:cNvPr id="9235" name="Text Box 19"/>
          <p:cNvSpPr txBox="1">
            <a:spLocks noChangeArrowheads="1"/>
          </p:cNvSpPr>
          <p:nvPr/>
        </p:nvSpPr>
        <p:spPr bwMode="auto">
          <a:xfrm>
            <a:off x="4083050" y="5013325"/>
            <a:ext cx="438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sv-SE" sz="4000">
                <a:cs typeface="+mn-cs"/>
              </a:rPr>
              <a:t>3</a:t>
            </a:r>
          </a:p>
        </p:txBody>
      </p:sp>
      <p:sp>
        <p:nvSpPr>
          <p:cNvPr id="9236" name="Text Box 20"/>
          <p:cNvSpPr txBox="1">
            <a:spLocks noChangeArrowheads="1"/>
          </p:cNvSpPr>
          <p:nvPr/>
        </p:nvSpPr>
        <p:spPr bwMode="auto">
          <a:xfrm>
            <a:off x="5181600" y="4343400"/>
            <a:ext cx="1295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sv-SE" sz="4000">
                <a:cs typeface="+mn-cs"/>
              </a:rPr>
              <a:t>2 </a:t>
            </a:r>
            <a:r>
              <a:rPr lang="sv-SE" sz="4000" baseline="30000">
                <a:cs typeface="+mn-cs"/>
              </a:rPr>
              <a:t>.</a:t>
            </a:r>
            <a:r>
              <a:rPr lang="sv-SE" sz="4000">
                <a:cs typeface="+mn-cs"/>
              </a:rPr>
              <a:t> 4</a:t>
            </a:r>
          </a:p>
        </p:txBody>
      </p:sp>
      <p:sp>
        <p:nvSpPr>
          <p:cNvPr id="9237" name="Line 21"/>
          <p:cNvSpPr>
            <a:spLocks noChangeShapeType="1"/>
          </p:cNvSpPr>
          <p:nvPr/>
        </p:nvSpPr>
        <p:spPr bwMode="auto">
          <a:xfrm>
            <a:off x="5257800" y="5029200"/>
            <a:ext cx="1033463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sv-SE">
              <a:cs typeface="+mn-cs"/>
            </a:endParaRPr>
          </a:p>
        </p:txBody>
      </p:sp>
      <p:sp>
        <p:nvSpPr>
          <p:cNvPr id="9238" name="Text Box 22"/>
          <p:cNvSpPr txBox="1">
            <a:spLocks noChangeArrowheads="1"/>
          </p:cNvSpPr>
          <p:nvPr/>
        </p:nvSpPr>
        <p:spPr bwMode="auto">
          <a:xfrm>
            <a:off x="5181600" y="5029200"/>
            <a:ext cx="1371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sv-SE" sz="4000">
                <a:cs typeface="+mn-cs"/>
              </a:rPr>
              <a:t>3 </a:t>
            </a:r>
            <a:r>
              <a:rPr lang="sv-SE" sz="4000" baseline="30000">
                <a:cs typeface="+mn-cs"/>
              </a:rPr>
              <a:t>.</a:t>
            </a:r>
            <a:r>
              <a:rPr lang="sv-SE" sz="4000">
                <a:cs typeface="+mn-cs"/>
              </a:rPr>
              <a:t> 3</a:t>
            </a:r>
          </a:p>
        </p:txBody>
      </p:sp>
      <p:sp>
        <p:nvSpPr>
          <p:cNvPr id="9239" name="Text Box 23"/>
          <p:cNvSpPr txBox="1">
            <a:spLocks noChangeArrowheads="1"/>
          </p:cNvSpPr>
          <p:nvPr/>
        </p:nvSpPr>
        <p:spPr bwMode="auto">
          <a:xfrm>
            <a:off x="6324600" y="4632325"/>
            <a:ext cx="4699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sv-SE" sz="4000">
                <a:cs typeface="+mn-cs"/>
              </a:rPr>
              <a:t>=</a:t>
            </a:r>
          </a:p>
        </p:txBody>
      </p:sp>
      <p:sp>
        <p:nvSpPr>
          <p:cNvPr id="9240" name="Text Box 24"/>
          <p:cNvSpPr txBox="1">
            <a:spLocks noChangeArrowheads="1"/>
          </p:cNvSpPr>
          <p:nvPr/>
        </p:nvSpPr>
        <p:spPr bwMode="auto">
          <a:xfrm>
            <a:off x="7029450" y="4327525"/>
            <a:ext cx="438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sv-SE" sz="4000">
                <a:cs typeface="+mn-cs"/>
              </a:rPr>
              <a:t>8</a:t>
            </a:r>
          </a:p>
        </p:txBody>
      </p:sp>
      <p:sp>
        <p:nvSpPr>
          <p:cNvPr id="9241" name="Line 25"/>
          <p:cNvSpPr>
            <a:spLocks noChangeShapeType="1"/>
          </p:cNvSpPr>
          <p:nvPr/>
        </p:nvSpPr>
        <p:spPr bwMode="auto">
          <a:xfrm>
            <a:off x="7010400" y="5013325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sv-SE">
              <a:cs typeface="+mn-cs"/>
            </a:endParaRPr>
          </a:p>
        </p:txBody>
      </p:sp>
      <p:sp>
        <p:nvSpPr>
          <p:cNvPr id="9242" name="Text Box 26"/>
          <p:cNvSpPr txBox="1">
            <a:spLocks noChangeArrowheads="1"/>
          </p:cNvSpPr>
          <p:nvPr/>
        </p:nvSpPr>
        <p:spPr bwMode="auto">
          <a:xfrm>
            <a:off x="7029450" y="5013325"/>
            <a:ext cx="438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sv-SE" sz="4000">
                <a:cs typeface="+mn-cs"/>
              </a:rPr>
              <a:t>9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sv-SE" b="1" smtClean="0">
                <a:solidFill>
                  <a:srgbClr val="9F214B"/>
                </a:solidFill>
                <a:cs typeface="+mj-cs"/>
              </a:rPr>
              <a:t>Decimaltal 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981200"/>
            <a:ext cx="7772400" cy="2971800"/>
          </a:xfrm>
        </p:spPr>
        <p:txBody>
          <a:bodyPr/>
          <a:lstStyle/>
          <a:p>
            <a:pPr>
              <a:defRPr/>
            </a:pPr>
            <a:r>
              <a:rPr lang="sv-SE" smtClean="0">
                <a:cs typeface="+mn-cs"/>
              </a:rPr>
              <a:t>Ett </a:t>
            </a:r>
            <a:r>
              <a:rPr lang="sv-SE" b="1" smtClean="0">
                <a:cs typeface="+mn-cs"/>
              </a:rPr>
              <a:t>decimaltal</a:t>
            </a:r>
            <a:r>
              <a:rPr lang="sv-SE" smtClean="0">
                <a:cs typeface="+mn-cs"/>
              </a:rPr>
              <a:t> är faktiskt en form av bråk</a:t>
            </a:r>
          </a:p>
          <a:p>
            <a:pPr>
              <a:defRPr/>
            </a:pPr>
            <a:r>
              <a:rPr lang="sv-SE" smtClean="0">
                <a:cs typeface="+mn-cs"/>
              </a:rPr>
              <a:t>De kallas </a:t>
            </a:r>
            <a:r>
              <a:rPr lang="sv-SE" b="1" smtClean="0">
                <a:cs typeface="+mn-cs"/>
              </a:rPr>
              <a:t>decimalbråk</a:t>
            </a:r>
            <a:endParaRPr lang="sv-SE" smtClean="0">
              <a:cs typeface="+mn-cs"/>
            </a:endParaRPr>
          </a:p>
          <a:p>
            <a:pPr>
              <a:defRPr/>
            </a:pPr>
            <a:r>
              <a:rPr lang="sv-SE" smtClean="0">
                <a:cs typeface="+mn-cs"/>
              </a:rPr>
              <a:t>Bråk med nämnaren 10, 100 eller1 000, o.s.v. </a:t>
            </a:r>
          </a:p>
          <a:p>
            <a:pPr>
              <a:defRPr/>
            </a:pPr>
            <a:r>
              <a:rPr lang="sv-SE" smtClean="0">
                <a:cs typeface="+mn-cs"/>
              </a:rPr>
              <a:t>Exempel: 0,7 = 7/10</a:t>
            </a:r>
            <a:r>
              <a:rPr lang="sv-SE" smtClean="0">
                <a:cs typeface="+mn-cs"/>
                <a:hlinkClick r:id="rId2"/>
              </a:rPr>
              <a:t> </a:t>
            </a:r>
            <a:br>
              <a:rPr lang="sv-SE" smtClean="0">
                <a:cs typeface="+mn-cs"/>
                <a:hlinkClick r:id="rId2"/>
              </a:rPr>
            </a:br>
            <a:endParaRPr lang="sv-SE" smtClean="0">
              <a:cs typeface="+mn-cs"/>
            </a:endParaRP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6534150" y="4784725"/>
            <a:ext cx="4699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sv-SE" sz="4000">
                <a:cs typeface="+mn-cs"/>
              </a:rPr>
              <a:t>=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5486400" y="4784725"/>
            <a:ext cx="1073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sv-SE" sz="4000">
                <a:cs typeface="+mn-cs"/>
              </a:rPr>
              <a:t>0,37</a:t>
            </a: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7210425" y="4556125"/>
            <a:ext cx="692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sv-SE" sz="4000">
                <a:cs typeface="+mn-cs"/>
              </a:rPr>
              <a:t>37</a:t>
            </a:r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7016750" y="5165725"/>
            <a:ext cx="946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sv-SE" sz="4000">
                <a:cs typeface="+mn-cs"/>
              </a:rPr>
              <a:t>100</a:t>
            </a:r>
          </a:p>
        </p:txBody>
      </p:sp>
      <p:sp>
        <p:nvSpPr>
          <p:cNvPr id="10251" name="Line 11"/>
          <p:cNvSpPr>
            <a:spLocks noChangeShapeType="1"/>
          </p:cNvSpPr>
          <p:nvPr/>
        </p:nvSpPr>
        <p:spPr bwMode="auto">
          <a:xfrm>
            <a:off x="7086600" y="51816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sv-SE"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sv-SE" smtClean="0">
                <a:solidFill>
                  <a:srgbClr val="9F214B"/>
                </a:solidFill>
                <a:cs typeface="+mj-cs"/>
              </a:rPr>
              <a:t>Vad är bråk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1584325" y="2336800"/>
            <a:ext cx="963613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sv-SE" sz="4800">
                <a:cs typeface="+mn-cs"/>
              </a:rPr>
              <a:t>1/3</a:t>
            </a: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7010400" y="4876800"/>
            <a:ext cx="963613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sv-SE" sz="4800">
                <a:solidFill>
                  <a:srgbClr val="9F214B"/>
                </a:solidFill>
                <a:cs typeface="+mn-cs"/>
              </a:rPr>
              <a:t>5/8</a:t>
            </a: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3810000" y="4419600"/>
            <a:ext cx="1268413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sv-SE" sz="4800">
                <a:solidFill>
                  <a:schemeClr val="accent1"/>
                </a:solidFill>
                <a:cs typeface="+mn-cs"/>
              </a:rPr>
              <a:t>1/27</a:t>
            </a:r>
          </a:p>
        </p:txBody>
      </p:sp>
      <p:grpSp>
        <p:nvGrpSpPr>
          <p:cNvPr id="3077" name="Group 10"/>
          <p:cNvGrpSpPr>
            <a:grpSpLocks/>
          </p:cNvGrpSpPr>
          <p:nvPr/>
        </p:nvGrpSpPr>
        <p:grpSpPr bwMode="auto">
          <a:xfrm>
            <a:off x="4724400" y="2209800"/>
            <a:ext cx="549275" cy="1509713"/>
            <a:chOff x="2976" y="1392"/>
            <a:chExt cx="346" cy="951"/>
          </a:xfrm>
        </p:grpSpPr>
        <p:sp>
          <p:nvSpPr>
            <p:cNvPr id="18439" name="Text Box 7"/>
            <p:cNvSpPr txBox="1">
              <a:spLocks noChangeArrowheads="1"/>
            </p:cNvSpPr>
            <p:nvPr/>
          </p:nvSpPr>
          <p:spPr bwMode="auto">
            <a:xfrm>
              <a:off x="3014" y="1472"/>
              <a:ext cx="308" cy="5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sv-SE" sz="4800">
                  <a:solidFill>
                    <a:srgbClr val="FFFF99"/>
                  </a:solidFill>
                  <a:cs typeface="+mn-cs"/>
                </a:rPr>
                <a:t>3</a:t>
              </a:r>
            </a:p>
          </p:txBody>
        </p:sp>
        <p:sp>
          <p:nvSpPr>
            <p:cNvPr id="18440" name="Text Box 8"/>
            <p:cNvSpPr txBox="1">
              <a:spLocks noChangeArrowheads="1"/>
            </p:cNvSpPr>
            <p:nvPr/>
          </p:nvSpPr>
          <p:spPr bwMode="auto">
            <a:xfrm>
              <a:off x="2976" y="1392"/>
              <a:ext cx="332" cy="5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sv-SE" sz="5400">
                  <a:solidFill>
                    <a:srgbClr val="FFFF99"/>
                  </a:solidFill>
                  <a:cs typeface="+mn-cs"/>
                </a:rPr>
                <a:t>_</a:t>
              </a:r>
            </a:p>
          </p:txBody>
        </p:sp>
        <p:sp>
          <p:nvSpPr>
            <p:cNvPr id="18441" name="Text Box 9"/>
            <p:cNvSpPr txBox="1">
              <a:spLocks noChangeArrowheads="1"/>
            </p:cNvSpPr>
            <p:nvPr/>
          </p:nvSpPr>
          <p:spPr bwMode="auto">
            <a:xfrm>
              <a:off x="2976" y="1824"/>
              <a:ext cx="308" cy="5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sv-SE" sz="4800">
                  <a:solidFill>
                    <a:srgbClr val="FFFF99"/>
                  </a:solidFill>
                  <a:cs typeface="+mn-cs"/>
                </a:rPr>
                <a:t>4</a:t>
              </a:r>
            </a:p>
          </p:txBody>
        </p:sp>
      </p:grpSp>
      <p:grpSp>
        <p:nvGrpSpPr>
          <p:cNvPr id="3078" name="Group 18"/>
          <p:cNvGrpSpPr>
            <a:grpSpLocks/>
          </p:cNvGrpSpPr>
          <p:nvPr/>
        </p:nvGrpSpPr>
        <p:grpSpPr bwMode="auto">
          <a:xfrm>
            <a:off x="1676400" y="3486150"/>
            <a:ext cx="762000" cy="1695450"/>
            <a:chOff x="1056" y="2196"/>
            <a:chExt cx="480" cy="1068"/>
          </a:xfrm>
        </p:grpSpPr>
        <p:sp>
          <p:nvSpPr>
            <p:cNvPr id="18447" name="Text Box 15"/>
            <p:cNvSpPr txBox="1">
              <a:spLocks noChangeArrowheads="1"/>
            </p:cNvSpPr>
            <p:nvPr/>
          </p:nvSpPr>
          <p:spPr bwMode="auto">
            <a:xfrm>
              <a:off x="1142" y="2196"/>
              <a:ext cx="356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sv-SE" sz="6000">
                  <a:solidFill>
                    <a:srgbClr val="D60093"/>
                  </a:solidFill>
                  <a:cs typeface="+mn-cs"/>
                </a:rPr>
                <a:t>9</a:t>
              </a:r>
            </a:p>
          </p:txBody>
        </p:sp>
        <p:sp>
          <p:nvSpPr>
            <p:cNvPr id="18448" name="Text Box 16"/>
            <p:cNvSpPr txBox="1">
              <a:spLocks noChangeArrowheads="1"/>
            </p:cNvSpPr>
            <p:nvPr/>
          </p:nvSpPr>
          <p:spPr bwMode="auto">
            <a:xfrm>
              <a:off x="1104" y="2630"/>
              <a:ext cx="356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sv-SE" sz="6000">
                  <a:solidFill>
                    <a:srgbClr val="D60093"/>
                  </a:solidFill>
                  <a:cs typeface="+mn-cs"/>
                </a:rPr>
                <a:t>7</a:t>
              </a:r>
            </a:p>
          </p:txBody>
        </p:sp>
        <p:sp>
          <p:nvSpPr>
            <p:cNvPr id="18449" name="Line 17"/>
            <p:cNvSpPr>
              <a:spLocks noChangeShapeType="1"/>
            </p:cNvSpPr>
            <p:nvPr/>
          </p:nvSpPr>
          <p:spPr bwMode="auto">
            <a:xfrm>
              <a:off x="1056" y="2736"/>
              <a:ext cx="480" cy="0"/>
            </a:xfrm>
            <a:prstGeom prst="line">
              <a:avLst/>
            </a:prstGeom>
            <a:noFill/>
            <a:ln w="47625">
              <a:solidFill>
                <a:srgbClr val="D6009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sv-SE">
                <a:cs typeface="+mn-cs"/>
              </a:endParaRPr>
            </a:p>
          </p:txBody>
        </p:sp>
      </p:grpSp>
      <p:grpSp>
        <p:nvGrpSpPr>
          <p:cNvPr id="3079" name="Group 26"/>
          <p:cNvGrpSpPr>
            <a:grpSpLocks/>
          </p:cNvGrpSpPr>
          <p:nvPr/>
        </p:nvGrpSpPr>
        <p:grpSpPr bwMode="auto">
          <a:xfrm>
            <a:off x="6477000" y="2133600"/>
            <a:ext cx="1066800" cy="1997075"/>
            <a:chOff x="4080" y="1344"/>
            <a:chExt cx="672" cy="1258"/>
          </a:xfrm>
        </p:grpSpPr>
        <p:sp>
          <p:nvSpPr>
            <p:cNvPr id="18455" name="Line 23"/>
            <p:cNvSpPr>
              <a:spLocks noChangeShapeType="1"/>
            </p:cNvSpPr>
            <p:nvPr/>
          </p:nvSpPr>
          <p:spPr bwMode="auto">
            <a:xfrm>
              <a:off x="4080" y="2016"/>
              <a:ext cx="672" cy="0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sv-SE">
                <a:cs typeface="+mn-cs"/>
              </a:endParaRPr>
            </a:p>
          </p:txBody>
        </p:sp>
        <p:sp>
          <p:nvSpPr>
            <p:cNvPr id="18456" name="Rectangle 24"/>
            <p:cNvSpPr>
              <a:spLocks noChangeArrowheads="1"/>
            </p:cNvSpPr>
            <p:nvPr/>
          </p:nvSpPr>
          <p:spPr bwMode="auto">
            <a:xfrm>
              <a:off x="4128" y="1344"/>
              <a:ext cx="596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sv-SE" sz="6000">
                  <a:solidFill>
                    <a:srgbClr val="CC3300"/>
                  </a:solidFill>
                  <a:cs typeface="+mn-cs"/>
                </a:rPr>
                <a:t>13</a:t>
              </a:r>
            </a:p>
          </p:txBody>
        </p:sp>
        <p:sp>
          <p:nvSpPr>
            <p:cNvPr id="18457" name="Rectangle 25"/>
            <p:cNvSpPr>
              <a:spLocks noChangeArrowheads="1"/>
            </p:cNvSpPr>
            <p:nvPr/>
          </p:nvSpPr>
          <p:spPr bwMode="auto">
            <a:xfrm>
              <a:off x="4252" y="1968"/>
              <a:ext cx="356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sv-SE" sz="6000">
                  <a:solidFill>
                    <a:srgbClr val="CC3300"/>
                  </a:solidFill>
                  <a:cs typeface="+mn-cs"/>
                </a:rPr>
                <a:t>2</a:t>
              </a: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sv-SE" smtClean="0">
                <a:solidFill>
                  <a:srgbClr val="9F214B"/>
                </a:solidFill>
                <a:cs typeface="+mj-cs"/>
              </a:rPr>
              <a:t>Begrepp</a:t>
            </a:r>
          </a:p>
        </p:txBody>
      </p:sp>
      <p:grpSp>
        <p:nvGrpSpPr>
          <p:cNvPr id="4098" name="Group 2057"/>
          <p:cNvGrpSpPr>
            <a:grpSpLocks/>
          </p:cNvGrpSpPr>
          <p:nvPr/>
        </p:nvGrpSpPr>
        <p:grpSpPr bwMode="auto">
          <a:xfrm>
            <a:off x="4038600" y="1816100"/>
            <a:ext cx="1174750" cy="3898900"/>
            <a:chOff x="2524" y="1000"/>
            <a:chExt cx="740" cy="2456"/>
          </a:xfrm>
        </p:grpSpPr>
        <p:sp>
          <p:nvSpPr>
            <p:cNvPr id="19460" name="Line 2052"/>
            <p:cNvSpPr>
              <a:spLocks noChangeShapeType="1"/>
            </p:cNvSpPr>
            <p:nvPr/>
          </p:nvSpPr>
          <p:spPr bwMode="auto">
            <a:xfrm>
              <a:off x="2544" y="2304"/>
              <a:ext cx="720" cy="0"/>
            </a:xfrm>
            <a:prstGeom prst="line">
              <a:avLst/>
            </a:prstGeom>
            <a:noFill/>
            <a:ln w="38100">
              <a:solidFill>
                <a:srgbClr val="FFFF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sv-SE">
                <a:cs typeface="+mn-cs"/>
              </a:endParaRPr>
            </a:p>
          </p:txBody>
        </p:sp>
        <p:sp>
          <p:nvSpPr>
            <p:cNvPr id="19461" name="Rectangle 2053"/>
            <p:cNvSpPr>
              <a:spLocks noChangeArrowheads="1"/>
            </p:cNvSpPr>
            <p:nvPr/>
          </p:nvSpPr>
          <p:spPr bwMode="auto">
            <a:xfrm>
              <a:off x="2580" y="1000"/>
              <a:ext cx="684" cy="14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sv-SE" sz="14200">
                  <a:solidFill>
                    <a:srgbClr val="FFFF99"/>
                  </a:solidFill>
                  <a:cs typeface="+mn-cs"/>
                </a:rPr>
                <a:t>3</a:t>
              </a:r>
            </a:p>
          </p:txBody>
        </p:sp>
        <p:sp>
          <p:nvSpPr>
            <p:cNvPr id="19462" name="Rectangle 2054"/>
            <p:cNvSpPr>
              <a:spLocks noChangeArrowheads="1"/>
            </p:cNvSpPr>
            <p:nvPr/>
          </p:nvSpPr>
          <p:spPr bwMode="auto">
            <a:xfrm>
              <a:off x="2524" y="2035"/>
              <a:ext cx="684" cy="14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sv-SE" sz="14200">
                  <a:solidFill>
                    <a:srgbClr val="FFFF99"/>
                  </a:solidFill>
                  <a:cs typeface="+mn-cs"/>
                </a:rPr>
                <a:t>7</a:t>
              </a:r>
            </a:p>
          </p:txBody>
        </p:sp>
      </p:grpSp>
      <p:sp>
        <p:nvSpPr>
          <p:cNvPr id="19463" name="Text Box 2055"/>
          <p:cNvSpPr txBox="1">
            <a:spLocks noChangeArrowheads="1"/>
          </p:cNvSpPr>
          <p:nvPr/>
        </p:nvSpPr>
        <p:spPr bwMode="auto">
          <a:xfrm>
            <a:off x="822325" y="2501900"/>
            <a:ext cx="1909763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sv-SE" sz="4800">
                <a:cs typeface="+mn-cs"/>
              </a:rPr>
              <a:t>Täljare</a:t>
            </a:r>
          </a:p>
        </p:txBody>
      </p:sp>
      <p:sp>
        <p:nvSpPr>
          <p:cNvPr id="19464" name="Text Box 2056"/>
          <p:cNvSpPr txBox="1">
            <a:spLocks noChangeArrowheads="1"/>
          </p:cNvSpPr>
          <p:nvPr/>
        </p:nvSpPr>
        <p:spPr bwMode="auto">
          <a:xfrm>
            <a:off x="6096000" y="3416300"/>
            <a:ext cx="2822575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sv-SE" sz="4800">
                <a:cs typeface="+mn-cs"/>
              </a:rPr>
              <a:t>Bråkstreck</a:t>
            </a:r>
          </a:p>
        </p:txBody>
      </p:sp>
      <p:sp>
        <p:nvSpPr>
          <p:cNvPr id="19466" name="Text Box 2058"/>
          <p:cNvSpPr txBox="1">
            <a:spLocks noChangeArrowheads="1"/>
          </p:cNvSpPr>
          <p:nvPr/>
        </p:nvSpPr>
        <p:spPr bwMode="auto">
          <a:xfrm>
            <a:off x="838200" y="4116388"/>
            <a:ext cx="2416175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sv-SE" sz="4800">
                <a:cs typeface="+mn-cs"/>
              </a:rPr>
              <a:t>Nämnare</a:t>
            </a:r>
          </a:p>
        </p:txBody>
      </p:sp>
      <p:sp>
        <p:nvSpPr>
          <p:cNvPr id="19467" name="Line 2059"/>
          <p:cNvSpPr>
            <a:spLocks noChangeShapeType="1"/>
          </p:cNvSpPr>
          <p:nvPr/>
        </p:nvSpPr>
        <p:spPr bwMode="auto">
          <a:xfrm>
            <a:off x="3352800" y="4559300"/>
            <a:ext cx="83820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sv-SE">
              <a:cs typeface="+mn-cs"/>
            </a:endParaRPr>
          </a:p>
        </p:txBody>
      </p:sp>
      <p:sp>
        <p:nvSpPr>
          <p:cNvPr id="19468" name="Line 2060"/>
          <p:cNvSpPr>
            <a:spLocks noChangeShapeType="1"/>
          </p:cNvSpPr>
          <p:nvPr/>
        </p:nvSpPr>
        <p:spPr bwMode="auto">
          <a:xfrm flipH="1">
            <a:off x="5334000" y="3873500"/>
            <a:ext cx="68580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sv-SE">
              <a:cs typeface="+mn-cs"/>
            </a:endParaRPr>
          </a:p>
        </p:txBody>
      </p:sp>
      <p:sp>
        <p:nvSpPr>
          <p:cNvPr id="19469" name="Line 2061"/>
          <p:cNvSpPr>
            <a:spLocks noChangeShapeType="1"/>
          </p:cNvSpPr>
          <p:nvPr/>
        </p:nvSpPr>
        <p:spPr bwMode="auto">
          <a:xfrm>
            <a:off x="2971800" y="3035300"/>
            <a:ext cx="121920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sv-SE"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sv-SE" sz="4000" b="1" smtClean="0">
                <a:solidFill>
                  <a:srgbClr val="9F214B"/>
                </a:solidFill>
                <a:cs typeface="+mj-cs"/>
              </a:rPr>
              <a:t>Allmänt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sv-SE" sz="2800" smtClean="0">
                <a:cs typeface="+mn-cs"/>
              </a:rPr>
              <a:t>I bråken är både täljaren och nämnaren heltal.</a:t>
            </a:r>
          </a:p>
          <a:p>
            <a:pPr>
              <a:defRPr/>
            </a:pPr>
            <a:r>
              <a:rPr lang="sv-SE" sz="2800" smtClean="0">
                <a:cs typeface="+mn-cs"/>
              </a:rPr>
              <a:t>Man säger att talet är skrivet i </a:t>
            </a:r>
            <a:r>
              <a:rPr lang="sv-SE" sz="2800" b="1" smtClean="0">
                <a:cs typeface="+mn-cs"/>
              </a:rPr>
              <a:t>bråkform</a:t>
            </a:r>
            <a:r>
              <a:rPr lang="sv-SE" sz="2800" smtClean="0">
                <a:cs typeface="+mn-cs"/>
              </a:rPr>
              <a:t>. </a:t>
            </a:r>
          </a:p>
          <a:p>
            <a:pPr>
              <a:defRPr/>
            </a:pPr>
            <a:r>
              <a:rPr lang="sv-SE" sz="2800" smtClean="0">
                <a:cs typeface="+mn-cs"/>
              </a:rPr>
              <a:t>Om nämnaren är större än täljaren kallas bråket </a:t>
            </a:r>
            <a:r>
              <a:rPr lang="sv-SE" sz="2800" b="1" smtClean="0">
                <a:cs typeface="+mn-cs"/>
              </a:rPr>
              <a:t>äkta</a:t>
            </a:r>
            <a:r>
              <a:rPr lang="sv-SE" sz="2800" smtClean="0">
                <a:cs typeface="+mn-cs"/>
              </a:rPr>
              <a:t>. </a:t>
            </a:r>
          </a:p>
          <a:p>
            <a:pPr>
              <a:defRPr/>
            </a:pPr>
            <a:r>
              <a:rPr lang="sv-SE" sz="2800" smtClean="0">
                <a:cs typeface="+mn-cs"/>
              </a:rPr>
              <a:t>Om täljaren är större än nämnaren kallas bråket kan det skrivas på </a:t>
            </a:r>
            <a:r>
              <a:rPr lang="sv-SE" sz="2800" b="1" smtClean="0">
                <a:cs typeface="+mn-cs"/>
              </a:rPr>
              <a:t>blandad form</a:t>
            </a:r>
            <a:r>
              <a:rPr lang="sv-SE" sz="2800" smtClean="0">
                <a:cs typeface="+mn-cs"/>
              </a:rPr>
              <a:t> </a:t>
            </a:r>
          </a:p>
          <a:p>
            <a:pPr>
              <a:defRPr/>
            </a:pPr>
            <a:r>
              <a:rPr lang="sv-SE" sz="2800" smtClean="0">
                <a:cs typeface="+mn-cs"/>
              </a:rPr>
              <a:t>Exempel: 7/4 = 1 3/4.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sv-SE" b="1" smtClean="0">
                <a:solidFill>
                  <a:srgbClr val="9F214B"/>
                </a:solidFill>
                <a:cs typeface="+mj-cs"/>
              </a:rPr>
              <a:t>Regler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981200"/>
            <a:ext cx="7772400" cy="4267200"/>
          </a:xfrm>
        </p:spPr>
        <p:txBody>
          <a:bodyPr/>
          <a:lstStyle/>
          <a:p>
            <a:pPr>
              <a:defRPr/>
            </a:pPr>
            <a:r>
              <a:rPr lang="sv-SE" smtClean="0">
                <a:cs typeface="+mn-cs"/>
              </a:rPr>
              <a:t>Man </a:t>
            </a:r>
            <a:r>
              <a:rPr lang="sv-SE" b="1" smtClean="0">
                <a:cs typeface="+mn-cs"/>
              </a:rPr>
              <a:t>förkortar</a:t>
            </a:r>
            <a:r>
              <a:rPr lang="sv-SE" smtClean="0">
                <a:cs typeface="+mn-cs"/>
              </a:rPr>
              <a:t> ett bråk när man gör det snyggare och enklare.</a:t>
            </a:r>
          </a:p>
          <a:p>
            <a:pPr>
              <a:defRPr/>
            </a:pPr>
            <a:r>
              <a:rPr lang="sv-SE" smtClean="0">
                <a:cs typeface="+mn-cs"/>
              </a:rPr>
              <a:t>Att förkorta innebär att dividera både täljaren och nämnaren med samma faktor.</a:t>
            </a:r>
          </a:p>
          <a:p>
            <a:pPr>
              <a:defRPr/>
            </a:pPr>
            <a:r>
              <a:rPr lang="sv-SE" smtClean="0">
                <a:cs typeface="+mn-cs"/>
              </a:rPr>
              <a:t>Exempelvis kan man förkorta 4/6 med 2 och får då resultatet 2/3 </a:t>
            </a:r>
          </a:p>
          <a:p>
            <a:pPr>
              <a:defRPr/>
            </a:pPr>
            <a:r>
              <a:rPr lang="sv-SE" smtClean="0">
                <a:cs typeface="+mn-cs"/>
              </a:rPr>
              <a:t>Ett algebraiskt exempel: förkorta </a:t>
            </a:r>
            <a:r>
              <a:rPr lang="sv-SE" i="1" smtClean="0">
                <a:cs typeface="+mn-cs"/>
              </a:rPr>
              <a:t>x</a:t>
            </a:r>
            <a:r>
              <a:rPr lang="sv-SE" smtClean="0">
                <a:cs typeface="+mn-cs"/>
              </a:rPr>
              <a:t>/</a:t>
            </a:r>
            <a:r>
              <a:rPr lang="sv-SE" i="1" smtClean="0">
                <a:cs typeface="+mn-cs"/>
              </a:rPr>
              <a:t>x</a:t>
            </a:r>
            <a:r>
              <a:rPr lang="sv-SE" baseline="30000" smtClean="0">
                <a:cs typeface="+mn-cs"/>
              </a:rPr>
              <a:t>2</a:t>
            </a:r>
            <a:r>
              <a:rPr lang="sv-SE" smtClean="0">
                <a:cs typeface="+mn-cs"/>
              </a:rPr>
              <a:t> med </a:t>
            </a:r>
            <a:r>
              <a:rPr lang="sv-SE" i="1" smtClean="0">
                <a:cs typeface="+mn-cs"/>
              </a:rPr>
              <a:t>x</a:t>
            </a:r>
            <a:r>
              <a:rPr lang="sv-SE" smtClean="0">
                <a:cs typeface="+mn-cs"/>
              </a:rPr>
              <a:t> och det blir 1/</a:t>
            </a:r>
            <a:r>
              <a:rPr lang="sv-SE" i="1" smtClean="0">
                <a:cs typeface="+mn-cs"/>
              </a:rPr>
              <a:t>x</a:t>
            </a:r>
            <a:r>
              <a:rPr lang="sv-SE" smtClean="0">
                <a:cs typeface="+mn-cs"/>
              </a:rPr>
              <a:t>.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sv-SE" smtClean="0">
                <a:solidFill>
                  <a:srgbClr val="9F214B"/>
                </a:solidFill>
                <a:cs typeface="+mj-cs"/>
              </a:rPr>
              <a:t>Förläng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defRPr/>
            </a:pPr>
            <a:r>
              <a:rPr lang="sv-SE" smtClean="0">
                <a:cs typeface="+mn-cs"/>
              </a:rPr>
              <a:t>Man </a:t>
            </a:r>
            <a:r>
              <a:rPr lang="sv-SE" b="1" smtClean="0">
                <a:cs typeface="+mn-cs"/>
              </a:rPr>
              <a:t>förlänger</a:t>
            </a:r>
            <a:r>
              <a:rPr lang="sv-SE" smtClean="0">
                <a:cs typeface="+mn-cs"/>
              </a:rPr>
              <a:t> ett bråk genom att multiplicera både täljaren och nämnaren med samma faktor.</a:t>
            </a:r>
          </a:p>
          <a:p>
            <a:pPr>
              <a:defRPr/>
            </a:pPr>
            <a:r>
              <a:rPr lang="sv-SE" smtClean="0">
                <a:cs typeface="+mn-cs"/>
              </a:rPr>
              <a:t>Exempel: förläng 2/3 med 3 ger 6/9.</a:t>
            </a:r>
          </a:p>
          <a:p>
            <a:pPr>
              <a:defRPr/>
            </a:pPr>
            <a:r>
              <a:rPr lang="sv-SE" smtClean="0">
                <a:cs typeface="+mn-cs"/>
              </a:rPr>
              <a:t>Förläng 1/</a:t>
            </a:r>
            <a:r>
              <a:rPr lang="sv-SE" i="1" smtClean="0">
                <a:cs typeface="+mn-cs"/>
              </a:rPr>
              <a:t>y</a:t>
            </a:r>
            <a:r>
              <a:rPr lang="sv-SE" smtClean="0">
                <a:cs typeface="+mn-cs"/>
              </a:rPr>
              <a:t> med </a:t>
            </a:r>
            <a:r>
              <a:rPr lang="sv-SE" i="1" smtClean="0">
                <a:cs typeface="+mn-cs"/>
              </a:rPr>
              <a:t>y</a:t>
            </a:r>
            <a:r>
              <a:rPr lang="sv-SE" smtClean="0">
                <a:cs typeface="+mn-cs"/>
              </a:rPr>
              <a:t> och får </a:t>
            </a:r>
            <a:r>
              <a:rPr lang="sv-SE" i="1" smtClean="0">
                <a:cs typeface="+mn-cs"/>
              </a:rPr>
              <a:t>y</a:t>
            </a:r>
            <a:r>
              <a:rPr lang="sv-SE" smtClean="0">
                <a:cs typeface="+mn-cs"/>
              </a:rPr>
              <a:t>/</a:t>
            </a:r>
            <a:r>
              <a:rPr lang="sv-SE" i="1" smtClean="0">
                <a:cs typeface="+mn-cs"/>
              </a:rPr>
              <a:t>y</a:t>
            </a:r>
            <a:r>
              <a:rPr lang="sv-SE" baseline="30000" smtClean="0">
                <a:cs typeface="+mn-cs"/>
              </a:rPr>
              <a:t>2</a:t>
            </a:r>
            <a:r>
              <a:rPr lang="sv-SE" smtClean="0">
                <a:cs typeface="+mn-cs"/>
              </a:rPr>
              <a:t>.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sv-SE" smtClean="0">
                <a:solidFill>
                  <a:srgbClr val="9F214B"/>
                </a:solidFill>
                <a:cs typeface="+mj-cs"/>
              </a:rPr>
              <a:t>Enkel addition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1127125" y="3105150"/>
            <a:ext cx="29908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sv-SE" sz="4000">
                <a:cs typeface="+mn-cs"/>
              </a:rPr>
              <a:t>Lika nämnare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5013325" y="2647950"/>
            <a:ext cx="438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sv-SE" sz="4000">
                <a:cs typeface="+mn-cs"/>
              </a:rPr>
              <a:t>2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6419850" y="3032125"/>
            <a:ext cx="4699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sv-SE" sz="4000">
                <a:cs typeface="+mn-cs"/>
              </a:rPr>
              <a:t>=</a:t>
            </a: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5029200" y="3413125"/>
            <a:ext cx="438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sv-SE" sz="4000">
                <a:cs typeface="+mn-cs"/>
              </a:rPr>
              <a:t>5</a:t>
            </a:r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5473700" y="3092450"/>
            <a:ext cx="4699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sv-SE" sz="4000">
                <a:cs typeface="+mn-cs"/>
              </a:rPr>
              <a:t>+</a:t>
            </a:r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5867400" y="2727325"/>
            <a:ext cx="438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sv-SE" sz="4000">
                <a:cs typeface="+mn-cs"/>
              </a:rPr>
              <a:t>1</a:t>
            </a:r>
          </a:p>
        </p:txBody>
      </p:sp>
      <p:sp>
        <p:nvSpPr>
          <p:cNvPr id="7179" name="Line 11"/>
          <p:cNvSpPr>
            <a:spLocks noChangeShapeType="1"/>
          </p:cNvSpPr>
          <p:nvPr/>
        </p:nvSpPr>
        <p:spPr bwMode="auto">
          <a:xfrm>
            <a:off x="4953000" y="3413125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sv-SE">
              <a:cs typeface="+mn-cs"/>
            </a:endParaRPr>
          </a:p>
        </p:txBody>
      </p:sp>
      <p:sp>
        <p:nvSpPr>
          <p:cNvPr id="7180" name="Line 12"/>
          <p:cNvSpPr>
            <a:spLocks noChangeShapeType="1"/>
          </p:cNvSpPr>
          <p:nvPr/>
        </p:nvSpPr>
        <p:spPr bwMode="auto">
          <a:xfrm>
            <a:off x="5943600" y="3413125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sv-SE">
              <a:cs typeface="+mn-cs"/>
            </a:endParaRPr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7010400" y="2651125"/>
            <a:ext cx="438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sv-SE" sz="4000">
                <a:cs typeface="+mn-cs"/>
              </a:rPr>
              <a:t>3</a:t>
            </a:r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7010400" y="3413125"/>
            <a:ext cx="438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sv-SE" sz="4000">
                <a:cs typeface="+mn-cs"/>
              </a:rPr>
              <a:t>5</a:t>
            </a:r>
          </a:p>
        </p:txBody>
      </p:sp>
      <p:sp>
        <p:nvSpPr>
          <p:cNvPr id="7183" name="Line 15"/>
          <p:cNvSpPr>
            <a:spLocks noChangeShapeType="1"/>
          </p:cNvSpPr>
          <p:nvPr/>
        </p:nvSpPr>
        <p:spPr bwMode="auto">
          <a:xfrm>
            <a:off x="7023100" y="3413125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sv-SE">
              <a:cs typeface="+mn-cs"/>
            </a:endParaRPr>
          </a:p>
        </p:txBody>
      </p:sp>
      <p:sp>
        <p:nvSpPr>
          <p:cNvPr id="7184" name="Text Box 16"/>
          <p:cNvSpPr txBox="1">
            <a:spLocks noChangeArrowheads="1"/>
          </p:cNvSpPr>
          <p:nvPr/>
        </p:nvSpPr>
        <p:spPr bwMode="auto">
          <a:xfrm>
            <a:off x="5867400" y="3413125"/>
            <a:ext cx="438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sv-SE" sz="4000">
                <a:cs typeface="+mn-cs"/>
              </a:rPr>
              <a:t>5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sv-SE" sz="4000" smtClean="0">
                <a:solidFill>
                  <a:srgbClr val="9F214B"/>
                </a:solidFill>
                <a:cs typeface="+mj-cs"/>
              </a:rPr>
              <a:t>Addition av bråk med olika nämnare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defRPr/>
            </a:pPr>
            <a:r>
              <a:rPr lang="sv-SE" smtClean="0">
                <a:cs typeface="+mn-cs"/>
              </a:rPr>
              <a:t>Först ska bråken göras göras </a:t>
            </a:r>
            <a:r>
              <a:rPr lang="sv-SE" i="1" smtClean="0">
                <a:cs typeface="+mn-cs"/>
              </a:rPr>
              <a:t>liknämniga.</a:t>
            </a:r>
          </a:p>
          <a:p>
            <a:pPr>
              <a:defRPr/>
            </a:pPr>
            <a:r>
              <a:rPr lang="sv-SE" smtClean="0">
                <a:cs typeface="+mn-cs"/>
              </a:rPr>
              <a:t>Omvandla varje term så att de har gemensam nämnare. </a:t>
            </a:r>
          </a:p>
          <a:p>
            <a:pPr>
              <a:defRPr/>
            </a:pPr>
            <a:r>
              <a:rPr lang="sv-SE" smtClean="0">
                <a:cs typeface="+mn-cs"/>
              </a:rPr>
              <a:t>Omvandlingen sker genom förlängning.</a:t>
            </a:r>
          </a:p>
          <a:p>
            <a:pPr>
              <a:defRPr/>
            </a:pPr>
            <a:r>
              <a:rPr lang="sv-SE" smtClean="0">
                <a:cs typeface="+mn-cs"/>
              </a:rPr>
              <a:t>Förläng så bråken får samma nämnare.</a:t>
            </a:r>
          </a:p>
          <a:p>
            <a:pPr>
              <a:defRPr/>
            </a:pPr>
            <a:r>
              <a:rPr lang="sv-SE" smtClean="0">
                <a:cs typeface="+mn-cs"/>
              </a:rPr>
              <a:t>Efter detta kan sedan täljarna adderas ihop. </a:t>
            </a:r>
            <a:endParaRPr lang="sv-SE" smtClean="0">
              <a:cs typeface="+mn-cs"/>
              <a:hlinkClick r:id="rId2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sv-SE" smtClean="0">
                <a:solidFill>
                  <a:srgbClr val="9F214B"/>
                </a:solidFill>
                <a:cs typeface="+mj-cs"/>
              </a:rPr>
              <a:t>Svårare addition</a:t>
            </a: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1127125" y="2282825"/>
            <a:ext cx="318928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sv-SE" sz="4000">
                <a:cs typeface="+mn-cs"/>
              </a:rPr>
              <a:t>Olika nämnare</a:t>
            </a: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5013325" y="1825625"/>
            <a:ext cx="438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sv-SE" sz="4000">
                <a:cs typeface="+mn-cs"/>
              </a:rPr>
              <a:t>2</a:t>
            </a: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6419850" y="2209800"/>
            <a:ext cx="4699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sv-SE" sz="4000">
                <a:cs typeface="+mn-cs"/>
              </a:rPr>
              <a:t>=</a:t>
            </a:r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5029200" y="2590800"/>
            <a:ext cx="438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sv-SE" sz="4000">
                <a:cs typeface="+mn-cs"/>
              </a:rPr>
              <a:t>3</a:t>
            </a:r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5473700" y="2270125"/>
            <a:ext cx="4699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sv-SE" sz="4000">
                <a:cs typeface="+mn-cs"/>
              </a:rPr>
              <a:t>+</a:t>
            </a:r>
          </a:p>
        </p:txBody>
      </p:sp>
      <p:sp>
        <p:nvSpPr>
          <p:cNvPr id="21512" name="Text Box 8"/>
          <p:cNvSpPr txBox="1">
            <a:spLocks noChangeArrowheads="1"/>
          </p:cNvSpPr>
          <p:nvPr/>
        </p:nvSpPr>
        <p:spPr bwMode="auto">
          <a:xfrm>
            <a:off x="5867400" y="1905000"/>
            <a:ext cx="438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sv-SE" sz="4000">
                <a:cs typeface="+mn-cs"/>
              </a:rPr>
              <a:t>1</a:t>
            </a:r>
          </a:p>
        </p:txBody>
      </p:sp>
      <p:sp>
        <p:nvSpPr>
          <p:cNvPr id="21513" name="Line 9"/>
          <p:cNvSpPr>
            <a:spLocks noChangeShapeType="1"/>
          </p:cNvSpPr>
          <p:nvPr/>
        </p:nvSpPr>
        <p:spPr bwMode="auto">
          <a:xfrm>
            <a:off x="4953000" y="2590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sv-SE">
              <a:cs typeface="+mn-cs"/>
            </a:endParaRPr>
          </a:p>
        </p:txBody>
      </p:sp>
      <p:sp>
        <p:nvSpPr>
          <p:cNvPr id="21514" name="Line 10"/>
          <p:cNvSpPr>
            <a:spLocks noChangeShapeType="1"/>
          </p:cNvSpPr>
          <p:nvPr/>
        </p:nvSpPr>
        <p:spPr bwMode="auto">
          <a:xfrm>
            <a:off x="5943600" y="2590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sv-SE">
              <a:cs typeface="+mn-cs"/>
            </a:endParaRPr>
          </a:p>
        </p:txBody>
      </p:sp>
      <p:sp>
        <p:nvSpPr>
          <p:cNvPr id="21518" name="Text Box 14"/>
          <p:cNvSpPr txBox="1">
            <a:spLocks noChangeArrowheads="1"/>
          </p:cNvSpPr>
          <p:nvPr/>
        </p:nvSpPr>
        <p:spPr bwMode="auto">
          <a:xfrm>
            <a:off x="5867400" y="2590800"/>
            <a:ext cx="438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sv-SE" sz="4000">
                <a:cs typeface="+mn-cs"/>
              </a:rPr>
              <a:t>5</a:t>
            </a:r>
          </a:p>
        </p:txBody>
      </p:sp>
      <p:sp>
        <p:nvSpPr>
          <p:cNvPr id="21519" name="Text Box 15"/>
          <p:cNvSpPr txBox="1">
            <a:spLocks noChangeArrowheads="1"/>
          </p:cNvSpPr>
          <p:nvPr/>
        </p:nvSpPr>
        <p:spPr bwMode="auto">
          <a:xfrm>
            <a:off x="1279525" y="3714750"/>
            <a:ext cx="438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sv-SE" sz="4000">
                <a:cs typeface="+mn-cs"/>
              </a:rPr>
              <a:t>2</a:t>
            </a:r>
          </a:p>
        </p:txBody>
      </p:sp>
      <p:sp>
        <p:nvSpPr>
          <p:cNvPr id="21520" name="Text Box 16"/>
          <p:cNvSpPr txBox="1">
            <a:spLocks noChangeArrowheads="1"/>
          </p:cNvSpPr>
          <p:nvPr/>
        </p:nvSpPr>
        <p:spPr bwMode="auto">
          <a:xfrm>
            <a:off x="3352800" y="4098925"/>
            <a:ext cx="4699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sv-SE" sz="4000">
                <a:cs typeface="+mn-cs"/>
              </a:rPr>
              <a:t>=</a:t>
            </a:r>
          </a:p>
        </p:txBody>
      </p:sp>
      <p:sp>
        <p:nvSpPr>
          <p:cNvPr id="21521" name="Text Box 17"/>
          <p:cNvSpPr txBox="1">
            <a:spLocks noChangeArrowheads="1"/>
          </p:cNvSpPr>
          <p:nvPr/>
        </p:nvSpPr>
        <p:spPr bwMode="auto">
          <a:xfrm>
            <a:off x="1295400" y="4479925"/>
            <a:ext cx="438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sv-SE" sz="4000">
                <a:cs typeface="+mn-cs"/>
              </a:rPr>
              <a:t>3</a:t>
            </a:r>
          </a:p>
        </p:txBody>
      </p:sp>
      <p:sp>
        <p:nvSpPr>
          <p:cNvPr id="21522" name="Text Box 18"/>
          <p:cNvSpPr txBox="1">
            <a:spLocks noChangeArrowheads="1"/>
          </p:cNvSpPr>
          <p:nvPr/>
        </p:nvSpPr>
        <p:spPr bwMode="auto">
          <a:xfrm>
            <a:off x="2108200" y="4159250"/>
            <a:ext cx="4699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sv-SE" sz="4000">
                <a:cs typeface="+mn-cs"/>
              </a:rPr>
              <a:t>+</a:t>
            </a:r>
          </a:p>
        </p:txBody>
      </p:sp>
      <p:sp>
        <p:nvSpPr>
          <p:cNvPr id="21523" name="Text Box 19"/>
          <p:cNvSpPr txBox="1">
            <a:spLocks noChangeArrowheads="1"/>
          </p:cNvSpPr>
          <p:nvPr/>
        </p:nvSpPr>
        <p:spPr bwMode="auto">
          <a:xfrm>
            <a:off x="2590800" y="3733800"/>
            <a:ext cx="438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sv-SE" sz="4000">
                <a:cs typeface="+mn-cs"/>
              </a:rPr>
              <a:t>1</a:t>
            </a:r>
          </a:p>
        </p:txBody>
      </p:sp>
      <p:sp>
        <p:nvSpPr>
          <p:cNvPr id="21524" name="Line 20"/>
          <p:cNvSpPr>
            <a:spLocks noChangeShapeType="1"/>
          </p:cNvSpPr>
          <p:nvPr/>
        </p:nvSpPr>
        <p:spPr bwMode="auto">
          <a:xfrm>
            <a:off x="1219200" y="4479925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sv-SE">
              <a:cs typeface="+mn-cs"/>
            </a:endParaRPr>
          </a:p>
        </p:txBody>
      </p:sp>
      <p:sp>
        <p:nvSpPr>
          <p:cNvPr id="21525" name="Line 21"/>
          <p:cNvSpPr>
            <a:spLocks noChangeShapeType="1"/>
          </p:cNvSpPr>
          <p:nvPr/>
        </p:nvSpPr>
        <p:spPr bwMode="auto">
          <a:xfrm>
            <a:off x="2667000" y="4479925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sv-SE">
              <a:cs typeface="+mn-cs"/>
            </a:endParaRPr>
          </a:p>
        </p:txBody>
      </p:sp>
      <p:sp>
        <p:nvSpPr>
          <p:cNvPr id="21529" name="Text Box 25"/>
          <p:cNvSpPr txBox="1">
            <a:spLocks noChangeArrowheads="1"/>
          </p:cNvSpPr>
          <p:nvPr/>
        </p:nvSpPr>
        <p:spPr bwMode="auto">
          <a:xfrm>
            <a:off x="2590800" y="4479925"/>
            <a:ext cx="438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sv-SE" sz="4000">
                <a:cs typeface="+mn-cs"/>
              </a:rPr>
              <a:t>5</a:t>
            </a:r>
          </a:p>
        </p:txBody>
      </p:sp>
      <p:sp>
        <p:nvSpPr>
          <p:cNvPr id="21530" name="Text Box 26"/>
          <p:cNvSpPr txBox="1">
            <a:spLocks noChangeArrowheads="1"/>
          </p:cNvSpPr>
          <p:nvPr/>
        </p:nvSpPr>
        <p:spPr bwMode="auto">
          <a:xfrm>
            <a:off x="1600200" y="3717925"/>
            <a:ext cx="5238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sv-SE" sz="4000" baseline="30000">
                <a:solidFill>
                  <a:srgbClr val="9999FF"/>
                </a:solidFill>
                <a:cs typeface="+mn-cs"/>
              </a:rPr>
              <a:t>.</a:t>
            </a:r>
            <a:r>
              <a:rPr lang="sv-SE" sz="4000">
                <a:solidFill>
                  <a:srgbClr val="9999FF"/>
                </a:solidFill>
                <a:cs typeface="+mn-cs"/>
              </a:rPr>
              <a:t>5</a:t>
            </a:r>
          </a:p>
        </p:txBody>
      </p:sp>
      <p:sp>
        <p:nvSpPr>
          <p:cNvPr id="21531" name="Text Box 27"/>
          <p:cNvSpPr txBox="1">
            <a:spLocks noChangeArrowheads="1"/>
          </p:cNvSpPr>
          <p:nvPr/>
        </p:nvSpPr>
        <p:spPr bwMode="auto">
          <a:xfrm>
            <a:off x="1600200" y="4479925"/>
            <a:ext cx="5238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sv-SE" sz="4000" baseline="30000">
                <a:solidFill>
                  <a:srgbClr val="9999FF"/>
                </a:solidFill>
                <a:cs typeface="+mn-cs"/>
              </a:rPr>
              <a:t>.</a:t>
            </a:r>
            <a:r>
              <a:rPr lang="sv-SE" sz="4000">
                <a:solidFill>
                  <a:srgbClr val="9999FF"/>
                </a:solidFill>
                <a:cs typeface="+mn-cs"/>
              </a:rPr>
              <a:t>5</a:t>
            </a:r>
          </a:p>
        </p:txBody>
      </p:sp>
      <p:sp>
        <p:nvSpPr>
          <p:cNvPr id="21532" name="Text Box 28"/>
          <p:cNvSpPr txBox="1">
            <a:spLocks noChangeArrowheads="1"/>
          </p:cNvSpPr>
          <p:nvPr/>
        </p:nvSpPr>
        <p:spPr bwMode="auto">
          <a:xfrm>
            <a:off x="2828925" y="4495800"/>
            <a:ext cx="5238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sv-SE" sz="4000" baseline="30000">
                <a:solidFill>
                  <a:srgbClr val="9999FF"/>
                </a:solidFill>
                <a:cs typeface="+mn-cs"/>
              </a:rPr>
              <a:t>.</a:t>
            </a:r>
            <a:r>
              <a:rPr lang="sv-SE" sz="4000">
                <a:solidFill>
                  <a:srgbClr val="9999FF"/>
                </a:solidFill>
                <a:cs typeface="+mn-cs"/>
              </a:rPr>
              <a:t>3</a:t>
            </a:r>
          </a:p>
        </p:txBody>
      </p:sp>
      <p:sp>
        <p:nvSpPr>
          <p:cNvPr id="21533" name="Text Box 29"/>
          <p:cNvSpPr txBox="1">
            <a:spLocks noChangeArrowheads="1"/>
          </p:cNvSpPr>
          <p:nvPr/>
        </p:nvSpPr>
        <p:spPr bwMode="auto">
          <a:xfrm>
            <a:off x="2819400" y="3749675"/>
            <a:ext cx="5238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sv-SE" sz="4000" baseline="30000">
                <a:solidFill>
                  <a:srgbClr val="9999FF"/>
                </a:solidFill>
                <a:cs typeface="+mn-cs"/>
              </a:rPr>
              <a:t>.</a:t>
            </a:r>
            <a:r>
              <a:rPr lang="sv-SE" sz="4000">
                <a:solidFill>
                  <a:srgbClr val="9999FF"/>
                </a:solidFill>
                <a:cs typeface="+mn-cs"/>
              </a:rPr>
              <a:t>3</a:t>
            </a:r>
          </a:p>
        </p:txBody>
      </p:sp>
      <p:sp>
        <p:nvSpPr>
          <p:cNvPr id="21534" name="Text Box 30"/>
          <p:cNvSpPr txBox="1">
            <a:spLocks noChangeArrowheads="1"/>
          </p:cNvSpPr>
          <p:nvPr/>
        </p:nvSpPr>
        <p:spPr bwMode="auto">
          <a:xfrm>
            <a:off x="3870325" y="3733800"/>
            <a:ext cx="692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sv-SE" sz="4000">
                <a:cs typeface="+mn-cs"/>
              </a:rPr>
              <a:t>10</a:t>
            </a:r>
          </a:p>
        </p:txBody>
      </p:sp>
      <p:sp>
        <p:nvSpPr>
          <p:cNvPr id="21535" name="Text Box 31"/>
          <p:cNvSpPr txBox="1">
            <a:spLocks noChangeArrowheads="1"/>
          </p:cNvSpPr>
          <p:nvPr/>
        </p:nvSpPr>
        <p:spPr bwMode="auto">
          <a:xfrm>
            <a:off x="5791200" y="4117975"/>
            <a:ext cx="4699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sv-SE" sz="4000">
                <a:cs typeface="+mn-cs"/>
              </a:rPr>
              <a:t>=</a:t>
            </a:r>
          </a:p>
        </p:txBody>
      </p:sp>
      <p:sp>
        <p:nvSpPr>
          <p:cNvPr id="21536" name="Text Box 32"/>
          <p:cNvSpPr txBox="1">
            <a:spLocks noChangeArrowheads="1"/>
          </p:cNvSpPr>
          <p:nvPr/>
        </p:nvSpPr>
        <p:spPr bwMode="auto">
          <a:xfrm>
            <a:off x="3886200" y="4498975"/>
            <a:ext cx="692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sv-SE" sz="4000">
                <a:cs typeface="+mn-cs"/>
              </a:rPr>
              <a:t>15</a:t>
            </a:r>
          </a:p>
        </p:txBody>
      </p:sp>
      <p:sp>
        <p:nvSpPr>
          <p:cNvPr id="21537" name="Text Box 33"/>
          <p:cNvSpPr txBox="1">
            <a:spLocks noChangeArrowheads="1"/>
          </p:cNvSpPr>
          <p:nvPr/>
        </p:nvSpPr>
        <p:spPr bwMode="auto">
          <a:xfrm>
            <a:off x="4495800" y="4178300"/>
            <a:ext cx="4699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sv-SE" sz="4000">
                <a:cs typeface="+mn-cs"/>
              </a:rPr>
              <a:t>+</a:t>
            </a:r>
          </a:p>
        </p:txBody>
      </p:sp>
      <p:sp>
        <p:nvSpPr>
          <p:cNvPr id="21538" name="Text Box 34"/>
          <p:cNvSpPr txBox="1">
            <a:spLocks noChangeArrowheads="1"/>
          </p:cNvSpPr>
          <p:nvPr/>
        </p:nvSpPr>
        <p:spPr bwMode="auto">
          <a:xfrm>
            <a:off x="5048250" y="3733800"/>
            <a:ext cx="438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sv-SE" sz="4000">
                <a:cs typeface="+mn-cs"/>
              </a:rPr>
              <a:t>3</a:t>
            </a:r>
          </a:p>
        </p:txBody>
      </p:sp>
      <p:sp>
        <p:nvSpPr>
          <p:cNvPr id="21539" name="Line 35"/>
          <p:cNvSpPr>
            <a:spLocks noChangeShapeType="1"/>
          </p:cNvSpPr>
          <p:nvPr/>
        </p:nvSpPr>
        <p:spPr bwMode="auto">
          <a:xfrm flipV="1">
            <a:off x="3810000" y="4495800"/>
            <a:ext cx="762000" cy="3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sv-SE">
              <a:cs typeface="+mn-cs"/>
            </a:endParaRPr>
          </a:p>
        </p:txBody>
      </p:sp>
      <p:sp>
        <p:nvSpPr>
          <p:cNvPr id="21540" name="Line 36"/>
          <p:cNvSpPr>
            <a:spLocks noChangeShapeType="1"/>
          </p:cNvSpPr>
          <p:nvPr/>
        </p:nvSpPr>
        <p:spPr bwMode="auto">
          <a:xfrm flipV="1">
            <a:off x="4965700" y="4495800"/>
            <a:ext cx="749300" cy="3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sv-SE">
              <a:cs typeface="+mn-cs"/>
            </a:endParaRPr>
          </a:p>
        </p:txBody>
      </p:sp>
      <p:sp>
        <p:nvSpPr>
          <p:cNvPr id="21541" name="Text Box 37"/>
          <p:cNvSpPr txBox="1">
            <a:spLocks noChangeArrowheads="1"/>
          </p:cNvSpPr>
          <p:nvPr/>
        </p:nvSpPr>
        <p:spPr bwMode="auto">
          <a:xfrm>
            <a:off x="4889500" y="4498975"/>
            <a:ext cx="692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sv-SE" sz="4000">
                <a:cs typeface="+mn-cs"/>
              </a:rPr>
              <a:t>15</a:t>
            </a:r>
          </a:p>
        </p:txBody>
      </p:sp>
      <p:sp>
        <p:nvSpPr>
          <p:cNvPr id="21542" name="Text Box 38"/>
          <p:cNvSpPr txBox="1">
            <a:spLocks noChangeArrowheads="1"/>
          </p:cNvSpPr>
          <p:nvPr/>
        </p:nvSpPr>
        <p:spPr bwMode="auto">
          <a:xfrm>
            <a:off x="6302375" y="3657600"/>
            <a:ext cx="692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sv-SE" sz="4000">
                <a:cs typeface="+mn-cs"/>
              </a:rPr>
              <a:t>13</a:t>
            </a:r>
          </a:p>
        </p:txBody>
      </p:sp>
      <p:sp>
        <p:nvSpPr>
          <p:cNvPr id="21543" name="Text Box 39"/>
          <p:cNvSpPr txBox="1">
            <a:spLocks noChangeArrowheads="1"/>
          </p:cNvSpPr>
          <p:nvPr/>
        </p:nvSpPr>
        <p:spPr bwMode="auto">
          <a:xfrm>
            <a:off x="6318250" y="4498975"/>
            <a:ext cx="692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sv-SE" sz="4000">
                <a:cs typeface="+mn-cs"/>
              </a:rPr>
              <a:t>15</a:t>
            </a:r>
          </a:p>
        </p:txBody>
      </p:sp>
      <p:sp>
        <p:nvSpPr>
          <p:cNvPr id="21544" name="Line 40"/>
          <p:cNvSpPr>
            <a:spLocks noChangeShapeType="1"/>
          </p:cNvSpPr>
          <p:nvPr/>
        </p:nvSpPr>
        <p:spPr bwMode="auto">
          <a:xfrm flipV="1">
            <a:off x="6242050" y="4495800"/>
            <a:ext cx="762000" cy="3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sv-SE">
              <a:cs typeface="+mn-cs"/>
            </a:endParaRPr>
          </a:p>
        </p:txBody>
      </p:sp>
      <p:sp>
        <p:nvSpPr>
          <p:cNvPr id="21545" name="Text Box 41"/>
          <p:cNvSpPr txBox="1">
            <a:spLocks noChangeArrowheads="1"/>
          </p:cNvSpPr>
          <p:nvPr/>
        </p:nvSpPr>
        <p:spPr bwMode="auto">
          <a:xfrm>
            <a:off x="228600" y="5943600"/>
            <a:ext cx="17589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sv-SE" sz="3600">
                <a:solidFill>
                  <a:srgbClr val="9999FF"/>
                </a:solidFill>
                <a:cs typeface="+mn-cs"/>
              </a:rPr>
              <a:t>Förläng!</a:t>
            </a:r>
          </a:p>
        </p:txBody>
      </p:sp>
      <p:sp>
        <p:nvSpPr>
          <p:cNvPr id="21546" name="Line 42"/>
          <p:cNvSpPr>
            <a:spLocks noChangeShapeType="1"/>
          </p:cNvSpPr>
          <p:nvPr/>
        </p:nvSpPr>
        <p:spPr bwMode="auto">
          <a:xfrm flipV="1">
            <a:off x="1066800" y="5181600"/>
            <a:ext cx="685800" cy="838200"/>
          </a:xfrm>
          <a:prstGeom prst="line">
            <a:avLst/>
          </a:prstGeom>
          <a:noFill/>
          <a:ln w="9525">
            <a:solidFill>
              <a:srgbClr val="9999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sv-SE">
              <a:cs typeface="+mn-cs"/>
            </a:endParaRPr>
          </a:p>
        </p:txBody>
      </p:sp>
      <p:sp>
        <p:nvSpPr>
          <p:cNvPr id="21547" name="Line 43"/>
          <p:cNvSpPr>
            <a:spLocks noChangeShapeType="1"/>
          </p:cNvSpPr>
          <p:nvPr/>
        </p:nvSpPr>
        <p:spPr bwMode="auto">
          <a:xfrm flipV="1">
            <a:off x="1371600" y="5029200"/>
            <a:ext cx="1676400" cy="1066800"/>
          </a:xfrm>
          <a:prstGeom prst="line">
            <a:avLst/>
          </a:prstGeom>
          <a:noFill/>
          <a:ln w="9525">
            <a:solidFill>
              <a:srgbClr val="9999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sv-SE">
              <a:cs typeface="+mn-cs"/>
            </a:endParaRPr>
          </a:p>
        </p:txBody>
      </p:sp>
      <p:sp>
        <p:nvSpPr>
          <p:cNvPr id="21548" name="Line 44"/>
          <p:cNvSpPr>
            <a:spLocks noChangeShapeType="1"/>
          </p:cNvSpPr>
          <p:nvPr/>
        </p:nvSpPr>
        <p:spPr bwMode="auto">
          <a:xfrm flipV="1">
            <a:off x="1219200" y="4343400"/>
            <a:ext cx="1752600" cy="1676400"/>
          </a:xfrm>
          <a:prstGeom prst="line">
            <a:avLst/>
          </a:prstGeom>
          <a:noFill/>
          <a:ln w="9525">
            <a:solidFill>
              <a:srgbClr val="9999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sv-SE">
              <a:cs typeface="+mn-cs"/>
            </a:endParaRPr>
          </a:p>
        </p:txBody>
      </p:sp>
      <p:sp>
        <p:nvSpPr>
          <p:cNvPr id="21549" name="Line 45"/>
          <p:cNvSpPr>
            <a:spLocks noChangeShapeType="1"/>
          </p:cNvSpPr>
          <p:nvPr/>
        </p:nvSpPr>
        <p:spPr bwMode="auto">
          <a:xfrm flipV="1">
            <a:off x="914400" y="4267200"/>
            <a:ext cx="838200" cy="1676400"/>
          </a:xfrm>
          <a:prstGeom prst="line">
            <a:avLst/>
          </a:prstGeom>
          <a:noFill/>
          <a:ln w="9525">
            <a:solidFill>
              <a:srgbClr val="9999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sv-SE"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-tema 2">
      <a:dk1>
        <a:srgbClr val="000000"/>
      </a:dk1>
      <a:lt1>
        <a:srgbClr val="FFFFFF"/>
      </a:lt1>
      <a:dk2>
        <a:srgbClr val="0000FF"/>
      </a:dk2>
      <a:lt2>
        <a:srgbClr val="FFFF00"/>
      </a:lt2>
      <a:accent1>
        <a:srgbClr val="FF9900"/>
      </a:accent1>
      <a:accent2>
        <a:srgbClr val="00FFFF"/>
      </a:accent2>
      <a:accent3>
        <a:srgbClr val="AAAAFF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Office-tema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lnDef>
  </a:objectDefaults>
  <a:extraClrSchemeLst>
    <a:extraClrScheme>
      <a:clrScheme name="Office-tem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em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782</TotalTime>
  <Words>413</Words>
  <Application>Microsoft Macintosh PowerPoint</Application>
  <PresentationFormat>Bildspel på skärmen (4:3)</PresentationFormat>
  <Paragraphs>126</Paragraphs>
  <Slides>13</Slides>
  <Notes>0</Notes>
  <HiddenSlides>0</HiddenSlides>
  <MMClips>0</MMClips>
  <ScaleCrop>false</ScaleCrop>
  <HeadingPairs>
    <vt:vector size="6" baseType="variant">
      <vt:variant>
        <vt:lpstr>Använt typsnitt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13</vt:i4>
      </vt:variant>
    </vt:vector>
  </HeadingPairs>
  <TitlesOfParts>
    <vt:vector size="18" baseType="lpstr">
      <vt:lpstr>Times New Roman</vt:lpstr>
      <vt:lpstr>ＭＳ Ｐゴシック</vt:lpstr>
      <vt:lpstr>Arial</vt:lpstr>
      <vt:lpstr>Calibri</vt:lpstr>
      <vt:lpstr>Office-tema</vt:lpstr>
      <vt:lpstr>Bråk</vt:lpstr>
      <vt:lpstr>Vad är bråk</vt:lpstr>
      <vt:lpstr>Begrepp</vt:lpstr>
      <vt:lpstr>Allmänt</vt:lpstr>
      <vt:lpstr>Regler </vt:lpstr>
      <vt:lpstr>Förläng</vt:lpstr>
      <vt:lpstr>Enkel addition</vt:lpstr>
      <vt:lpstr>Addition av bråk med olika nämnare</vt:lpstr>
      <vt:lpstr>Svårare addition</vt:lpstr>
      <vt:lpstr>Enkel multiplikation</vt:lpstr>
      <vt:lpstr>Multiplikation av två bråk</vt:lpstr>
      <vt:lpstr>Division av bråk</vt:lpstr>
      <vt:lpstr>Decimaltal </vt:lpstr>
    </vt:vector>
  </TitlesOfParts>
  <Company>Vokativ Förlag &amp; Multimedia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Bråk</dc:title>
  <dc:creator>Håkan Elderstig</dc:creator>
  <cp:lastModifiedBy>Håkan Elderstig</cp:lastModifiedBy>
  <cp:revision>6</cp:revision>
  <dcterms:created xsi:type="dcterms:W3CDTF">2006-11-21T22:51:52Z</dcterms:created>
  <dcterms:modified xsi:type="dcterms:W3CDTF">2012-10-22T20:19:06Z</dcterms:modified>
</cp:coreProperties>
</file>