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handoutMasterIdLst>
    <p:handoutMasterId r:id="rId27"/>
  </p:handoutMasterIdLst>
  <p:sldIdLst>
    <p:sldId id="256" r:id="rId5"/>
    <p:sldId id="288" r:id="rId6"/>
    <p:sldId id="281" r:id="rId7"/>
    <p:sldId id="282" r:id="rId8"/>
    <p:sldId id="280" r:id="rId9"/>
    <p:sldId id="290" r:id="rId10"/>
    <p:sldId id="291" r:id="rId11"/>
    <p:sldId id="286" r:id="rId12"/>
    <p:sldId id="289" r:id="rId13"/>
    <p:sldId id="269" r:id="rId14"/>
    <p:sldId id="279" r:id="rId15"/>
    <p:sldId id="270" r:id="rId16"/>
    <p:sldId id="271" r:id="rId17"/>
    <p:sldId id="272" r:id="rId18"/>
    <p:sldId id="273" r:id="rId19"/>
    <p:sldId id="274" r:id="rId20"/>
    <p:sldId id="275" r:id="rId21"/>
    <p:sldId id="276" r:id="rId22"/>
    <p:sldId id="277" r:id="rId23"/>
    <p:sldId id="278" r:id="rId24"/>
    <p:sldId id="267" r:id="rId25"/>
  </p:sldIdLst>
  <p:sldSz cx="12192000" cy="6858000"/>
  <p:notesSz cx="6858000" cy="9144000"/>
  <p:defaultTextStyle>
    <a:defPPr rtl="0">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1" autoAdjust="0"/>
  </p:normalViewPr>
  <p:slideViewPr>
    <p:cSldViewPr snapToGrid="0">
      <p:cViewPr varScale="1">
        <p:scale>
          <a:sx n="80" d="100"/>
          <a:sy n="80" d="100"/>
        </p:scale>
        <p:origin x="136" y="48"/>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4649C7C-8103-4265-AFA5-3C4D8B7FC95B}" type="doc">
      <dgm:prSet loTypeId="urn:microsoft.com/office/officeart/2018/2/layout/IconVerticalSolidList#2"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44AB25-52A0-4D0A-814E-80410B8E77CC}">
      <dgm:prSet/>
      <dgm:spPr/>
      <dgm:t>
        <a:bodyPr/>
        <a:lstStyle/>
        <a:p>
          <a:r>
            <a:rPr lang="en-US" b="0" i="0"/>
            <a:t>Förståelse av vad entreprenörskapet innebär för individer, organisationer, företag och samhällen.</a:t>
          </a:r>
          <a:endParaRPr lang="en-US"/>
        </a:p>
      </dgm:t>
    </dgm:pt>
    <dgm:pt modelId="{06387F4A-4B58-4EE5-95B1-0DEF72C5259A}" type="parTrans" cxnId="{B1852E56-3B3E-4478-B7E6-80D1F79CFAAD}">
      <dgm:prSet/>
      <dgm:spPr/>
      <dgm:t>
        <a:bodyPr/>
        <a:lstStyle/>
        <a:p>
          <a:endParaRPr lang="en-US"/>
        </a:p>
      </dgm:t>
    </dgm:pt>
    <dgm:pt modelId="{4494EDBB-0B81-465D-BFF3-697BBD0B1DAD}" type="sibTrans" cxnId="{B1852E56-3B3E-4478-B7E6-80D1F79CFAAD}">
      <dgm:prSet/>
      <dgm:spPr/>
      <dgm:t>
        <a:bodyPr/>
        <a:lstStyle/>
        <a:p>
          <a:endParaRPr lang="en-US"/>
        </a:p>
      </dgm:t>
    </dgm:pt>
    <dgm:pt modelId="{DDE19979-D1BE-480F-8E65-694ED3091187}">
      <dgm:prSet/>
      <dgm:spPr/>
      <dgm:t>
        <a:bodyPr/>
        <a:lstStyle/>
        <a:p>
          <a:r>
            <a:rPr lang="en-US" b="0" i="0"/>
            <a:t>Förmåga att omvandla idéer till praktiska och målinriktade aktiviteter för att starta ett projekt eller fiktivt företag.</a:t>
          </a:r>
          <a:endParaRPr lang="en-US"/>
        </a:p>
      </dgm:t>
    </dgm:pt>
    <dgm:pt modelId="{8CA3B1FD-BDB0-4089-9DAF-72578B3A1DA6}" type="parTrans" cxnId="{DF72AE50-1DF4-4B0D-AD53-27BE716ED25D}">
      <dgm:prSet/>
      <dgm:spPr/>
      <dgm:t>
        <a:bodyPr/>
        <a:lstStyle/>
        <a:p>
          <a:endParaRPr lang="en-US"/>
        </a:p>
      </dgm:t>
    </dgm:pt>
    <dgm:pt modelId="{C313563A-5A4D-440E-B547-729635E5CA5E}" type="sibTrans" cxnId="{DF72AE50-1DF4-4B0D-AD53-27BE716ED25D}">
      <dgm:prSet/>
      <dgm:spPr/>
      <dgm:t>
        <a:bodyPr/>
        <a:lstStyle/>
        <a:p>
          <a:endParaRPr lang="en-US"/>
        </a:p>
      </dgm:t>
    </dgm:pt>
    <dgm:pt modelId="{B99A7B16-DA69-463C-9C00-826DCE7ECD15}">
      <dgm:prSet/>
      <dgm:spPr/>
      <dgm:t>
        <a:bodyPr/>
        <a:lstStyle/>
        <a:p>
          <a:r>
            <a:rPr lang="en-US" b="0" i="0"/>
            <a:t>Förmåga att använda företagsekonomiska metoder.</a:t>
          </a:r>
          <a:endParaRPr lang="en-US"/>
        </a:p>
      </dgm:t>
    </dgm:pt>
    <dgm:pt modelId="{BA7CA1C7-49BE-4785-B8A4-F886A552A702}" type="parTrans" cxnId="{1D1DEA5F-5646-407D-A698-C0969F924D4D}">
      <dgm:prSet/>
      <dgm:spPr/>
      <dgm:t>
        <a:bodyPr/>
        <a:lstStyle/>
        <a:p>
          <a:endParaRPr lang="en-US"/>
        </a:p>
      </dgm:t>
    </dgm:pt>
    <dgm:pt modelId="{2776B78F-FD3D-439B-8FB4-3BA51DE5EAEE}" type="sibTrans" cxnId="{1D1DEA5F-5646-407D-A698-C0969F924D4D}">
      <dgm:prSet/>
      <dgm:spPr/>
      <dgm:t>
        <a:bodyPr/>
        <a:lstStyle/>
        <a:p>
          <a:endParaRPr lang="en-US"/>
        </a:p>
      </dgm:t>
    </dgm:pt>
    <dgm:pt modelId="{ADF4BF0C-84B9-480C-96E2-C4DA1E3684C9}" type="pres">
      <dgm:prSet presAssocID="{D4649C7C-8103-4265-AFA5-3C4D8B7FC95B}" presName="root" presStyleCnt="0">
        <dgm:presLayoutVars>
          <dgm:dir/>
          <dgm:resizeHandles val="exact"/>
        </dgm:presLayoutVars>
      </dgm:prSet>
      <dgm:spPr/>
    </dgm:pt>
    <dgm:pt modelId="{B2C976EA-AE31-4AA6-ACA3-5036940345AB}" type="pres">
      <dgm:prSet presAssocID="{AA44AB25-52A0-4D0A-814E-80410B8E77CC}" presName="compNode" presStyleCnt="0"/>
      <dgm:spPr/>
    </dgm:pt>
    <dgm:pt modelId="{4E247423-B825-46A7-92FD-B8F8566134B5}" type="pres">
      <dgm:prSet presAssocID="{AA44AB25-52A0-4D0A-814E-80410B8E77CC}" presName="bgRect" presStyleLbl="bgShp" presStyleIdx="0" presStyleCnt="3"/>
      <dgm:spPr/>
    </dgm:pt>
    <dgm:pt modelId="{D62EB52F-792C-4075-849B-D53B146EAE6C}" type="pres">
      <dgm:prSet presAssocID="{AA44AB25-52A0-4D0A-814E-80410B8E77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d"/>
        </a:ext>
      </dgm:extLst>
    </dgm:pt>
    <dgm:pt modelId="{489B0610-E0EB-4457-BE60-D7C84CEBAE6D}" type="pres">
      <dgm:prSet presAssocID="{AA44AB25-52A0-4D0A-814E-80410B8E77CC}" presName="spaceRect" presStyleCnt="0"/>
      <dgm:spPr/>
    </dgm:pt>
    <dgm:pt modelId="{B2978FB0-D686-435A-9423-9F6807753AE4}" type="pres">
      <dgm:prSet presAssocID="{AA44AB25-52A0-4D0A-814E-80410B8E77CC}" presName="parTx" presStyleLbl="revTx" presStyleIdx="0" presStyleCnt="3">
        <dgm:presLayoutVars>
          <dgm:chMax val="0"/>
          <dgm:chPref val="0"/>
        </dgm:presLayoutVars>
      </dgm:prSet>
      <dgm:spPr/>
    </dgm:pt>
    <dgm:pt modelId="{DA9A2681-5E94-4ACE-B2E6-A8E63F33238B}" type="pres">
      <dgm:prSet presAssocID="{4494EDBB-0B81-465D-BFF3-697BBD0B1DAD}" presName="sibTrans" presStyleCnt="0"/>
      <dgm:spPr/>
    </dgm:pt>
    <dgm:pt modelId="{14B67C6E-DED6-4BC5-B62E-3B688018ABBA}" type="pres">
      <dgm:prSet presAssocID="{DDE19979-D1BE-480F-8E65-694ED3091187}" presName="compNode" presStyleCnt="0"/>
      <dgm:spPr/>
    </dgm:pt>
    <dgm:pt modelId="{F5F11929-44A9-4310-95A8-D9C6F904D16C}" type="pres">
      <dgm:prSet presAssocID="{DDE19979-D1BE-480F-8E65-694ED3091187}" presName="bgRect" presStyleLbl="bgShp" presStyleIdx="1" presStyleCnt="3"/>
      <dgm:spPr/>
    </dgm:pt>
    <dgm:pt modelId="{F6316DEC-15DE-44B5-A3EA-3F5235314915}" type="pres">
      <dgm:prSet presAssocID="{DDE19979-D1BE-480F-8E65-694ED30911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ödlampa"/>
        </a:ext>
      </dgm:extLst>
    </dgm:pt>
    <dgm:pt modelId="{43C77D00-FA64-43D5-9A7D-4C9A270B9A07}" type="pres">
      <dgm:prSet presAssocID="{DDE19979-D1BE-480F-8E65-694ED3091187}" presName="spaceRect" presStyleCnt="0"/>
      <dgm:spPr/>
    </dgm:pt>
    <dgm:pt modelId="{146CCD01-5DBD-4E9F-8156-1196BA411F3C}" type="pres">
      <dgm:prSet presAssocID="{DDE19979-D1BE-480F-8E65-694ED3091187}" presName="parTx" presStyleLbl="revTx" presStyleIdx="1" presStyleCnt="3">
        <dgm:presLayoutVars>
          <dgm:chMax val="0"/>
          <dgm:chPref val="0"/>
        </dgm:presLayoutVars>
      </dgm:prSet>
      <dgm:spPr/>
    </dgm:pt>
    <dgm:pt modelId="{63B5CD25-FC2D-457B-BF5B-B20F536B02F3}" type="pres">
      <dgm:prSet presAssocID="{C313563A-5A4D-440E-B547-729635E5CA5E}" presName="sibTrans" presStyleCnt="0"/>
      <dgm:spPr/>
    </dgm:pt>
    <dgm:pt modelId="{BC9B2DF4-2AB4-4A74-BE9F-CD020ECE5877}" type="pres">
      <dgm:prSet presAssocID="{B99A7B16-DA69-463C-9C00-826DCE7ECD15}" presName="compNode" presStyleCnt="0"/>
      <dgm:spPr/>
    </dgm:pt>
    <dgm:pt modelId="{4E97BDFD-8024-4A0C-9F9C-F617713DAA73}" type="pres">
      <dgm:prSet presAssocID="{B99A7B16-DA69-463C-9C00-826DCE7ECD15}" presName="bgRect" presStyleLbl="bgShp" presStyleIdx="2" presStyleCnt="3"/>
      <dgm:spPr/>
    </dgm:pt>
    <dgm:pt modelId="{1E2F0821-DC16-4AAB-9BA6-BA84EE5226D1}" type="pres">
      <dgm:prSet presAssocID="{B99A7B16-DA69-463C-9C00-826DCE7ECD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ugghjul"/>
        </a:ext>
      </dgm:extLst>
    </dgm:pt>
    <dgm:pt modelId="{CDD5B3AD-3308-4EA5-B27A-D20657C71E74}" type="pres">
      <dgm:prSet presAssocID="{B99A7B16-DA69-463C-9C00-826DCE7ECD15}" presName="spaceRect" presStyleCnt="0"/>
      <dgm:spPr/>
    </dgm:pt>
    <dgm:pt modelId="{23A1667F-0412-4635-9D04-2FDCD4A11511}" type="pres">
      <dgm:prSet presAssocID="{B99A7B16-DA69-463C-9C00-826DCE7ECD15}" presName="parTx" presStyleLbl="revTx" presStyleIdx="2" presStyleCnt="3">
        <dgm:presLayoutVars>
          <dgm:chMax val="0"/>
          <dgm:chPref val="0"/>
        </dgm:presLayoutVars>
      </dgm:prSet>
      <dgm:spPr/>
    </dgm:pt>
  </dgm:ptLst>
  <dgm:cxnLst>
    <dgm:cxn modelId="{246B4F10-5583-4C7E-935D-43EA671FF6B4}" type="presOf" srcId="{D4649C7C-8103-4265-AFA5-3C4D8B7FC95B}" destId="{ADF4BF0C-84B9-480C-96E2-C4DA1E3684C9}" srcOrd="0" destOrd="0" presId="urn:microsoft.com/office/officeart/2018/2/layout/IconVerticalSolidList#2"/>
    <dgm:cxn modelId="{1D1DEA5F-5646-407D-A698-C0969F924D4D}" srcId="{D4649C7C-8103-4265-AFA5-3C4D8B7FC95B}" destId="{B99A7B16-DA69-463C-9C00-826DCE7ECD15}" srcOrd="2" destOrd="0" parTransId="{BA7CA1C7-49BE-4785-B8A4-F886A552A702}" sibTransId="{2776B78F-FD3D-439B-8FB4-3BA51DE5EAEE}"/>
    <dgm:cxn modelId="{DF72AE50-1DF4-4B0D-AD53-27BE716ED25D}" srcId="{D4649C7C-8103-4265-AFA5-3C4D8B7FC95B}" destId="{DDE19979-D1BE-480F-8E65-694ED3091187}" srcOrd="1" destOrd="0" parTransId="{8CA3B1FD-BDB0-4089-9DAF-72578B3A1DA6}" sibTransId="{C313563A-5A4D-440E-B547-729635E5CA5E}"/>
    <dgm:cxn modelId="{B1852E56-3B3E-4478-B7E6-80D1F79CFAAD}" srcId="{D4649C7C-8103-4265-AFA5-3C4D8B7FC95B}" destId="{AA44AB25-52A0-4D0A-814E-80410B8E77CC}" srcOrd="0" destOrd="0" parTransId="{06387F4A-4B58-4EE5-95B1-0DEF72C5259A}" sibTransId="{4494EDBB-0B81-465D-BFF3-697BBD0B1DAD}"/>
    <dgm:cxn modelId="{E8FF9656-B2BB-4F66-88D3-607FE46BB918}" type="presOf" srcId="{DDE19979-D1BE-480F-8E65-694ED3091187}" destId="{146CCD01-5DBD-4E9F-8156-1196BA411F3C}" srcOrd="0" destOrd="0" presId="urn:microsoft.com/office/officeart/2018/2/layout/IconVerticalSolidList#2"/>
    <dgm:cxn modelId="{0AE20A58-502F-4033-95E0-4D6BD04380E5}" type="presOf" srcId="{B99A7B16-DA69-463C-9C00-826DCE7ECD15}" destId="{23A1667F-0412-4635-9D04-2FDCD4A11511}" srcOrd="0" destOrd="0" presId="urn:microsoft.com/office/officeart/2018/2/layout/IconVerticalSolidList#2"/>
    <dgm:cxn modelId="{8D660AF2-99BC-43AF-BD72-F7AEBBD4CEF6}" type="presOf" srcId="{AA44AB25-52A0-4D0A-814E-80410B8E77CC}" destId="{B2978FB0-D686-435A-9423-9F6807753AE4}" srcOrd="0" destOrd="0" presId="urn:microsoft.com/office/officeart/2018/2/layout/IconVerticalSolidList#2"/>
    <dgm:cxn modelId="{03ED67F7-B0C5-426F-AC00-1687F6B88F07}" type="presParOf" srcId="{ADF4BF0C-84B9-480C-96E2-C4DA1E3684C9}" destId="{B2C976EA-AE31-4AA6-ACA3-5036940345AB}" srcOrd="0" destOrd="0" presId="urn:microsoft.com/office/officeart/2018/2/layout/IconVerticalSolidList#2"/>
    <dgm:cxn modelId="{79AB124E-C54B-4E99-8F71-72BAFF8BF375}" type="presParOf" srcId="{B2C976EA-AE31-4AA6-ACA3-5036940345AB}" destId="{4E247423-B825-46A7-92FD-B8F8566134B5}" srcOrd="0" destOrd="0" presId="urn:microsoft.com/office/officeart/2018/2/layout/IconVerticalSolidList#2"/>
    <dgm:cxn modelId="{1713DBE6-0435-474C-A5CF-B7ECD75644C5}" type="presParOf" srcId="{B2C976EA-AE31-4AA6-ACA3-5036940345AB}" destId="{D62EB52F-792C-4075-849B-D53B146EAE6C}" srcOrd="1" destOrd="0" presId="urn:microsoft.com/office/officeart/2018/2/layout/IconVerticalSolidList#2"/>
    <dgm:cxn modelId="{78CA9D08-0D30-4266-A42B-14EF9181D187}" type="presParOf" srcId="{B2C976EA-AE31-4AA6-ACA3-5036940345AB}" destId="{489B0610-E0EB-4457-BE60-D7C84CEBAE6D}" srcOrd="2" destOrd="0" presId="urn:microsoft.com/office/officeart/2018/2/layout/IconVerticalSolidList#2"/>
    <dgm:cxn modelId="{97FC7728-80F1-48F8-AA41-08CF1730727E}" type="presParOf" srcId="{B2C976EA-AE31-4AA6-ACA3-5036940345AB}" destId="{B2978FB0-D686-435A-9423-9F6807753AE4}" srcOrd="3" destOrd="0" presId="urn:microsoft.com/office/officeart/2018/2/layout/IconVerticalSolidList#2"/>
    <dgm:cxn modelId="{8FAA64B4-09F8-45D9-8E62-7ECA6F3E78DC}" type="presParOf" srcId="{ADF4BF0C-84B9-480C-96E2-C4DA1E3684C9}" destId="{DA9A2681-5E94-4ACE-B2E6-A8E63F33238B}" srcOrd="1" destOrd="0" presId="urn:microsoft.com/office/officeart/2018/2/layout/IconVerticalSolidList#2"/>
    <dgm:cxn modelId="{AFFCB38A-1ECD-4BB1-9A34-8D289948D48B}" type="presParOf" srcId="{ADF4BF0C-84B9-480C-96E2-C4DA1E3684C9}" destId="{14B67C6E-DED6-4BC5-B62E-3B688018ABBA}" srcOrd="2" destOrd="0" presId="urn:microsoft.com/office/officeart/2018/2/layout/IconVerticalSolidList#2"/>
    <dgm:cxn modelId="{CAFF797A-2852-4763-B9BE-3D69C11BCA3E}" type="presParOf" srcId="{14B67C6E-DED6-4BC5-B62E-3B688018ABBA}" destId="{F5F11929-44A9-4310-95A8-D9C6F904D16C}" srcOrd="0" destOrd="0" presId="urn:microsoft.com/office/officeart/2018/2/layout/IconVerticalSolidList#2"/>
    <dgm:cxn modelId="{A4FEC4FA-8B76-43DB-A71A-343478A92554}" type="presParOf" srcId="{14B67C6E-DED6-4BC5-B62E-3B688018ABBA}" destId="{F6316DEC-15DE-44B5-A3EA-3F5235314915}" srcOrd="1" destOrd="0" presId="urn:microsoft.com/office/officeart/2018/2/layout/IconVerticalSolidList#2"/>
    <dgm:cxn modelId="{F4474BBC-AF97-4347-9E6E-B010E09379D8}" type="presParOf" srcId="{14B67C6E-DED6-4BC5-B62E-3B688018ABBA}" destId="{43C77D00-FA64-43D5-9A7D-4C9A270B9A07}" srcOrd="2" destOrd="0" presId="urn:microsoft.com/office/officeart/2018/2/layout/IconVerticalSolidList#2"/>
    <dgm:cxn modelId="{3C4AF35C-A47C-4109-A1EF-F6C21EF15450}" type="presParOf" srcId="{14B67C6E-DED6-4BC5-B62E-3B688018ABBA}" destId="{146CCD01-5DBD-4E9F-8156-1196BA411F3C}" srcOrd="3" destOrd="0" presId="urn:microsoft.com/office/officeart/2018/2/layout/IconVerticalSolidList#2"/>
    <dgm:cxn modelId="{E029B605-6FC7-483B-B929-20AC040AF0D8}" type="presParOf" srcId="{ADF4BF0C-84B9-480C-96E2-C4DA1E3684C9}" destId="{63B5CD25-FC2D-457B-BF5B-B20F536B02F3}" srcOrd="3" destOrd="0" presId="urn:microsoft.com/office/officeart/2018/2/layout/IconVerticalSolidList#2"/>
    <dgm:cxn modelId="{97DFAED7-43C3-458C-AC6D-2A15F61A53B1}" type="presParOf" srcId="{ADF4BF0C-84B9-480C-96E2-C4DA1E3684C9}" destId="{BC9B2DF4-2AB4-4A74-BE9F-CD020ECE5877}" srcOrd="4" destOrd="0" presId="urn:microsoft.com/office/officeart/2018/2/layout/IconVerticalSolidList#2"/>
    <dgm:cxn modelId="{D3199ED2-C797-402A-83F9-6CF136AC4C13}" type="presParOf" srcId="{BC9B2DF4-2AB4-4A74-BE9F-CD020ECE5877}" destId="{4E97BDFD-8024-4A0C-9F9C-F617713DAA73}" srcOrd="0" destOrd="0" presId="urn:microsoft.com/office/officeart/2018/2/layout/IconVerticalSolidList#2"/>
    <dgm:cxn modelId="{CE945D08-D18F-4EFB-BAC2-0DB06D925710}" type="presParOf" srcId="{BC9B2DF4-2AB4-4A74-BE9F-CD020ECE5877}" destId="{1E2F0821-DC16-4AAB-9BA6-BA84EE5226D1}" srcOrd="1" destOrd="0" presId="urn:microsoft.com/office/officeart/2018/2/layout/IconVerticalSolidList#2"/>
    <dgm:cxn modelId="{E4F88362-C6E0-4F47-8967-01C46D7EFC9C}" type="presParOf" srcId="{BC9B2DF4-2AB4-4A74-BE9F-CD020ECE5877}" destId="{CDD5B3AD-3308-4EA5-B27A-D20657C71E74}" srcOrd="2" destOrd="0" presId="urn:microsoft.com/office/officeart/2018/2/layout/IconVerticalSolidList#2"/>
    <dgm:cxn modelId="{E9F26860-E765-45DC-90AE-2A9F52A17FC4}" type="presParOf" srcId="{BC9B2DF4-2AB4-4A74-BE9F-CD020ECE5877}" destId="{23A1667F-0412-4635-9D04-2FDCD4A11511}" srcOrd="3" destOrd="0" presId="urn:microsoft.com/office/officeart/2018/2/layout/IconVerticalSolid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47423-B825-46A7-92FD-B8F8566134B5}">
      <dsp:nvSpPr>
        <dsp:cNvPr id="0" name=""/>
        <dsp:cNvSpPr/>
      </dsp:nvSpPr>
      <dsp:spPr>
        <a:xfrm>
          <a:off x="0" y="558"/>
          <a:ext cx="6496050" cy="1305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B52F-792C-4075-849B-D53B146EAE6C}">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978FB0-D686-435A-9423-9F6807753AE4}">
      <dsp:nvSpPr>
        <dsp:cNvPr id="0" name=""/>
        <dsp:cNvSpPr/>
      </dsp:nvSpPr>
      <dsp:spPr>
        <a:xfrm>
          <a:off x="1508391" y="558"/>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b="0" i="0" kern="1200"/>
            <a:t>Förståelse av vad entreprenörskapet innebär för individer, organisationer, företag och samhällen.</a:t>
          </a:r>
          <a:endParaRPr lang="en-US" sz="1900" kern="1200"/>
        </a:p>
      </dsp:txBody>
      <dsp:txXfrm>
        <a:off x="1508391" y="558"/>
        <a:ext cx="4987658" cy="1305966"/>
      </dsp:txXfrm>
    </dsp:sp>
    <dsp:sp modelId="{F5F11929-44A9-4310-95A8-D9C6F904D16C}">
      <dsp:nvSpPr>
        <dsp:cNvPr id="0" name=""/>
        <dsp:cNvSpPr/>
      </dsp:nvSpPr>
      <dsp:spPr>
        <a:xfrm>
          <a:off x="0" y="1633016"/>
          <a:ext cx="6496050" cy="1305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16DEC-15DE-44B5-A3EA-3F5235314915}">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6CCD01-5DBD-4E9F-8156-1196BA411F3C}">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b="0" i="0" kern="1200"/>
            <a:t>Förmåga att omvandla idéer till praktiska och målinriktade aktiviteter för att starta ett projekt eller fiktivt företag.</a:t>
          </a:r>
          <a:endParaRPr lang="en-US" sz="1900" kern="1200"/>
        </a:p>
      </dsp:txBody>
      <dsp:txXfrm>
        <a:off x="1508391" y="1633016"/>
        <a:ext cx="4987658" cy="1305966"/>
      </dsp:txXfrm>
    </dsp:sp>
    <dsp:sp modelId="{4E97BDFD-8024-4A0C-9F9C-F617713DAA73}">
      <dsp:nvSpPr>
        <dsp:cNvPr id="0" name=""/>
        <dsp:cNvSpPr/>
      </dsp:nvSpPr>
      <dsp:spPr>
        <a:xfrm>
          <a:off x="0" y="3265475"/>
          <a:ext cx="6496050" cy="1305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F0821-DC16-4AAB-9BA6-BA84EE5226D1}">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A1667F-0412-4635-9D04-2FDCD4A11511}">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b="0" i="0" kern="1200"/>
            <a:t>Förmåga att använda företagsekonomiska metoder.</a:t>
          </a:r>
          <a:endParaRPr lang="en-US" sz="1900" kern="1200"/>
        </a:p>
      </dsp:txBody>
      <dsp:txXfrm>
        <a:off x="1508391" y="3265475"/>
        <a:ext cx="4987658"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2">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37809F2-C854-4629-9431-DC68AE471B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A6CFD0C-3F08-4D9C-847E-5D746B8F65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D66E62-4AF2-4919-9EDE-BEE779C96B5D}" type="datetime1">
              <a:rPr lang="sv-SE" smtClean="0"/>
              <a:t>2021-09-06</a:t>
            </a:fld>
            <a:endParaRPr lang="sv-SE" dirty="0"/>
          </a:p>
        </p:txBody>
      </p:sp>
      <p:sp>
        <p:nvSpPr>
          <p:cNvPr id="4" name="Platshållare för sidfot 3">
            <a:extLst>
              <a:ext uri="{FF2B5EF4-FFF2-40B4-BE49-F238E27FC236}">
                <a16:creationId xmlns:a16="http://schemas.microsoft.com/office/drawing/2014/main" id="{A4427F08-59A1-45C2-B158-B8BE944E0C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F7004D7-B9DA-409C-9DB1-68A49C8FF2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E746F8-F984-4C26-BF9B-61EB16EAAAEC}" type="slidenum">
              <a:rPr lang="sv-SE" smtClean="0"/>
              <a:t>‹#›</a:t>
            </a:fld>
            <a:endParaRPr lang="sv-SE"/>
          </a:p>
        </p:txBody>
      </p:sp>
    </p:spTree>
    <p:extLst>
      <p:ext uri="{BB962C8B-B14F-4D97-AF65-F5344CB8AC3E}">
        <p14:creationId xmlns:p14="http://schemas.microsoft.com/office/powerpoint/2010/main" val="35476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05BA1-9C09-4499-89FC-350848E829FD}" type="datetime1">
              <a:rPr lang="sv-SE" smtClean="0"/>
              <a:pPr/>
              <a:t>2021-09-06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dirty="0"/>
              <a:t>Redigera format för bakgrundstext</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674C7-1299-404A-9488-C6E62E66A6BB}" type="slidenum">
              <a:rPr lang="sv-SE" noProof="0" smtClean="0"/>
              <a:t>‹#›</a:t>
            </a:fld>
            <a:endParaRPr lang="sv-SE" noProof="0"/>
          </a:p>
        </p:txBody>
      </p:sp>
    </p:spTree>
    <p:extLst>
      <p:ext uri="{BB962C8B-B14F-4D97-AF65-F5344CB8AC3E}">
        <p14:creationId xmlns:p14="http://schemas.microsoft.com/office/powerpoint/2010/main" val="419657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52674C7-1299-404A-9488-C6E62E66A6BB}" type="slidenum">
              <a:rPr lang="sv-SE" smtClean="0"/>
              <a:t>1</a:t>
            </a:fld>
            <a:endParaRPr lang="sv-SE"/>
          </a:p>
        </p:txBody>
      </p:sp>
    </p:spTree>
    <p:extLst>
      <p:ext uri="{BB962C8B-B14F-4D97-AF65-F5344CB8AC3E}">
        <p14:creationId xmlns:p14="http://schemas.microsoft.com/office/powerpoint/2010/main" val="159545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52674C7-1299-404A-9488-C6E62E66A6BB}" type="slidenum">
              <a:rPr lang="sv-SE" smtClean="0"/>
              <a:t>21</a:t>
            </a:fld>
            <a:endParaRPr lang="sv-SE"/>
          </a:p>
        </p:txBody>
      </p:sp>
    </p:spTree>
    <p:extLst>
      <p:ext uri="{BB962C8B-B14F-4D97-AF65-F5344CB8AC3E}">
        <p14:creationId xmlns:p14="http://schemas.microsoft.com/office/powerpoint/2010/main" val="316923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54955" y="1447800"/>
            <a:ext cx="8825658" cy="3329581"/>
          </a:xfrm>
        </p:spPr>
        <p:txBody>
          <a:bodyPr rtlCol="0" anchor="b"/>
          <a:lstStyle>
            <a:lvl1pPr>
              <a:defRPr sz="7200"/>
            </a:lvl1pPr>
          </a:lstStyle>
          <a:p>
            <a:pPr rtl="0"/>
            <a:r>
              <a:rPr lang="sv-SE" noProof="0"/>
              <a:t>Klicka här för att ändra format</a:t>
            </a:r>
          </a:p>
        </p:txBody>
      </p:sp>
      <p:sp>
        <p:nvSpPr>
          <p:cNvPr id="3" name="Underrubrik 2"/>
          <p:cNvSpPr>
            <a:spLocks noGrp="1"/>
          </p:cNvSpPr>
          <p:nvPr>
            <p:ph type="subTitle" idx="1" hasCustomPrompt="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noProof="0"/>
              <a:t>Klicka om du vill redigera mall för underrubriksformat</a:t>
            </a:r>
          </a:p>
        </p:txBody>
      </p:sp>
      <p:sp>
        <p:nvSpPr>
          <p:cNvPr id="4" name="Platshållare för datum 3"/>
          <p:cNvSpPr>
            <a:spLocks noGrp="1"/>
          </p:cNvSpPr>
          <p:nvPr>
            <p:ph type="dt" sz="half" idx="10"/>
          </p:nvPr>
        </p:nvSpPr>
        <p:spPr/>
        <p:txBody>
          <a:bodyPr rtlCol="0"/>
          <a:lstStyle/>
          <a:p>
            <a:pPr rtl="0"/>
            <a:fld id="{802AF7B6-27B3-4E16-AF4A-3187BF6AD204}"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d 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6" y="4800587"/>
            <a:ext cx="8825657" cy="566738"/>
          </a:xfrm>
        </p:spPr>
        <p:txBody>
          <a:bodyPr rtlCol="0" anchor="b">
            <a:normAutofit/>
          </a:bodyPr>
          <a:lstStyle>
            <a:lvl1pPr algn="l">
              <a:defRPr sz="2400" b="0"/>
            </a:lvl1pPr>
          </a:lstStyle>
          <a:p>
            <a:pPr rtl="0"/>
            <a:r>
              <a:rPr lang="sv-SE" noProof="0"/>
              <a:t>Klicka här för att ändra format</a:t>
            </a:r>
          </a:p>
        </p:txBody>
      </p:sp>
      <p:sp>
        <p:nvSpPr>
          <p:cNvPr id="3" name="Platshållare för bild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dirty="0"/>
              <a:t>Redigera format för bakgrundstext</a:t>
            </a:r>
          </a:p>
        </p:txBody>
      </p:sp>
      <p:sp>
        <p:nvSpPr>
          <p:cNvPr id="5" name="Platshållare för datum 4"/>
          <p:cNvSpPr>
            <a:spLocks noGrp="1"/>
          </p:cNvSpPr>
          <p:nvPr>
            <p:ph type="dt" sz="half" idx="10"/>
          </p:nvPr>
        </p:nvSpPr>
        <p:spPr/>
        <p:txBody>
          <a:bodyPr rtlCol="0"/>
          <a:lstStyle/>
          <a:p>
            <a:pPr rtl="0"/>
            <a:fld id="{04C6FD9D-18FA-4EC3-9C41-ECDFA84286F9}" type="datetime1">
              <a:rPr lang="sv-SE" noProof="0" smtClean="0"/>
              <a:t>2021-09-06</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4" y="1447800"/>
            <a:ext cx="8825659" cy="1981200"/>
          </a:xfrm>
        </p:spPr>
        <p:txBody>
          <a:bodyPr rtlCol="0"/>
          <a:lstStyle>
            <a:lvl1pPr>
              <a:defRPr sz="4800"/>
            </a:lvl1pPr>
          </a:lstStyle>
          <a:p>
            <a:pPr rtl="0"/>
            <a:r>
              <a:rPr lang="sv-SE" noProof="0"/>
              <a:t>Klicka här för att ändra format</a:t>
            </a:r>
          </a:p>
        </p:txBody>
      </p:sp>
      <p:sp>
        <p:nvSpPr>
          <p:cNvPr id="8" name="Platshållare för text 3"/>
          <p:cNvSpPr>
            <a:spLocks noGrp="1"/>
          </p:cNvSpPr>
          <p:nvPr>
            <p:ph type="body" sz="half" idx="2" hasCustomPrompt="1"/>
          </p:nvPr>
        </p:nvSpPr>
        <p:spPr>
          <a:xfrm>
            <a:off x="1154954" y="3657600"/>
            <a:ext cx="8825659" cy="2362200"/>
          </a:xfrm>
        </p:spPr>
        <p:txBody>
          <a:bodyPr rtlCol="0" anchor="ctr">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C7B9239C-6934-4232-AB9A-857C39BCE9D4}"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574801" y="1447800"/>
            <a:ext cx="7999315" cy="2323374"/>
          </a:xfrm>
        </p:spPr>
        <p:txBody>
          <a:bodyPr rtlCol="0"/>
          <a:lstStyle>
            <a:lvl1pPr>
              <a:defRPr sz="4800"/>
            </a:lvl1pPr>
          </a:lstStyle>
          <a:p>
            <a:pPr rtl="0"/>
            <a:r>
              <a:rPr lang="sv-SE" noProof="0"/>
              <a:t>Klicka här för att ändra huvudformat</a:t>
            </a:r>
          </a:p>
        </p:txBody>
      </p:sp>
      <p:sp>
        <p:nvSpPr>
          <p:cNvPr id="14" name="Platshållare för text 3"/>
          <p:cNvSpPr>
            <a:spLocks noGrp="1"/>
          </p:cNvSpPr>
          <p:nvPr>
            <p:ph type="body" sz="half" idx="13" hasCustomPrompt="1"/>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10" name="Platshållare för text 3"/>
          <p:cNvSpPr>
            <a:spLocks noGrp="1"/>
          </p:cNvSpPr>
          <p:nvPr>
            <p:ph type="body" sz="half" idx="2" hasCustomPrompt="1"/>
          </p:nvPr>
        </p:nvSpPr>
        <p:spPr>
          <a:xfrm>
            <a:off x="1154954" y="4350657"/>
            <a:ext cx="8825659" cy="1676400"/>
          </a:xfrm>
        </p:spPr>
        <p:txBody>
          <a:bodyPr rtlCol="0" anchor="ctr">
            <a:normAutofit/>
          </a:bodyPr>
          <a:lstStyle>
            <a:lvl1pPr marL="0" indent="0" rtl="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2000F86A-C308-4C59-9AA6-8C34346CFE44}"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
        <p:nvSpPr>
          <p:cNvPr id="9" name="Textruta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sv-SE" noProof="0"/>
              <a:t>”</a:t>
            </a:r>
          </a:p>
        </p:txBody>
      </p:sp>
      <p:sp>
        <p:nvSpPr>
          <p:cNvPr id="13" name="Textruta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sv-SE"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4" y="3124201"/>
            <a:ext cx="8825660" cy="1653180"/>
          </a:xfrm>
        </p:spPr>
        <p:txBody>
          <a:bodyPr rtlCol="0" anchor="b"/>
          <a:lstStyle>
            <a:lvl1pPr algn="l">
              <a:defRPr sz="4000" b="0" cap="none"/>
            </a:lvl1pPr>
          </a:lstStyle>
          <a:p>
            <a:pPr rtl="0"/>
            <a:r>
              <a:rPr lang="sv-SE" noProof="0"/>
              <a:t>Klicka här för att ändra format</a:t>
            </a:r>
          </a:p>
        </p:txBody>
      </p:sp>
      <p:sp>
        <p:nvSpPr>
          <p:cNvPr id="3" name="Platshållare för text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45159AEF-B7BF-41EC-A442-6800975DDD8E}"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lumn 3">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sz="4200"/>
            </a:lvl1pPr>
          </a:lstStyle>
          <a:p>
            <a:pPr rtl="0"/>
            <a:r>
              <a:rPr lang="sv-SE" noProof="0"/>
              <a:t>Klicka här för att ändra format</a:t>
            </a:r>
          </a:p>
        </p:txBody>
      </p:sp>
      <p:sp>
        <p:nvSpPr>
          <p:cNvPr id="3" name="Platshållare för text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6" name="Platshållare för text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text 4"/>
          <p:cNvSpPr>
            <a:spLocks noGrp="1"/>
          </p:cNvSpPr>
          <p:nvPr>
            <p:ph type="body" sz="quarter" idx="3" hasCustomPrompt="1"/>
          </p:nvPr>
        </p:nvSpPr>
        <p:spPr>
          <a:xfrm>
            <a:off x="3883659" y="1981200"/>
            <a:ext cx="2936241"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9" name="Platshållare för text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14" name="Platshållare för text 4"/>
          <p:cNvSpPr>
            <a:spLocks noGrp="1"/>
          </p:cNvSpPr>
          <p:nvPr>
            <p:ph type="body" sz="quarter" idx="13" hasCustomPrompt="1"/>
          </p:nvPr>
        </p:nvSpPr>
        <p:spPr>
          <a:xfrm>
            <a:off x="7124700" y="1981200"/>
            <a:ext cx="2932113"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20" name="Platshållare för text 3"/>
          <p:cNvSpPr>
            <a:spLocks noGrp="1"/>
          </p:cNvSpPr>
          <p:nvPr>
            <p:ph type="body" sz="half" idx="17" hasCustomPrompt="1"/>
          </p:nvPr>
        </p:nvSpPr>
        <p:spPr>
          <a:xfrm>
            <a:off x="7124700" y="2667000"/>
            <a:ext cx="2932113" cy="3589338"/>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cxnSp>
        <p:nvCxnSpPr>
          <p:cNvPr id="17" name="Rak koppling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Platshållare för datum 3"/>
          <p:cNvSpPr>
            <a:spLocks noGrp="1"/>
          </p:cNvSpPr>
          <p:nvPr>
            <p:ph type="dt" sz="half" idx="10"/>
          </p:nvPr>
        </p:nvSpPr>
        <p:spPr/>
        <p:txBody>
          <a:bodyPr rtlCol="0"/>
          <a:lstStyle/>
          <a:p>
            <a:pPr rtl="0"/>
            <a:fld id="{F13C50FF-71A2-47D0-AA7E-8645CED0D27D}" type="datetime1">
              <a:rPr lang="sv-SE" noProof="0" smtClean="0"/>
              <a:t>2021-09-06</a:t>
            </a:fld>
            <a:endParaRPr lang="sv-SE" noProof="0"/>
          </a:p>
        </p:txBody>
      </p:sp>
      <p:sp>
        <p:nvSpPr>
          <p:cNvPr id="4"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kolumn 3">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sz="4200"/>
            </a:lvl1pPr>
          </a:lstStyle>
          <a:p>
            <a:pPr rtl="0"/>
            <a:r>
              <a:rPr lang="sv-SE" noProof="0"/>
              <a:t>Klicka här för att ändra format</a:t>
            </a:r>
          </a:p>
        </p:txBody>
      </p:sp>
      <p:sp>
        <p:nvSpPr>
          <p:cNvPr id="3" name="Platshållare för text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29" name="Platshållare för bild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22" name="Platshållare för text 3"/>
          <p:cNvSpPr>
            <a:spLocks noGrp="1"/>
          </p:cNvSpPr>
          <p:nvPr>
            <p:ph type="body" sz="half" idx="18" hasCustomPrompt="1"/>
          </p:nvPr>
        </p:nvSpPr>
        <p:spPr>
          <a:xfrm>
            <a:off x="652463" y="4827211"/>
            <a:ext cx="2940050" cy="659189"/>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text 4"/>
          <p:cNvSpPr>
            <a:spLocks noGrp="1"/>
          </p:cNvSpPr>
          <p:nvPr>
            <p:ph type="body" sz="quarter" idx="3" hasCustomPrompt="1"/>
          </p:nvPr>
        </p:nvSpPr>
        <p:spPr>
          <a:xfrm>
            <a:off x="3889375" y="4250949"/>
            <a:ext cx="2930525"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30" name="Platshållare för bild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23" name="Platshållare för text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14" name="Platshållare för text 4"/>
          <p:cNvSpPr>
            <a:spLocks noGrp="1"/>
          </p:cNvSpPr>
          <p:nvPr>
            <p:ph type="body" sz="quarter" idx="13" hasCustomPrompt="1"/>
          </p:nvPr>
        </p:nvSpPr>
        <p:spPr>
          <a:xfrm>
            <a:off x="7124700" y="4250949"/>
            <a:ext cx="2932113" cy="576262"/>
          </a:xfrm>
        </p:spPr>
        <p:txBody>
          <a:bodyPr rtlCol="0" anchor="b">
            <a:noAutofit/>
          </a:bodyPr>
          <a:lstStyle>
            <a:lvl1pPr marL="0" indent="0" rtl="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31" name="Platshållare för bild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24" name="Platshållare för text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cxnSp>
        <p:nvCxnSpPr>
          <p:cNvPr id="17" name="Rak koppling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Platshållare för datum 3"/>
          <p:cNvSpPr>
            <a:spLocks noGrp="1"/>
          </p:cNvSpPr>
          <p:nvPr>
            <p:ph type="dt" sz="half" idx="10"/>
          </p:nvPr>
        </p:nvSpPr>
        <p:spPr/>
        <p:txBody>
          <a:bodyPr rtlCol="0"/>
          <a:lstStyle/>
          <a:p>
            <a:pPr rtl="0"/>
            <a:fld id="{55FD3A34-3DE1-43D2-B585-A78F51E362FA}" type="datetime1">
              <a:rPr lang="sv-SE" noProof="0" smtClean="0"/>
              <a:t>2021-09-06</a:t>
            </a:fld>
            <a:endParaRPr lang="sv-SE" noProof="0"/>
          </a:p>
        </p:txBody>
      </p:sp>
      <p:sp>
        <p:nvSpPr>
          <p:cNvPr id="4"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p:txBody>
          <a:bodyPr vert="eaVert" rtlCol="0" anchor="t" anchorCtr="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932B0E3D-5E0F-42C8-B7B7-5565804C9F4C}"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8304212" y="430213"/>
            <a:ext cx="1752601" cy="5826125"/>
          </a:xfrm>
        </p:spPr>
        <p:txBody>
          <a:bodyPr vert="eaVert" rtlCol="0" anchor="b" anchorCtr="0"/>
          <a:lstStyle/>
          <a:p>
            <a:pPr rtl="0"/>
            <a:r>
              <a:rPr lang="sv-SE" noProof="0"/>
              <a:t>Klicka här för att ändra format</a:t>
            </a:r>
          </a:p>
        </p:txBody>
      </p:sp>
      <p:sp>
        <p:nvSpPr>
          <p:cNvPr id="3" name="Platshållare 2 för vertikal text"/>
          <p:cNvSpPr>
            <a:spLocks noGrp="1"/>
          </p:cNvSpPr>
          <p:nvPr>
            <p:ph type="body" orient="vert" idx="1" hasCustomPrompt="1"/>
          </p:nvPr>
        </p:nvSpPr>
        <p:spPr>
          <a:xfrm>
            <a:off x="652463" y="887414"/>
            <a:ext cx="7423149" cy="5368924"/>
          </a:xfrm>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5FB0474F-89E0-4AC4-A6BE-DCFF01930134}"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idx="1" hasCustomPrompt="1"/>
          </p:nvPr>
        </p:nvSpPr>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FD7E7AD7-67B1-4173-9BC1-403E4394C75E}"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6" y="2861733"/>
            <a:ext cx="8825657" cy="1915647"/>
          </a:xfrm>
        </p:spPr>
        <p:txBody>
          <a:bodyPr rtlCol="0" anchor="b"/>
          <a:lstStyle>
            <a:lvl1pPr algn="l">
              <a:defRPr sz="4000" b="0" cap="none"/>
            </a:lvl1pPr>
          </a:lstStyle>
          <a:p>
            <a:pPr rtl="0"/>
            <a:r>
              <a:rPr lang="sv-SE" noProof="0"/>
              <a:t>Klicka här för att ändra format</a:t>
            </a:r>
          </a:p>
        </p:txBody>
      </p:sp>
      <p:sp>
        <p:nvSpPr>
          <p:cNvPr id="3" name="Platshållare för text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3D36C579-AFCA-4FFF-A885-9095D14BD0A0}" type="datetime1">
              <a:rPr lang="sv-SE" noProof="0" smtClean="0"/>
              <a:t>2021-09-06</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innehåll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datum 4"/>
          <p:cNvSpPr>
            <a:spLocks noGrp="1"/>
          </p:cNvSpPr>
          <p:nvPr>
            <p:ph type="dt" sz="half" idx="10"/>
          </p:nvPr>
        </p:nvSpPr>
        <p:spPr/>
        <p:txBody>
          <a:bodyPr rtlCol="0"/>
          <a:lstStyle/>
          <a:p>
            <a:pPr rtl="0"/>
            <a:fld id="{4353F628-5CE0-42DA-A95B-AF5A30A06038}" type="datetime1">
              <a:rPr lang="sv-SE" noProof="0" smtClean="0"/>
              <a:t>2021-09-06</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lvl1pPr>
              <a:defRPr/>
            </a:lvl1pPr>
          </a:lstStyle>
          <a:p>
            <a:pPr rtl="0"/>
            <a:r>
              <a:rPr lang="sv-SE" noProof="0"/>
              <a:t>Klicka här för att ändra format</a:t>
            </a:r>
          </a:p>
        </p:txBody>
      </p:sp>
      <p:sp>
        <p:nvSpPr>
          <p:cNvPr id="3" name="Platshållare för text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4" name="Platshållare för innehåll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6" name="Platshållare för innehåll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p:cNvSpPr>
            <a:spLocks noGrp="1"/>
          </p:cNvSpPr>
          <p:nvPr>
            <p:ph type="dt" sz="half" idx="10"/>
          </p:nvPr>
        </p:nvSpPr>
        <p:spPr/>
        <p:txBody>
          <a:bodyPr rtlCol="0"/>
          <a:lstStyle/>
          <a:p>
            <a:pPr rtl="0"/>
            <a:fld id="{C9C6EB92-6F4A-4258-A4DC-EED6F4994FE4}" type="datetime1">
              <a:rPr lang="sv-SE" noProof="0" smtClean="0"/>
              <a:t>2021-09-06</a:t>
            </a:fld>
            <a:endParaRPr lang="sv-SE" noProof="0"/>
          </a:p>
        </p:txBody>
      </p:sp>
      <p:sp>
        <p:nvSpPr>
          <p:cNvPr id="8" name="Platshållare för sidfot 7"/>
          <p:cNvSpPr>
            <a:spLocks noGrp="1"/>
          </p:cNvSpPr>
          <p:nvPr>
            <p:ph type="ftr" sz="quarter" idx="11"/>
          </p:nvPr>
        </p:nvSpPr>
        <p:spPr/>
        <p:txBody>
          <a:bodyPr rtlCol="0"/>
          <a:lstStyle/>
          <a:p>
            <a:pPr rtl="0"/>
            <a:endParaRPr lang="sv-SE" noProof="0"/>
          </a:p>
        </p:txBody>
      </p:sp>
      <p:sp>
        <p:nvSpPr>
          <p:cNvPr id="9" name="Platshållare för bildnummer 8"/>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7" name="Platshållare för datum 2"/>
          <p:cNvSpPr>
            <a:spLocks noGrp="1"/>
          </p:cNvSpPr>
          <p:nvPr>
            <p:ph type="dt" sz="half" idx="10"/>
          </p:nvPr>
        </p:nvSpPr>
        <p:spPr/>
        <p:txBody>
          <a:bodyPr rtlCol="0"/>
          <a:lstStyle/>
          <a:p>
            <a:pPr rtl="0"/>
            <a:fld id="{DEB7A5D6-41DB-4E32-ADC6-EE6D4B53B80E}" type="datetime1">
              <a:rPr lang="sv-SE" noProof="0" smtClean="0"/>
              <a:t>2021-09-06</a:t>
            </a:fld>
            <a:endParaRPr lang="sv-SE" noProof="0"/>
          </a:p>
        </p:txBody>
      </p:sp>
      <p:sp>
        <p:nvSpPr>
          <p:cNvPr id="5" name="Platshållare för sidfot 3"/>
          <p:cNvSpPr>
            <a:spLocks noGrp="1"/>
          </p:cNvSpPr>
          <p:nvPr>
            <p:ph type="ftr" sz="quarter" idx="11"/>
          </p:nvPr>
        </p:nvSpPr>
        <p:spPr/>
        <p:txBody>
          <a:bodyPr rtlCol="0"/>
          <a:lstStyle/>
          <a:p>
            <a:pPr rtl="0"/>
            <a:endParaRPr lang="sv-SE" noProof="0"/>
          </a:p>
        </p:txBody>
      </p:sp>
      <p:sp>
        <p:nvSpPr>
          <p:cNvPr id="6" name="Platshållare för bildnummer 4"/>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tshållare för datum 1"/>
          <p:cNvSpPr>
            <a:spLocks noGrp="1"/>
          </p:cNvSpPr>
          <p:nvPr>
            <p:ph type="dt" sz="half" idx="10"/>
          </p:nvPr>
        </p:nvSpPr>
        <p:spPr/>
        <p:txBody>
          <a:bodyPr rtlCol="0"/>
          <a:lstStyle/>
          <a:p>
            <a:pPr rtl="0"/>
            <a:fld id="{792BDDBE-AF2A-46B9-AAB2-9963C160ADE9}" type="datetime1">
              <a:rPr lang="sv-SE" noProof="0" smtClean="0"/>
              <a:t>2021-09-06</a:t>
            </a:fld>
            <a:endParaRPr lang="sv-SE" noProof="0"/>
          </a:p>
        </p:txBody>
      </p:sp>
      <p:sp>
        <p:nvSpPr>
          <p:cNvPr id="5" name="Platshållare för sidfot 2"/>
          <p:cNvSpPr>
            <a:spLocks noGrp="1"/>
          </p:cNvSpPr>
          <p:nvPr>
            <p:ph type="ftr" sz="quarter" idx="11"/>
          </p:nvPr>
        </p:nvSpPr>
        <p:spPr/>
        <p:txBody>
          <a:bodyPr rtlCol="0"/>
          <a:lstStyle/>
          <a:p>
            <a:pPr rtl="0"/>
            <a:endParaRPr lang="sv-SE" noProof="0"/>
          </a:p>
        </p:txBody>
      </p:sp>
      <p:sp>
        <p:nvSpPr>
          <p:cNvPr id="6" name="Platshållare för bildnummer 3"/>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4954" y="1447800"/>
            <a:ext cx="3401064" cy="1447800"/>
          </a:xfrm>
        </p:spPr>
        <p:txBody>
          <a:bodyPr rtlCol="0" anchor="b"/>
          <a:lstStyle>
            <a:lvl1pPr algn="l">
              <a:defRPr sz="2400" b="0"/>
            </a:lvl1pPr>
          </a:lstStyle>
          <a:p>
            <a:pPr rtl="0"/>
            <a:r>
              <a:rPr lang="sv-SE" noProof="0"/>
              <a:t>Klicka här för att ändra format</a:t>
            </a:r>
          </a:p>
        </p:txBody>
      </p:sp>
      <p:sp>
        <p:nvSpPr>
          <p:cNvPr id="3" name="Platshållare för innehåll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3 för text"/>
          <p:cNvSpPr>
            <a:spLocks noGrp="1"/>
          </p:cNvSpPr>
          <p:nvPr>
            <p:ph type="body" sz="half" idx="2" hasCustomPrompt="1"/>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7" name="Platshållare för datum 4"/>
          <p:cNvSpPr>
            <a:spLocks noGrp="1"/>
          </p:cNvSpPr>
          <p:nvPr>
            <p:ph type="dt" sz="half" idx="10"/>
          </p:nvPr>
        </p:nvSpPr>
        <p:spPr/>
        <p:txBody>
          <a:bodyPr rtlCol="0"/>
          <a:lstStyle/>
          <a:p>
            <a:pPr rtl="0"/>
            <a:fld id="{B273DC8F-86F9-44DA-ACA7-136193702AFA}" type="datetime1">
              <a:rPr lang="sv-SE" noProof="0" smtClean="0"/>
              <a:t>2021-09-06</a:t>
            </a:fld>
            <a:endParaRPr lang="sv-SE" noProof="0"/>
          </a:p>
        </p:txBody>
      </p:sp>
      <p:sp>
        <p:nvSpPr>
          <p:cNvPr id="5" name="Platshållare för sidfot 5"/>
          <p:cNvSpPr>
            <a:spLocks noGrp="1"/>
          </p:cNvSpPr>
          <p:nvPr>
            <p:ph type="ftr" sz="quarter" idx="11"/>
          </p:nvPr>
        </p:nvSpPr>
        <p:spPr/>
        <p:txBody>
          <a:bodyPr rtlCol="0"/>
          <a:lstStyle/>
          <a:p>
            <a:pPr rtl="0"/>
            <a:endParaRPr lang="sv-SE" noProof="0"/>
          </a:p>
        </p:txBody>
      </p:sp>
      <p:sp>
        <p:nvSpPr>
          <p:cNvPr id="6"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153907" y="1854192"/>
            <a:ext cx="5092906" cy="1574808"/>
          </a:xfrm>
        </p:spPr>
        <p:txBody>
          <a:bodyPr rtlCol="0" anchor="b">
            <a:normAutofit/>
          </a:bodyPr>
          <a:lstStyle>
            <a:lvl1pPr algn="l">
              <a:defRPr sz="3600" b="0"/>
            </a:lvl1pPr>
          </a:lstStyle>
          <a:p>
            <a:pPr rtl="0"/>
            <a:r>
              <a:rPr lang="sv-SE" noProof="0"/>
              <a:t>Klicka här för att ändra format</a:t>
            </a:r>
          </a:p>
        </p:txBody>
      </p:sp>
      <p:sp>
        <p:nvSpPr>
          <p:cNvPr id="3" name="Platshållare för bild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datum 4"/>
          <p:cNvSpPr>
            <a:spLocks noGrp="1"/>
          </p:cNvSpPr>
          <p:nvPr>
            <p:ph type="dt" sz="half" idx="10"/>
          </p:nvPr>
        </p:nvSpPr>
        <p:spPr/>
        <p:txBody>
          <a:bodyPr rtlCol="0"/>
          <a:lstStyle/>
          <a:p>
            <a:pPr rtl="0"/>
            <a:fld id="{619356D4-BF51-4430-B4AC-4A9365F853EB}" type="datetime1">
              <a:rPr lang="sv-SE" noProof="0" smtClean="0"/>
              <a:t>2021-09-06</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02111984F565}" type="slidenum">
              <a:rPr lang="sv-SE" noProof="0" smtClean="0"/>
              <a:t>‹#›</a:t>
            </a:fld>
            <a:endParaRPr lang="sv-S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Bild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Bild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Ellips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Bild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Bild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ktangulär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Platshållare 1 för rubrik"/>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sv-SE" noProof="0"/>
              <a:t>Klicka här för att ändra format</a:t>
            </a:r>
          </a:p>
        </p:txBody>
      </p:sp>
      <p:sp>
        <p:nvSpPr>
          <p:cNvPr id="3" name="Platshållare för text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2219C990-48A7-4E32-A67A-AF162F98EF97}" type="datetime1">
              <a:rPr lang="sv-SE" noProof="0" smtClean="0"/>
              <a:t>2021-09-06</a:t>
            </a:fld>
            <a:endParaRPr lang="sv-SE" noProof="0"/>
          </a:p>
        </p:txBody>
      </p:sp>
      <p:sp>
        <p:nvSpPr>
          <p:cNvPr id="5" name="Platshållare för sidfot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sv-SE" noProof="0"/>
          </a:p>
        </p:txBody>
      </p:sp>
      <p:sp>
        <p:nvSpPr>
          <p:cNvPr id="6" name="Platshållare för bildnumm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sv-SE" noProof="0" smtClean="0"/>
              <a:t>‹#›</a:t>
            </a:fld>
            <a:endParaRPr lang="sv-SE"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16LodNh29Y8HyUhRXrj9O65Lkkj6n5--8/view?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foretagskallan.se/foretagskallan-nyheter/lektionsmaterial/en-bra-ide-ar-bara-borjan/" TargetMode="External"/><Relationship Id="rId4" Type="http://schemas.openxmlformats.org/officeDocument/2006/relationships/hyperlink" Target="https://www.foretagskallan.se/foretagskallan-nyheter/lektionsforslag/en-bra-ide-ar-bara-borjan-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0D32A-359B-41BB-9746-2CF3A21EEFFC}"/>
              </a:ext>
            </a:extLst>
          </p:cNvPr>
          <p:cNvSpPr>
            <a:spLocks noGrp="1"/>
          </p:cNvSpPr>
          <p:nvPr>
            <p:ph type="ctrTitle"/>
          </p:nvPr>
        </p:nvSpPr>
        <p:spPr>
          <a:xfrm>
            <a:off x="4872012" y="1447800"/>
            <a:ext cx="5222325" cy="3329581"/>
          </a:xfrm>
        </p:spPr>
        <p:txBody>
          <a:bodyPr rtlCol="0">
            <a:normAutofit/>
          </a:bodyPr>
          <a:lstStyle/>
          <a:p>
            <a:pPr>
              <a:lnSpc>
                <a:spcPct val="90000"/>
              </a:lnSpc>
            </a:pPr>
            <a:r>
              <a:rPr lang="sv-SE" sz="5600" b="1" i="0">
                <a:effectLst/>
                <a:latin typeface="ars-maquette-web"/>
              </a:rPr>
              <a:t>Mastering Business Models</a:t>
            </a:r>
            <a:br>
              <a:rPr lang="sv-SE" sz="5600" b="1" i="0">
                <a:effectLst/>
                <a:latin typeface="ars-maquette-web"/>
              </a:rPr>
            </a:br>
            <a:endParaRPr lang="sv-SE" sz="5600"/>
          </a:p>
        </p:txBody>
      </p:sp>
      <p:sp>
        <p:nvSpPr>
          <p:cNvPr id="6" name="Underrubrik 5">
            <a:extLst>
              <a:ext uri="{FF2B5EF4-FFF2-40B4-BE49-F238E27FC236}">
                <a16:creationId xmlns:a16="http://schemas.microsoft.com/office/drawing/2014/main" id="{9D61ECAB-BA28-4EB5-91D9-D96103172F41}"/>
              </a:ext>
            </a:extLst>
          </p:cNvPr>
          <p:cNvSpPr>
            <a:spLocks noGrp="1"/>
          </p:cNvSpPr>
          <p:nvPr>
            <p:ph type="subTitle" idx="1"/>
          </p:nvPr>
        </p:nvSpPr>
        <p:spPr>
          <a:xfrm>
            <a:off x="4872012" y="4777380"/>
            <a:ext cx="5222326" cy="861420"/>
          </a:xfrm>
        </p:spPr>
        <p:txBody>
          <a:bodyPr>
            <a:normAutofit/>
          </a:bodyPr>
          <a:lstStyle/>
          <a:p>
            <a:r>
              <a:rPr lang="sv-SE" dirty="0"/>
              <a:t>SPOTIFY EXPLAINED by the business </a:t>
            </a:r>
            <a:r>
              <a:rPr lang="sv-SE" dirty="0" err="1"/>
              <a:t>model</a:t>
            </a:r>
            <a:r>
              <a:rPr lang="sv-SE" dirty="0"/>
              <a:t> CANVAS</a:t>
            </a:r>
          </a:p>
        </p:txBody>
      </p:sp>
      <p:sp>
        <p:nvSpPr>
          <p:cNvPr id="38" name="Rectangle 37">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2"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Picture 2" descr="Spotify playlists - Exercise Life 2.0">
            <a:extLst>
              <a:ext uri="{FF2B5EF4-FFF2-40B4-BE49-F238E27FC236}">
                <a16:creationId xmlns:a16="http://schemas.microsoft.com/office/drawing/2014/main" id="{E6E21002-81A0-4F92-97B9-35D970340A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240" y="2718236"/>
            <a:ext cx="2936836" cy="165012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F850E752-73BD-48E7-B80C-09D0404B42B0}"/>
              </a:ext>
            </a:extLst>
          </p:cNvPr>
          <p:cNvSpPr>
            <a:spLocks noGrp="1"/>
          </p:cNvSpPr>
          <p:nvPr>
            <p:ph type="title"/>
          </p:nvPr>
        </p:nvSpPr>
        <p:spPr>
          <a:xfrm>
            <a:off x="8191925" y="1325880"/>
            <a:ext cx="3352375" cy="3066507"/>
          </a:xfrm>
        </p:spPr>
        <p:txBody>
          <a:bodyPr vert="horz" lIns="91440" tIns="45720" rIns="91440" bIns="45720" rtlCol="0" anchor="b">
            <a:normAutofit fontScale="90000"/>
          </a:bodyPr>
          <a:lstStyle/>
          <a:p>
            <a:r>
              <a:rPr lang="en-US" sz="5400" dirty="0"/>
              <a:t>THE BUSINESS MODEL CANVAS</a:t>
            </a:r>
          </a:p>
        </p:txBody>
      </p:sp>
      <p:sp>
        <p:nvSpPr>
          <p:cNvPr id="21" name="Rectangle 2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4" descr="En bild som visar text&#10;&#10;Automatiskt genererad beskrivning">
            <a:extLst>
              <a:ext uri="{FF2B5EF4-FFF2-40B4-BE49-F238E27FC236}">
                <a16:creationId xmlns:a16="http://schemas.microsoft.com/office/drawing/2014/main" id="{1A5D02A4-ADB6-4758-85FF-985525D3EEFE}"/>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643854" y="1414317"/>
            <a:ext cx="6270662" cy="40289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2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78656D9-ACED-476A-B8F9-E81FD93E74F2}"/>
              </a:ext>
            </a:extLst>
          </p:cNvPr>
          <p:cNvSpPr>
            <a:spLocks noGrp="1"/>
          </p:cNvSpPr>
          <p:nvPr>
            <p:ph idx="1"/>
          </p:nvPr>
        </p:nvSpPr>
        <p:spPr>
          <a:xfrm>
            <a:off x="1103312" y="895350"/>
            <a:ext cx="8946541" cy="5791200"/>
          </a:xfrm>
        </p:spPr>
        <p:txBody>
          <a:bodyPr>
            <a:normAutofit fontScale="70000" lnSpcReduction="20000"/>
          </a:bodyPr>
          <a:lstStyle/>
          <a:p>
            <a:pPr marL="114300" indent="0">
              <a:buNone/>
            </a:pPr>
            <a:r>
              <a:rPr lang="sv-SE" sz="2000" i="1" dirty="0"/>
              <a:t>The Business </a:t>
            </a:r>
            <a:r>
              <a:rPr lang="sv-SE" sz="2000" i="1" dirty="0" err="1"/>
              <a:t>Model</a:t>
            </a:r>
            <a:r>
              <a:rPr lang="sv-SE" sz="2000" i="1" dirty="0"/>
              <a:t> Canvas är ett verktyg utvecklat av Dr Alexander </a:t>
            </a:r>
            <a:r>
              <a:rPr lang="sv-SE" sz="2000" i="1" dirty="0" err="1"/>
              <a:t>Osterwalder</a:t>
            </a:r>
            <a:r>
              <a:rPr lang="sv-SE" sz="2000" i="1" dirty="0"/>
              <a:t> och Dr. Yves </a:t>
            </a:r>
            <a:r>
              <a:rPr lang="sv-SE" sz="2000" i="1" dirty="0" err="1"/>
              <a:t>Pigneur</a:t>
            </a:r>
            <a:r>
              <a:rPr lang="sv-SE" sz="2000" i="1" dirty="0"/>
              <a:t> och har blivit en standard för hur man arbetar med affärsmodeller och affärsmodellsinnovation. Detta verktyg beskriver verksamheten på ett övergripande sätt utifrån nio byggblock som tillsammans formar en verksamhets huvudområden; kunder, erbjudande, infrastruktur och finansiell genomförbarhet.</a:t>
            </a:r>
          </a:p>
          <a:p>
            <a:pPr marL="114300" indent="0">
              <a:buNone/>
            </a:pPr>
            <a:endParaRPr lang="sv-SE" sz="2000" dirty="0"/>
          </a:p>
          <a:p>
            <a:pPr>
              <a:buFont typeface="+mj-lt"/>
              <a:buAutoNum type="arabicPeriod"/>
            </a:pPr>
            <a:r>
              <a:rPr lang="sv-SE" sz="2000" b="1" dirty="0"/>
              <a:t>Kundsegment</a:t>
            </a:r>
            <a:r>
              <a:rPr lang="sv-SE" sz="2000" dirty="0"/>
              <a:t> – Definierar de olika grupper av människor eller företag en verksamhet strävar efter att nå och betjäna.</a:t>
            </a:r>
          </a:p>
          <a:p>
            <a:pPr>
              <a:buFont typeface="+mj-lt"/>
              <a:buAutoNum type="arabicPeriod"/>
            </a:pPr>
            <a:r>
              <a:rPr lang="sv-SE" sz="2000" b="1" dirty="0"/>
              <a:t>Värdeerbjudande</a:t>
            </a:r>
            <a:r>
              <a:rPr lang="sv-SE" sz="2000" dirty="0"/>
              <a:t> – Beskriver den kombination av tjänster och produkter som skapar värde för ett specifikt kundsegment.</a:t>
            </a:r>
          </a:p>
          <a:p>
            <a:pPr>
              <a:buFont typeface="+mj-lt"/>
              <a:buAutoNum type="arabicPeriod"/>
            </a:pPr>
            <a:r>
              <a:rPr lang="sv-SE" sz="2000" b="1" dirty="0"/>
              <a:t>Kanaler</a:t>
            </a:r>
            <a:r>
              <a:rPr lang="sv-SE" sz="2000" dirty="0"/>
              <a:t> – Beskriver hur en organisation kommunicerar med och når och de utvalda </a:t>
            </a:r>
            <a:r>
              <a:rPr lang="sv-SE" sz="2000" dirty="0" err="1"/>
              <a:t>kundsegmenten</a:t>
            </a:r>
            <a:r>
              <a:rPr lang="sv-SE" sz="2000" dirty="0"/>
              <a:t> för att leverera värdeerbjudandet.</a:t>
            </a:r>
          </a:p>
          <a:p>
            <a:pPr>
              <a:buFont typeface="+mj-lt"/>
              <a:buAutoNum type="arabicPeriod"/>
            </a:pPr>
            <a:r>
              <a:rPr lang="sv-SE" sz="2000" b="1" dirty="0"/>
              <a:t>Kundrelationer</a:t>
            </a:r>
            <a:r>
              <a:rPr lang="sv-SE" sz="2000" dirty="0"/>
              <a:t> – Beskriver vilken typ av förhållande organisationen etablerar med de olika </a:t>
            </a:r>
            <a:r>
              <a:rPr lang="sv-SE" sz="2000" dirty="0" err="1"/>
              <a:t>kundsegmenten</a:t>
            </a:r>
            <a:endParaRPr lang="sv-SE" sz="2000" dirty="0"/>
          </a:p>
          <a:p>
            <a:pPr>
              <a:buFont typeface="+mj-lt"/>
              <a:buAutoNum type="arabicPeriod"/>
            </a:pPr>
            <a:r>
              <a:rPr lang="sv-SE" sz="2000" b="1" dirty="0"/>
              <a:t>Intäktsströmmar</a:t>
            </a:r>
            <a:r>
              <a:rPr lang="sv-SE" sz="2000" dirty="0"/>
              <a:t> – Beskriver de intäktsflöden en organisation genererar från varje kundsegment</a:t>
            </a:r>
          </a:p>
          <a:p>
            <a:pPr>
              <a:buFont typeface="+mj-lt"/>
              <a:buAutoNum type="arabicPeriod"/>
            </a:pPr>
            <a:r>
              <a:rPr lang="sv-SE" sz="2000" b="1" dirty="0"/>
              <a:t>Nyckelresurser</a:t>
            </a:r>
            <a:r>
              <a:rPr lang="sv-SE" sz="2000" dirty="0"/>
              <a:t> – Beskriver de vilka tillgångar och resurser som krävs för att affärsmodellen ska fungera</a:t>
            </a:r>
          </a:p>
          <a:p>
            <a:pPr>
              <a:buFont typeface="+mj-lt"/>
              <a:buAutoNum type="arabicPeriod"/>
            </a:pPr>
            <a:r>
              <a:rPr lang="sv-SE" sz="2000" b="1" dirty="0"/>
              <a:t>Nyckelaktiviteter</a:t>
            </a:r>
            <a:r>
              <a:rPr lang="sv-SE" sz="2000" dirty="0"/>
              <a:t> – Beskriver vilka aktiviteter organisationen måste utföra för att affärsmodellen ska fungera</a:t>
            </a:r>
          </a:p>
          <a:p>
            <a:pPr>
              <a:buFont typeface="+mj-lt"/>
              <a:buAutoNum type="arabicPeriod"/>
            </a:pPr>
            <a:r>
              <a:rPr lang="sv-SE" sz="2000" b="1" dirty="0"/>
              <a:t>Nyckelpartners </a:t>
            </a:r>
            <a:r>
              <a:rPr lang="sv-SE" sz="2000" dirty="0"/>
              <a:t>- Beskriver det nätverk av leverantörer och partners som möjliggör för affärsmodellen att fungera</a:t>
            </a:r>
          </a:p>
          <a:p>
            <a:pPr>
              <a:buFont typeface="+mj-lt"/>
              <a:buAutoNum type="arabicPeriod"/>
            </a:pPr>
            <a:r>
              <a:rPr lang="sv-SE" sz="2000" b="1" dirty="0"/>
              <a:t>Kostnadsstruktur</a:t>
            </a:r>
            <a:r>
              <a:rPr lang="sv-SE" sz="2000" dirty="0"/>
              <a:t> – Beskriver de kostnader som affärsmodellen ger upphov till för organisationen</a:t>
            </a:r>
          </a:p>
          <a:p>
            <a:endParaRPr lang="sv-SE" dirty="0"/>
          </a:p>
        </p:txBody>
      </p:sp>
      <p:sp>
        <p:nvSpPr>
          <p:cNvPr id="4" name="Rubrik 1">
            <a:extLst>
              <a:ext uri="{FF2B5EF4-FFF2-40B4-BE49-F238E27FC236}">
                <a16:creationId xmlns:a16="http://schemas.microsoft.com/office/drawing/2014/main" id="{7FC4E270-DBD8-4B7C-B5C1-3B58D0FA15F3}"/>
              </a:ext>
            </a:extLst>
          </p:cNvPr>
          <p:cNvSpPr>
            <a:spLocks noGrp="1"/>
          </p:cNvSpPr>
          <p:nvPr>
            <p:ph type="title"/>
          </p:nvPr>
        </p:nvSpPr>
        <p:spPr>
          <a:xfrm>
            <a:off x="0" y="0"/>
            <a:ext cx="9404350" cy="1400175"/>
          </a:xfrm>
        </p:spPr>
        <p:txBody>
          <a:bodyPr/>
          <a:lstStyle/>
          <a:p>
            <a:r>
              <a:rPr lang="sv-SE" dirty="0"/>
              <a:t>Affärsmodellens beståndsdelar</a:t>
            </a:r>
          </a:p>
        </p:txBody>
      </p:sp>
    </p:spTree>
    <p:extLst>
      <p:ext uri="{BB962C8B-B14F-4D97-AF65-F5344CB8AC3E}">
        <p14:creationId xmlns:p14="http://schemas.microsoft.com/office/powerpoint/2010/main" val="87576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65C45-EF4E-4AAC-A2E9-BFC4AC677115}"/>
              </a:ext>
            </a:extLst>
          </p:cNvPr>
          <p:cNvSpPr>
            <a:spLocks noGrp="1"/>
          </p:cNvSpPr>
          <p:nvPr>
            <p:ph type="title"/>
          </p:nvPr>
        </p:nvSpPr>
        <p:spPr>
          <a:xfrm>
            <a:off x="0" y="0"/>
            <a:ext cx="9404723" cy="1400530"/>
          </a:xfrm>
        </p:spPr>
        <p:txBody>
          <a:bodyPr/>
          <a:lstStyle/>
          <a:p>
            <a:r>
              <a:rPr lang="sv-SE" dirty="0" err="1"/>
              <a:t>Customer</a:t>
            </a:r>
            <a:r>
              <a:rPr lang="sv-SE" dirty="0"/>
              <a:t> segments</a:t>
            </a:r>
          </a:p>
        </p:txBody>
      </p:sp>
      <p:sp>
        <p:nvSpPr>
          <p:cNvPr id="3" name="Platshållare för innehåll 2">
            <a:extLst>
              <a:ext uri="{FF2B5EF4-FFF2-40B4-BE49-F238E27FC236}">
                <a16:creationId xmlns:a16="http://schemas.microsoft.com/office/drawing/2014/main" id="{FAB55273-9D40-48B6-9CB3-1FDBB5B47DDF}"/>
              </a:ext>
            </a:extLst>
          </p:cNvPr>
          <p:cNvSpPr>
            <a:spLocks noGrp="1"/>
          </p:cNvSpPr>
          <p:nvPr>
            <p:ph idx="1"/>
          </p:nvPr>
        </p:nvSpPr>
        <p:spPr>
          <a:xfrm>
            <a:off x="921355" y="995363"/>
            <a:ext cx="9404723" cy="5362574"/>
          </a:xfrm>
        </p:spPr>
        <p:txBody>
          <a:bodyPr>
            <a:normAutofit fontScale="92500" lnSpcReduction="20000"/>
          </a:bodyPr>
          <a:lstStyle/>
          <a:p>
            <a:r>
              <a:rPr lang="en-US" dirty="0"/>
              <a:t>Our first task is to understand is: Who is our customer? Without that piece of information, all the other parts of the canvas are useless.</a:t>
            </a:r>
          </a:p>
          <a:p>
            <a:r>
              <a:rPr lang="en-US" dirty="0"/>
              <a:t>In every business (and especially in social enterprises), there are three types of people: </a:t>
            </a:r>
          </a:p>
          <a:p>
            <a:pPr lvl="1"/>
            <a:r>
              <a:rPr lang="en-US" dirty="0"/>
              <a:t>A Customer – who makes a decision and pays us money. </a:t>
            </a:r>
          </a:p>
          <a:p>
            <a:pPr lvl="1"/>
            <a:r>
              <a:rPr lang="en-US" dirty="0"/>
              <a:t>An End User – who ends up experiencing our product/service </a:t>
            </a:r>
          </a:p>
          <a:p>
            <a:pPr lvl="1"/>
            <a:r>
              <a:rPr lang="en-US" dirty="0"/>
              <a:t>A Beneficiary – the person or group who are better off thanks to our product/service.</a:t>
            </a:r>
          </a:p>
          <a:p>
            <a:r>
              <a:rPr lang="en-US" dirty="0"/>
              <a:t>For your business, these might all be the same person, or it could be three different people.</a:t>
            </a:r>
          </a:p>
          <a:p>
            <a:r>
              <a:rPr lang="en-US" dirty="0"/>
              <a:t>Painting The Picture Now we know who our customer is, how do we describe them?</a:t>
            </a:r>
          </a:p>
          <a:p>
            <a:r>
              <a:rPr lang="en-US" b="1" i="1" dirty="0">
                <a:solidFill>
                  <a:srgbClr val="FFC000"/>
                </a:solidFill>
              </a:rPr>
              <a:t>Four questions for your business </a:t>
            </a:r>
          </a:p>
          <a:p>
            <a:pPr lvl="1"/>
            <a:r>
              <a:rPr lang="en-US" b="1" i="1" dirty="0">
                <a:solidFill>
                  <a:srgbClr val="FFC000"/>
                </a:solidFill>
              </a:rPr>
              <a:t>Who is my customer? </a:t>
            </a:r>
          </a:p>
          <a:p>
            <a:pPr lvl="1"/>
            <a:r>
              <a:rPr lang="en-US" b="1" i="1" dirty="0">
                <a:solidFill>
                  <a:srgbClr val="FFC000"/>
                </a:solidFill>
              </a:rPr>
              <a:t>Are they separate from the end user and beneficiary? </a:t>
            </a:r>
          </a:p>
          <a:p>
            <a:pPr lvl="1"/>
            <a:r>
              <a:rPr lang="en-US" b="1" i="1" dirty="0">
                <a:solidFill>
                  <a:srgbClr val="FFC000"/>
                </a:solidFill>
              </a:rPr>
              <a:t>How do we describe their demographic and psychographic characteristics? </a:t>
            </a:r>
          </a:p>
          <a:p>
            <a:pPr lvl="1"/>
            <a:r>
              <a:rPr lang="en-US" b="1" i="1" dirty="0">
                <a:solidFill>
                  <a:srgbClr val="FFC000"/>
                </a:solidFill>
              </a:rPr>
              <a:t>Who would be a good persona to use as a reference point?</a:t>
            </a:r>
            <a:endParaRPr lang="sv-SE" b="1" i="1" dirty="0">
              <a:solidFill>
                <a:srgbClr val="FFC000"/>
              </a:solidFill>
            </a:endParaRPr>
          </a:p>
        </p:txBody>
      </p:sp>
    </p:spTree>
    <p:extLst>
      <p:ext uri="{BB962C8B-B14F-4D97-AF65-F5344CB8AC3E}">
        <p14:creationId xmlns:p14="http://schemas.microsoft.com/office/powerpoint/2010/main" val="121195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458661-1B27-440E-A917-41FFA10FE2AB}"/>
              </a:ext>
            </a:extLst>
          </p:cNvPr>
          <p:cNvSpPr>
            <a:spLocks noGrp="1"/>
          </p:cNvSpPr>
          <p:nvPr>
            <p:ph type="title"/>
          </p:nvPr>
        </p:nvSpPr>
        <p:spPr>
          <a:xfrm>
            <a:off x="-87314" y="0"/>
            <a:ext cx="9404723" cy="1400530"/>
          </a:xfrm>
        </p:spPr>
        <p:txBody>
          <a:bodyPr/>
          <a:lstStyle/>
          <a:p>
            <a:r>
              <a:rPr lang="sv-SE" dirty="0" err="1"/>
              <a:t>Value</a:t>
            </a:r>
            <a:r>
              <a:rPr lang="sv-SE" dirty="0"/>
              <a:t> Proposition</a:t>
            </a:r>
          </a:p>
        </p:txBody>
      </p:sp>
      <p:sp>
        <p:nvSpPr>
          <p:cNvPr id="3" name="Platshållare för innehåll 2">
            <a:extLst>
              <a:ext uri="{FF2B5EF4-FFF2-40B4-BE49-F238E27FC236}">
                <a16:creationId xmlns:a16="http://schemas.microsoft.com/office/drawing/2014/main" id="{A4E911BC-9896-4E93-B833-06F88F736E0F}"/>
              </a:ext>
            </a:extLst>
          </p:cNvPr>
          <p:cNvSpPr>
            <a:spLocks noGrp="1"/>
          </p:cNvSpPr>
          <p:nvPr>
            <p:ph idx="1"/>
          </p:nvPr>
        </p:nvSpPr>
        <p:spPr>
          <a:xfrm>
            <a:off x="495300" y="1331259"/>
            <a:ext cx="8946541" cy="4195481"/>
          </a:xfrm>
        </p:spPr>
        <p:txBody>
          <a:bodyPr>
            <a:normAutofit lnSpcReduction="10000"/>
          </a:bodyPr>
          <a:lstStyle/>
          <a:p>
            <a:r>
              <a:rPr lang="en-US" dirty="0"/>
              <a:t>Without a doubt, Value Proposition is the hardest, most misunderstood element of the Business Model Canvas.</a:t>
            </a:r>
          </a:p>
          <a:p>
            <a:r>
              <a:rPr lang="en-US" dirty="0"/>
              <a:t>Our job is to step inside our customer’s minds, and see what makes or breaks their decisions.</a:t>
            </a:r>
          </a:p>
          <a:p>
            <a:r>
              <a:rPr lang="en-US" dirty="0"/>
              <a:t>The first thing we need to do is create a unique Value Proposition for each Customer Segment</a:t>
            </a:r>
          </a:p>
          <a:p>
            <a:r>
              <a:rPr lang="en-US" b="1" i="1" dirty="0">
                <a:solidFill>
                  <a:srgbClr val="FFC000"/>
                </a:solidFill>
              </a:rPr>
              <a:t>Four questions for your business </a:t>
            </a:r>
          </a:p>
          <a:p>
            <a:pPr lvl="1"/>
            <a:r>
              <a:rPr lang="en-US" b="1" i="1" dirty="0">
                <a:solidFill>
                  <a:srgbClr val="FFC000"/>
                </a:solidFill>
              </a:rPr>
              <a:t>What jobs does my customer have to do? </a:t>
            </a:r>
          </a:p>
          <a:p>
            <a:pPr lvl="1"/>
            <a:r>
              <a:rPr lang="en-US" b="1" i="1" dirty="0">
                <a:solidFill>
                  <a:srgbClr val="FFC000"/>
                </a:solidFill>
              </a:rPr>
              <a:t>What does my customer want? </a:t>
            </a:r>
          </a:p>
          <a:p>
            <a:pPr lvl="1"/>
            <a:r>
              <a:rPr lang="en-US" b="1" i="1" dirty="0">
                <a:solidFill>
                  <a:srgbClr val="FFC000"/>
                </a:solidFill>
              </a:rPr>
              <a:t>Why do they want that? </a:t>
            </a:r>
          </a:p>
          <a:p>
            <a:pPr lvl="1"/>
            <a:r>
              <a:rPr lang="en-US" b="1" i="1" dirty="0">
                <a:solidFill>
                  <a:srgbClr val="FFC000"/>
                </a:solidFill>
              </a:rPr>
              <a:t>And why do they really want that?</a:t>
            </a:r>
            <a:endParaRPr lang="sv-SE" b="1" i="1" dirty="0">
              <a:solidFill>
                <a:srgbClr val="FFC000"/>
              </a:solidFill>
            </a:endParaRPr>
          </a:p>
        </p:txBody>
      </p:sp>
      <p:sp>
        <p:nvSpPr>
          <p:cNvPr id="5" name="textruta 4">
            <a:extLst>
              <a:ext uri="{FF2B5EF4-FFF2-40B4-BE49-F238E27FC236}">
                <a16:creationId xmlns:a16="http://schemas.microsoft.com/office/drawing/2014/main" id="{8DC3211C-F32B-404B-8B55-ABCBBAE8CBAF}"/>
              </a:ext>
            </a:extLst>
          </p:cNvPr>
          <p:cNvSpPr txBox="1"/>
          <p:nvPr/>
        </p:nvSpPr>
        <p:spPr>
          <a:xfrm>
            <a:off x="7843838" y="3627298"/>
            <a:ext cx="3614737" cy="3139321"/>
          </a:xfrm>
          <a:prstGeom prst="rect">
            <a:avLst/>
          </a:prstGeom>
          <a:noFill/>
        </p:spPr>
        <p:txBody>
          <a:bodyPr wrap="square">
            <a:spAutoFit/>
          </a:bodyPr>
          <a:lstStyle/>
          <a:p>
            <a:r>
              <a:rPr lang="en-US" dirty="0"/>
              <a:t>“Louis Vuitton sell leather goods, but what do they really sell? Status. Success. Elegance. A symbol of the elite. You can buy a fake Louis in Bali, but it won’t give you the same feeling. The real Value Proposition is in the story we tell ourselves and the image we project to the world.”</a:t>
            </a:r>
            <a:endParaRPr lang="sv-SE" dirty="0"/>
          </a:p>
        </p:txBody>
      </p:sp>
    </p:spTree>
    <p:extLst>
      <p:ext uri="{BB962C8B-B14F-4D97-AF65-F5344CB8AC3E}">
        <p14:creationId xmlns:p14="http://schemas.microsoft.com/office/powerpoint/2010/main" val="319981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23FCC-9D01-4B3F-AC1F-4CE98FD61FEA}"/>
              </a:ext>
            </a:extLst>
          </p:cNvPr>
          <p:cNvSpPr>
            <a:spLocks noGrp="1"/>
          </p:cNvSpPr>
          <p:nvPr>
            <p:ph type="title"/>
          </p:nvPr>
        </p:nvSpPr>
        <p:spPr>
          <a:xfrm>
            <a:off x="-77789" y="0"/>
            <a:ext cx="9404723" cy="1400530"/>
          </a:xfrm>
        </p:spPr>
        <p:txBody>
          <a:bodyPr/>
          <a:lstStyle/>
          <a:p>
            <a:r>
              <a:rPr lang="sv-SE" dirty="0" err="1"/>
              <a:t>Customer</a:t>
            </a:r>
            <a:r>
              <a:rPr lang="sv-SE" dirty="0"/>
              <a:t> Relationships</a:t>
            </a:r>
          </a:p>
        </p:txBody>
      </p:sp>
      <p:sp>
        <p:nvSpPr>
          <p:cNvPr id="3" name="Platshållare för innehåll 2">
            <a:extLst>
              <a:ext uri="{FF2B5EF4-FFF2-40B4-BE49-F238E27FC236}">
                <a16:creationId xmlns:a16="http://schemas.microsoft.com/office/drawing/2014/main" id="{A6A22098-0AEB-4109-9748-D8D887471540}"/>
              </a:ext>
            </a:extLst>
          </p:cNvPr>
          <p:cNvSpPr>
            <a:spLocks noGrp="1"/>
          </p:cNvSpPr>
          <p:nvPr>
            <p:ph idx="1"/>
          </p:nvPr>
        </p:nvSpPr>
        <p:spPr>
          <a:xfrm>
            <a:off x="1103312" y="1162050"/>
            <a:ext cx="9707563" cy="5400675"/>
          </a:xfrm>
        </p:spPr>
        <p:txBody>
          <a:bodyPr>
            <a:normAutofit/>
          </a:bodyPr>
          <a:lstStyle/>
          <a:p>
            <a:r>
              <a:rPr lang="en-US" dirty="0"/>
              <a:t>That’s why we need to be clear on the type of relationship our business intends (or needs) to have with our customers</a:t>
            </a:r>
          </a:p>
          <a:p>
            <a:r>
              <a:rPr lang="en-US" dirty="0"/>
              <a:t>There are three spectrums that can help </a:t>
            </a:r>
            <a:r>
              <a:rPr lang="en-US" dirty="0" err="1"/>
              <a:t>visualise</a:t>
            </a:r>
            <a:r>
              <a:rPr lang="en-US" dirty="0"/>
              <a:t> our preferred style of relationship</a:t>
            </a:r>
          </a:p>
          <a:p>
            <a:pPr lvl="1"/>
            <a:r>
              <a:rPr lang="en-US" dirty="0"/>
              <a:t>#1 Is this a short term or long term relationship?</a:t>
            </a:r>
          </a:p>
          <a:p>
            <a:pPr lvl="1"/>
            <a:r>
              <a:rPr lang="en-US" dirty="0"/>
              <a:t>#2 Is this a personal or automated relationship?</a:t>
            </a:r>
          </a:p>
          <a:p>
            <a:pPr lvl="1"/>
            <a:r>
              <a:rPr lang="en-US" dirty="0"/>
              <a:t>#3 Are we focused on acquiring customers or retaining customers?</a:t>
            </a:r>
          </a:p>
          <a:p>
            <a:r>
              <a:rPr lang="en-US" b="1" i="1" dirty="0">
                <a:solidFill>
                  <a:srgbClr val="FFC000"/>
                </a:solidFill>
              </a:rPr>
              <a:t>Four questions for your business </a:t>
            </a:r>
          </a:p>
          <a:p>
            <a:pPr lvl="1"/>
            <a:r>
              <a:rPr lang="en-US" b="1" i="1" dirty="0">
                <a:solidFill>
                  <a:srgbClr val="FFC000"/>
                </a:solidFill>
              </a:rPr>
              <a:t>Are our relationships long term or short term? </a:t>
            </a:r>
          </a:p>
          <a:p>
            <a:pPr lvl="1"/>
            <a:r>
              <a:rPr lang="en-US" b="1" i="1" dirty="0">
                <a:solidFill>
                  <a:srgbClr val="FFC000"/>
                </a:solidFill>
              </a:rPr>
              <a:t>Are they personal or automated? </a:t>
            </a:r>
          </a:p>
          <a:p>
            <a:pPr lvl="1"/>
            <a:r>
              <a:rPr lang="en-US" b="1" i="1" dirty="0">
                <a:solidFill>
                  <a:srgbClr val="FFC000"/>
                </a:solidFill>
              </a:rPr>
              <a:t>Are we focused on acquisition or retention? </a:t>
            </a:r>
          </a:p>
          <a:p>
            <a:pPr lvl="1"/>
            <a:r>
              <a:rPr lang="en-US" b="1" i="1" dirty="0">
                <a:solidFill>
                  <a:srgbClr val="FFC000"/>
                </a:solidFill>
              </a:rPr>
              <a:t>What tone do our communications have?</a:t>
            </a:r>
            <a:endParaRPr lang="sv-SE" b="1" i="1" dirty="0">
              <a:solidFill>
                <a:srgbClr val="FFC000"/>
              </a:solidFill>
            </a:endParaRPr>
          </a:p>
        </p:txBody>
      </p:sp>
    </p:spTree>
    <p:extLst>
      <p:ext uri="{BB962C8B-B14F-4D97-AF65-F5344CB8AC3E}">
        <p14:creationId xmlns:p14="http://schemas.microsoft.com/office/powerpoint/2010/main" val="8801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C0AD7-2FA4-4798-936B-C7F2B5798937}"/>
              </a:ext>
            </a:extLst>
          </p:cNvPr>
          <p:cNvSpPr>
            <a:spLocks noGrp="1"/>
          </p:cNvSpPr>
          <p:nvPr>
            <p:ph type="title"/>
          </p:nvPr>
        </p:nvSpPr>
        <p:spPr>
          <a:xfrm>
            <a:off x="0" y="0"/>
            <a:ext cx="9404723" cy="1400530"/>
          </a:xfrm>
        </p:spPr>
        <p:txBody>
          <a:bodyPr/>
          <a:lstStyle/>
          <a:p>
            <a:r>
              <a:rPr lang="sv-SE" dirty="0"/>
              <a:t>Channels</a:t>
            </a:r>
          </a:p>
        </p:txBody>
      </p:sp>
      <p:sp>
        <p:nvSpPr>
          <p:cNvPr id="3" name="Platshållare för innehåll 2">
            <a:extLst>
              <a:ext uri="{FF2B5EF4-FFF2-40B4-BE49-F238E27FC236}">
                <a16:creationId xmlns:a16="http://schemas.microsoft.com/office/drawing/2014/main" id="{58D6BCBF-4D7A-4ED0-B7C1-0E122927D765}"/>
              </a:ext>
            </a:extLst>
          </p:cNvPr>
          <p:cNvSpPr>
            <a:spLocks noGrp="1"/>
          </p:cNvSpPr>
          <p:nvPr>
            <p:ph idx="1"/>
          </p:nvPr>
        </p:nvSpPr>
        <p:spPr>
          <a:xfrm>
            <a:off x="1008062" y="1190626"/>
            <a:ext cx="9736138" cy="5476874"/>
          </a:xfrm>
        </p:spPr>
        <p:txBody>
          <a:bodyPr/>
          <a:lstStyle/>
          <a:p>
            <a:r>
              <a:rPr lang="en-US" dirty="0"/>
              <a:t>A Channel is your method of bringing happiness to your customer. Technically speaking, it describes the way you physically deliver your Value Proposition to each Customer Segment</a:t>
            </a:r>
          </a:p>
          <a:p>
            <a:r>
              <a:rPr lang="en-US" dirty="0"/>
              <a:t>There are two types of Channel to consider for your business. </a:t>
            </a:r>
          </a:p>
          <a:p>
            <a:pPr lvl="1"/>
            <a:r>
              <a:rPr lang="en-US" dirty="0"/>
              <a:t>The first one is your Acquisition Channel – how you first encounter and entice your customers. </a:t>
            </a:r>
          </a:p>
          <a:p>
            <a:pPr lvl="1"/>
            <a:r>
              <a:rPr lang="en-US" dirty="0"/>
              <a:t>The second is your Delivery Channel – how you physically provide the benefits to your customers.</a:t>
            </a:r>
          </a:p>
          <a:p>
            <a:r>
              <a:rPr lang="en-US" b="1" i="1" dirty="0">
                <a:solidFill>
                  <a:srgbClr val="FFC000"/>
                </a:solidFill>
              </a:rPr>
              <a:t>Four questions for your business </a:t>
            </a:r>
          </a:p>
          <a:p>
            <a:pPr lvl="1"/>
            <a:r>
              <a:rPr lang="en-US" b="1" i="1" dirty="0">
                <a:solidFill>
                  <a:srgbClr val="FFC000"/>
                </a:solidFill>
              </a:rPr>
              <a:t>Where do we first engage our customers? </a:t>
            </a:r>
          </a:p>
          <a:p>
            <a:pPr lvl="1"/>
            <a:r>
              <a:rPr lang="en-US" b="1" i="1" dirty="0">
                <a:solidFill>
                  <a:srgbClr val="FFC000"/>
                </a:solidFill>
              </a:rPr>
              <a:t>What channels best match our value proposition? </a:t>
            </a:r>
          </a:p>
          <a:p>
            <a:pPr lvl="1"/>
            <a:r>
              <a:rPr lang="en-US" b="1" i="1" dirty="0">
                <a:solidFill>
                  <a:srgbClr val="FFC000"/>
                </a:solidFill>
              </a:rPr>
              <a:t>Are we experts at our chosen channels? </a:t>
            </a:r>
          </a:p>
          <a:p>
            <a:pPr lvl="1"/>
            <a:r>
              <a:rPr lang="en-US" b="1" i="1" dirty="0">
                <a:solidFill>
                  <a:srgbClr val="FFC000"/>
                </a:solidFill>
              </a:rPr>
              <a:t>What creative alternatives could suit our customers?</a:t>
            </a:r>
            <a:endParaRPr lang="sv-SE" b="1" i="1" dirty="0">
              <a:solidFill>
                <a:srgbClr val="FFC000"/>
              </a:solidFill>
            </a:endParaRPr>
          </a:p>
        </p:txBody>
      </p:sp>
    </p:spTree>
    <p:extLst>
      <p:ext uri="{BB962C8B-B14F-4D97-AF65-F5344CB8AC3E}">
        <p14:creationId xmlns:p14="http://schemas.microsoft.com/office/powerpoint/2010/main" val="331404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C1833-CD81-4B8D-8BC7-04F30373FB3A}"/>
              </a:ext>
            </a:extLst>
          </p:cNvPr>
          <p:cNvSpPr>
            <a:spLocks noGrp="1"/>
          </p:cNvSpPr>
          <p:nvPr>
            <p:ph type="title"/>
          </p:nvPr>
        </p:nvSpPr>
        <p:spPr>
          <a:xfrm>
            <a:off x="4573299" y="95866"/>
            <a:ext cx="5343203" cy="1641986"/>
          </a:xfrm>
        </p:spPr>
        <p:txBody>
          <a:bodyPr>
            <a:normAutofit/>
          </a:bodyPr>
          <a:lstStyle/>
          <a:p>
            <a:r>
              <a:rPr lang="sv-SE" dirty="0" err="1"/>
              <a:t>Key</a:t>
            </a:r>
            <a:r>
              <a:rPr lang="sv-SE" dirty="0"/>
              <a:t> Resources</a:t>
            </a:r>
          </a:p>
        </p:txBody>
      </p:sp>
      <p:pic>
        <p:nvPicPr>
          <p:cNvPr id="5" name="Bildobjekt 4" descr="En bild som visar inomhus, av trä, stack, staplat&#10;&#10;Automatiskt genererad beskrivning">
            <a:extLst>
              <a:ext uri="{FF2B5EF4-FFF2-40B4-BE49-F238E27FC236}">
                <a16:creationId xmlns:a16="http://schemas.microsoft.com/office/drawing/2014/main" id="{0D20F973-8626-4648-83F0-095875CF193D}"/>
              </a:ext>
            </a:extLst>
          </p:cNvPr>
          <p:cNvPicPr>
            <a:picLocks noChangeAspect="1"/>
          </p:cNvPicPr>
          <p:nvPr/>
        </p:nvPicPr>
        <p:blipFill rotWithShape="1">
          <a:blip r:embed="rId3"/>
          <a:srcRect t="2762" b="7689"/>
          <a:stretch/>
        </p:blipFill>
        <p:spPr>
          <a:xfrm>
            <a:off x="-1" y="10"/>
            <a:ext cx="4058949" cy="6857990"/>
          </a:xfrm>
          <a:prstGeom prst="rect">
            <a:avLst/>
          </a:prstGeom>
        </p:spPr>
      </p:pic>
      <p:sp>
        <p:nvSpPr>
          <p:cNvPr id="3" name="Platshållare för innehåll 2">
            <a:extLst>
              <a:ext uri="{FF2B5EF4-FFF2-40B4-BE49-F238E27FC236}">
                <a16:creationId xmlns:a16="http://schemas.microsoft.com/office/drawing/2014/main" id="{FBEC5195-C170-4E61-84D7-618105720329}"/>
              </a:ext>
            </a:extLst>
          </p:cNvPr>
          <p:cNvSpPr>
            <a:spLocks noGrp="1"/>
          </p:cNvSpPr>
          <p:nvPr>
            <p:ph idx="1"/>
          </p:nvPr>
        </p:nvSpPr>
        <p:spPr>
          <a:xfrm>
            <a:off x="4706649" y="1457326"/>
            <a:ext cx="7151976" cy="4791074"/>
          </a:xfrm>
        </p:spPr>
        <p:txBody>
          <a:bodyPr>
            <a:normAutofit/>
          </a:bodyPr>
          <a:lstStyle/>
          <a:p>
            <a:r>
              <a:rPr lang="en-US" dirty="0"/>
              <a:t>What does your business depend on? </a:t>
            </a:r>
          </a:p>
          <a:p>
            <a:r>
              <a:rPr lang="en-US" dirty="0"/>
              <a:t>What can’t you afford to lose?</a:t>
            </a:r>
          </a:p>
          <a:p>
            <a:r>
              <a:rPr lang="en-US" dirty="0"/>
              <a:t>Irreplaceable elements are Key Resources, the vital ingredients and components that are required for your Value Proposition to exist.</a:t>
            </a:r>
          </a:p>
          <a:p>
            <a:r>
              <a:rPr lang="en-US" b="1" i="1" dirty="0">
                <a:solidFill>
                  <a:srgbClr val="FFC000"/>
                </a:solidFill>
              </a:rPr>
              <a:t>Four questions for your business </a:t>
            </a:r>
          </a:p>
          <a:p>
            <a:pPr lvl="1"/>
            <a:r>
              <a:rPr lang="en-US" b="1" i="1" dirty="0">
                <a:solidFill>
                  <a:srgbClr val="FFC000"/>
                </a:solidFill>
              </a:rPr>
              <a:t>What are our key resources? </a:t>
            </a:r>
          </a:p>
          <a:p>
            <a:pPr lvl="1"/>
            <a:r>
              <a:rPr lang="en-US" b="1" i="1" dirty="0">
                <a:solidFill>
                  <a:srgbClr val="FFC000"/>
                </a:solidFill>
              </a:rPr>
              <a:t>Do we have a plan for defending/retaining these resources? </a:t>
            </a:r>
          </a:p>
          <a:p>
            <a:pPr lvl="1"/>
            <a:r>
              <a:rPr lang="en-US" b="1" i="1" dirty="0">
                <a:solidFill>
                  <a:srgbClr val="FFC000"/>
                </a:solidFill>
              </a:rPr>
              <a:t>Are there opportunities to move something off to a partner? </a:t>
            </a:r>
          </a:p>
          <a:p>
            <a:pPr lvl="1"/>
            <a:r>
              <a:rPr lang="en-US" b="1" i="1" dirty="0">
                <a:solidFill>
                  <a:srgbClr val="FFC000"/>
                </a:solidFill>
              </a:rPr>
              <a:t>Are there opportunities to in-source something that’s currently owned by a partner?</a:t>
            </a:r>
            <a:endParaRPr lang="sv-SE" b="1" i="1" dirty="0">
              <a:solidFill>
                <a:srgbClr val="FFC000"/>
              </a:solidFill>
            </a:endParaRPr>
          </a:p>
        </p:txBody>
      </p:sp>
      <p:sp>
        <p:nvSpPr>
          <p:cNvPr id="7" name="textruta 6">
            <a:extLst>
              <a:ext uri="{FF2B5EF4-FFF2-40B4-BE49-F238E27FC236}">
                <a16:creationId xmlns:a16="http://schemas.microsoft.com/office/drawing/2014/main" id="{36F8CD70-66B9-4CA0-B5FA-7301011E44E0}"/>
              </a:ext>
            </a:extLst>
          </p:cNvPr>
          <p:cNvSpPr txBox="1"/>
          <p:nvPr/>
        </p:nvSpPr>
        <p:spPr>
          <a:xfrm>
            <a:off x="-1" y="3848085"/>
            <a:ext cx="3990976" cy="2308324"/>
          </a:xfrm>
          <a:prstGeom prst="rect">
            <a:avLst/>
          </a:prstGeom>
          <a:noFill/>
        </p:spPr>
        <p:txBody>
          <a:bodyPr wrap="square">
            <a:spAutoFit/>
          </a:bodyPr>
          <a:lstStyle/>
          <a:p>
            <a:r>
              <a:rPr lang="en-US" dirty="0"/>
              <a:t>Picture a game of Jenga. If you remove a block and the whole thing collapses, you’ve found a key part of the structure, which you can’t afford to remove This is what makes something a Key Resource – without it, your whole business collapses</a:t>
            </a:r>
            <a:endParaRPr lang="sv-SE" dirty="0"/>
          </a:p>
        </p:txBody>
      </p:sp>
    </p:spTree>
    <p:extLst>
      <p:ext uri="{BB962C8B-B14F-4D97-AF65-F5344CB8AC3E}">
        <p14:creationId xmlns:p14="http://schemas.microsoft.com/office/powerpoint/2010/main" val="223152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EB0214-330D-45D0-8DAB-09B4FEB0C160}"/>
              </a:ext>
            </a:extLst>
          </p:cNvPr>
          <p:cNvSpPr>
            <a:spLocks noGrp="1"/>
          </p:cNvSpPr>
          <p:nvPr>
            <p:ph type="title"/>
          </p:nvPr>
        </p:nvSpPr>
        <p:spPr>
          <a:xfrm>
            <a:off x="0" y="0"/>
            <a:ext cx="9404723" cy="1400530"/>
          </a:xfrm>
        </p:spPr>
        <p:txBody>
          <a:bodyPr/>
          <a:lstStyle/>
          <a:p>
            <a:r>
              <a:rPr lang="sv-SE" dirty="0" err="1"/>
              <a:t>Key</a:t>
            </a:r>
            <a:r>
              <a:rPr lang="sv-SE" dirty="0"/>
              <a:t> </a:t>
            </a:r>
            <a:r>
              <a:rPr lang="sv-SE" dirty="0" err="1"/>
              <a:t>Activities</a:t>
            </a:r>
            <a:endParaRPr lang="sv-SE" dirty="0"/>
          </a:p>
        </p:txBody>
      </p:sp>
      <p:sp>
        <p:nvSpPr>
          <p:cNvPr id="3" name="Platshållare för innehåll 2">
            <a:extLst>
              <a:ext uri="{FF2B5EF4-FFF2-40B4-BE49-F238E27FC236}">
                <a16:creationId xmlns:a16="http://schemas.microsoft.com/office/drawing/2014/main" id="{ABB77332-75D1-41A2-89A3-0FE7F4283F8A}"/>
              </a:ext>
            </a:extLst>
          </p:cNvPr>
          <p:cNvSpPr>
            <a:spLocks noGrp="1"/>
          </p:cNvSpPr>
          <p:nvPr>
            <p:ph idx="1"/>
          </p:nvPr>
        </p:nvSpPr>
        <p:spPr/>
        <p:txBody>
          <a:bodyPr/>
          <a:lstStyle/>
          <a:p>
            <a:r>
              <a:rPr lang="en-US" dirty="0"/>
              <a:t>The question is: what needs to get done in a typical week in order to keep the model running? </a:t>
            </a:r>
          </a:p>
          <a:p>
            <a:r>
              <a:rPr lang="en-US" dirty="0"/>
              <a:t>How will you and your team spend your time?</a:t>
            </a:r>
          </a:p>
          <a:p>
            <a:r>
              <a:rPr lang="en-US" dirty="0"/>
              <a:t>Which of your activities can’t be easily substituted?</a:t>
            </a:r>
          </a:p>
          <a:p>
            <a:r>
              <a:rPr lang="en-US" b="1" dirty="0">
                <a:solidFill>
                  <a:srgbClr val="FFC000"/>
                </a:solidFill>
              </a:rPr>
              <a:t>Four questions for your business </a:t>
            </a:r>
          </a:p>
          <a:p>
            <a:pPr lvl="1"/>
            <a:r>
              <a:rPr lang="en-US" b="1" dirty="0">
                <a:solidFill>
                  <a:srgbClr val="FFC000"/>
                </a:solidFill>
              </a:rPr>
              <a:t>Which activities are most important? </a:t>
            </a:r>
          </a:p>
          <a:p>
            <a:pPr lvl="1"/>
            <a:r>
              <a:rPr lang="en-US" b="1" dirty="0">
                <a:solidFill>
                  <a:srgbClr val="FFC000"/>
                </a:solidFill>
              </a:rPr>
              <a:t>What are we sacrificing in order to </a:t>
            </a:r>
            <a:r>
              <a:rPr lang="en-US" b="1" dirty="0" err="1">
                <a:solidFill>
                  <a:srgbClr val="FFC000"/>
                </a:solidFill>
              </a:rPr>
              <a:t>prioritise</a:t>
            </a:r>
            <a:r>
              <a:rPr lang="en-US" b="1" dirty="0">
                <a:solidFill>
                  <a:srgbClr val="FFC000"/>
                </a:solidFill>
              </a:rPr>
              <a:t> the most important activities? </a:t>
            </a:r>
          </a:p>
          <a:p>
            <a:pPr lvl="1"/>
            <a:r>
              <a:rPr lang="en-US" b="1" dirty="0">
                <a:solidFill>
                  <a:srgbClr val="FFC000"/>
                </a:solidFill>
              </a:rPr>
              <a:t>What activities could be outsourced to a Key Partner? </a:t>
            </a:r>
          </a:p>
          <a:p>
            <a:pPr lvl="1"/>
            <a:r>
              <a:rPr lang="en-US" b="1" dirty="0">
                <a:solidFill>
                  <a:srgbClr val="FFC000"/>
                </a:solidFill>
              </a:rPr>
              <a:t>What activities could we move in-house?</a:t>
            </a:r>
            <a:endParaRPr lang="sv-SE" b="1" dirty="0">
              <a:solidFill>
                <a:srgbClr val="FFC000"/>
              </a:solidFill>
            </a:endParaRPr>
          </a:p>
        </p:txBody>
      </p:sp>
      <p:sp>
        <p:nvSpPr>
          <p:cNvPr id="5" name="textruta 4">
            <a:extLst>
              <a:ext uri="{FF2B5EF4-FFF2-40B4-BE49-F238E27FC236}">
                <a16:creationId xmlns:a16="http://schemas.microsoft.com/office/drawing/2014/main" id="{295AE6C5-38C8-4982-8956-BD00FDE9F554}"/>
              </a:ext>
            </a:extLst>
          </p:cNvPr>
          <p:cNvSpPr txBox="1"/>
          <p:nvPr/>
        </p:nvSpPr>
        <p:spPr>
          <a:xfrm>
            <a:off x="8505825" y="4958060"/>
            <a:ext cx="3581400" cy="1754326"/>
          </a:xfrm>
          <a:prstGeom prst="rect">
            <a:avLst/>
          </a:prstGeom>
          <a:noFill/>
        </p:spPr>
        <p:txBody>
          <a:bodyPr wrap="square">
            <a:spAutoFit/>
          </a:bodyPr>
          <a:lstStyle/>
          <a:p>
            <a:r>
              <a:rPr lang="en-US" dirty="0"/>
              <a:t>Netflix focus on creating original content, not on shipping DVDs to customers like they used to. This has been made possible by increased internet speeds.</a:t>
            </a:r>
            <a:endParaRPr lang="sv-SE" dirty="0"/>
          </a:p>
        </p:txBody>
      </p:sp>
    </p:spTree>
    <p:extLst>
      <p:ext uri="{BB962C8B-B14F-4D97-AF65-F5344CB8AC3E}">
        <p14:creationId xmlns:p14="http://schemas.microsoft.com/office/powerpoint/2010/main" val="324926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D58C2B-DADB-4D78-86BB-C7FA5F7D18BA}"/>
              </a:ext>
            </a:extLst>
          </p:cNvPr>
          <p:cNvSpPr>
            <a:spLocks noGrp="1"/>
          </p:cNvSpPr>
          <p:nvPr>
            <p:ph type="title"/>
          </p:nvPr>
        </p:nvSpPr>
        <p:spPr>
          <a:xfrm>
            <a:off x="0" y="0"/>
            <a:ext cx="9404723" cy="1400530"/>
          </a:xfrm>
        </p:spPr>
        <p:txBody>
          <a:bodyPr/>
          <a:lstStyle/>
          <a:p>
            <a:r>
              <a:rPr lang="sv-SE" dirty="0" err="1"/>
              <a:t>Key</a:t>
            </a:r>
            <a:r>
              <a:rPr lang="sv-SE" dirty="0"/>
              <a:t> Partners</a:t>
            </a:r>
          </a:p>
        </p:txBody>
      </p:sp>
      <p:sp>
        <p:nvSpPr>
          <p:cNvPr id="3" name="Platshållare för innehåll 2">
            <a:extLst>
              <a:ext uri="{FF2B5EF4-FFF2-40B4-BE49-F238E27FC236}">
                <a16:creationId xmlns:a16="http://schemas.microsoft.com/office/drawing/2014/main" id="{BB7319D7-BC4D-4E3B-9304-0391B1568B8D}"/>
              </a:ext>
            </a:extLst>
          </p:cNvPr>
          <p:cNvSpPr>
            <a:spLocks noGrp="1"/>
          </p:cNvSpPr>
          <p:nvPr>
            <p:ph idx="1"/>
          </p:nvPr>
        </p:nvSpPr>
        <p:spPr>
          <a:xfrm>
            <a:off x="1104293" y="1152983"/>
            <a:ext cx="8946541" cy="5143042"/>
          </a:xfrm>
        </p:spPr>
        <p:txBody>
          <a:bodyPr>
            <a:normAutofit lnSpcReduction="10000"/>
          </a:bodyPr>
          <a:lstStyle/>
          <a:p>
            <a:r>
              <a:rPr lang="en-US" dirty="0"/>
              <a:t>Your business has some friends – groups who take some weight off your shoulders. These are individuals or </a:t>
            </a:r>
            <a:r>
              <a:rPr lang="en-US" dirty="0" err="1"/>
              <a:t>organisations</a:t>
            </a:r>
            <a:r>
              <a:rPr lang="en-US" dirty="0"/>
              <a:t> who enable your operation to run smoothly, letting you focus on what’s most important.</a:t>
            </a:r>
          </a:p>
          <a:p>
            <a:r>
              <a:rPr lang="en-US" dirty="0"/>
              <a:t>Your idea sits in a value chain – the complete process by which a product or service is made and delivered. There’s a good chance that you don’t do everything yourself; someone either sits before you or after you in the chain, and we need to keep them happy.</a:t>
            </a:r>
          </a:p>
          <a:p>
            <a:r>
              <a:rPr lang="en-US" dirty="0"/>
              <a:t>For example, someone else might create the raw ingredients that your company combines into something special.</a:t>
            </a:r>
          </a:p>
          <a:p>
            <a:r>
              <a:rPr lang="en-US" b="1" i="1" dirty="0">
                <a:solidFill>
                  <a:srgbClr val="FFC000"/>
                </a:solidFill>
              </a:rPr>
              <a:t>Four questions for your business </a:t>
            </a:r>
          </a:p>
          <a:p>
            <a:pPr lvl="1"/>
            <a:r>
              <a:rPr lang="en-US" b="1" i="1" dirty="0">
                <a:solidFill>
                  <a:srgbClr val="FFC000"/>
                </a:solidFill>
              </a:rPr>
              <a:t>What business are we in? </a:t>
            </a:r>
          </a:p>
          <a:p>
            <a:pPr lvl="1"/>
            <a:r>
              <a:rPr lang="en-US" b="1" i="1" dirty="0">
                <a:solidFill>
                  <a:srgbClr val="FFC000"/>
                </a:solidFill>
              </a:rPr>
              <a:t>Who has a </a:t>
            </a:r>
            <a:r>
              <a:rPr lang="en-US" b="1" i="1" dirty="0" err="1">
                <a:solidFill>
                  <a:srgbClr val="FFC000"/>
                </a:solidFill>
              </a:rPr>
              <a:t>speciality</a:t>
            </a:r>
            <a:r>
              <a:rPr lang="en-US" b="1" i="1" dirty="0">
                <a:solidFill>
                  <a:srgbClr val="FFC000"/>
                </a:solidFill>
              </a:rPr>
              <a:t> we can leverage? </a:t>
            </a:r>
          </a:p>
          <a:p>
            <a:pPr lvl="1"/>
            <a:r>
              <a:rPr lang="en-US" b="1" i="1" dirty="0">
                <a:solidFill>
                  <a:srgbClr val="FFC000"/>
                </a:solidFill>
              </a:rPr>
              <a:t>What partnerships would be valuable in the future? </a:t>
            </a:r>
          </a:p>
          <a:p>
            <a:pPr lvl="1"/>
            <a:r>
              <a:rPr lang="en-US" b="1" i="1" dirty="0">
                <a:solidFill>
                  <a:srgbClr val="FFC000"/>
                </a:solidFill>
              </a:rPr>
              <a:t>Where are we overly dependent on a partner?</a:t>
            </a:r>
            <a:endParaRPr lang="sv-SE" b="1" i="1" dirty="0">
              <a:solidFill>
                <a:srgbClr val="FFC000"/>
              </a:solidFill>
            </a:endParaRPr>
          </a:p>
        </p:txBody>
      </p:sp>
    </p:spTree>
    <p:extLst>
      <p:ext uri="{BB962C8B-B14F-4D97-AF65-F5344CB8AC3E}">
        <p14:creationId xmlns:p14="http://schemas.microsoft.com/office/powerpoint/2010/main" val="42463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64EF30-4C73-4061-9C88-BB140A1C47AA}"/>
              </a:ext>
            </a:extLst>
          </p:cNvPr>
          <p:cNvSpPr>
            <a:spLocks noGrp="1"/>
          </p:cNvSpPr>
          <p:nvPr>
            <p:ph type="title"/>
          </p:nvPr>
        </p:nvSpPr>
        <p:spPr>
          <a:xfrm>
            <a:off x="0" y="0"/>
            <a:ext cx="9404723" cy="1400530"/>
          </a:xfrm>
        </p:spPr>
        <p:txBody>
          <a:bodyPr/>
          <a:lstStyle/>
          <a:p>
            <a:r>
              <a:rPr lang="sv-SE" dirty="0" err="1"/>
              <a:t>Cost</a:t>
            </a:r>
            <a:r>
              <a:rPr lang="sv-SE" dirty="0"/>
              <a:t> </a:t>
            </a:r>
            <a:r>
              <a:rPr lang="sv-SE" dirty="0" err="1"/>
              <a:t>Structure</a:t>
            </a:r>
            <a:endParaRPr lang="sv-SE" dirty="0"/>
          </a:p>
        </p:txBody>
      </p:sp>
      <p:sp>
        <p:nvSpPr>
          <p:cNvPr id="3" name="Platshållare för innehåll 2">
            <a:extLst>
              <a:ext uri="{FF2B5EF4-FFF2-40B4-BE49-F238E27FC236}">
                <a16:creationId xmlns:a16="http://schemas.microsoft.com/office/drawing/2014/main" id="{1A579A39-5477-435C-8BC9-36FBF95040B2}"/>
              </a:ext>
            </a:extLst>
          </p:cNvPr>
          <p:cNvSpPr>
            <a:spLocks noGrp="1"/>
          </p:cNvSpPr>
          <p:nvPr>
            <p:ph idx="1"/>
          </p:nvPr>
        </p:nvSpPr>
        <p:spPr>
          <a:xfrm>
            <a:off x="1438765" y="633590"/>
            <a:ext cx="8946541" cy="5938660"/>
          </a:xfrm>
        </p:spPr>
        <p:txBody>
          <a:bodyPr>
            <a:normAutofit fontScale="92500" lnSpcReduction="10000"/>
          </a:bodyPr>
          <a:lstStyle/>
          <a:p>
            <a:r>
              <a:rPr lang="en-US" dirty="0"/>
              <a:t>it tells us the total amount we’re due to spend, but also the format in which we spend it. </a:t>
            </a:r>
          </a:p>
          <a:p>
            <a:r>
              <a:rPr lang="sv-SE" dirty="0" err="1"/>
              <a:t>One</a:t>
            </a:r>
            <a:r>
              <a:rPr lang="sv-SE" dirty="0"/>
              <a:t>-Off </a:t>
            </a:r>
            <a:r>
              <a:rPr lang="sv-SE" dirty="0" err="1"/>
              <a:t>Costs</a:t>
            </a:r>
            <a:r>
              <a:rPr lang="sv-SE" dirty="0"/>
              <a:t>: </a:t>
            </a:r>
            <a:r>
              <a:rPr lang="en-US" dirty="0"/>
              <a:t>Startup costs are an initial hurdle; items and services that are necessary to begin trading, but then last for many years</a:t>
            </a:r>
          </a:p>
          <a:p>
            <a:r>
              <a:rPr lang="sv-SE" dirty="0" err="1"/>
              <a:t>Ongoing</a:t>
            </a:r>
            <a:r>
              <a:rPr lang="sv-SE" dirty="0"/>
              <a:t> </a:t>
            </a:r>
            <a:r>
              <a:rPr lang="sv-SE" dirty="0" err="1"/>
              <a:t>Costs</a:t>
            </a:r>
            <a:r>
              <a:rPr lang="sv-SE" dirty="0"/>
              <a:t>: </a:t>
            </a:r>
            <a:r>
              <a:rPr lang="en-US" dirty="0"/>
              <a:t>Most costs are a continuous financial drain – such as raw materials, staff time, annual </a:t>
            </a:r>
            <a:r>
              <a:rPr lang="en-US" dirty="0" err="1"/>
              <a:t>licences</a:t>
            </a:r>
            <a:r>
              <a:rPr lang="en-US" dirty="0"/>
              <a:t>, rent, utilities, and maintenance of your equipment. </a:t>
            </a:r>
          </a:p>
          <a:p>
            <a:r>
              <a:rPr lang="sv-SE" dirty="0" err="1"/>
              <a:t>Fixed</a:t>
            </a:r>
            <a:r>
              <a:rPr lang="sv-SE" dirty="0"/>
              <a:t> </a:t>
            </a:r>
            <a:r>
              <a:rPr lang="sv-SE" dirty="0" err="1"/>
              <a:t>Costs</a:t>
            </a:r>
            <a:r>
              <a:rPr lang="sv-SE" dirty="0"/>
              <a:t>: </a:t>
            </a:r>
            <a:r>
              <a:rPr lang="en-US" dirty="0"/>
              <a:t>These are the purchases that cost a flat rate, no matter how much (or how little) you use them. Rent is a great example</a:t>
            </a:r>
          </a:p>
          <a:p>
            <a:r>
              <a:rPr lang="sv-SE" dirty="0" err="1"/>
              <a:t>Variable</a:t>
            </a:r>
            <a:r>
              <a:rPr lang="sv-SE" dirty="0"/>
              <a:t> </a:t>
            </a:r>
            <a:r>
              <a:rPr lang="sv-SE" dirty="0" err="1"/>
              <a:t>Costs</a:t>
            </a:r>
            <a:r>
              <a:rPr lang="sv-SE" dirty="0"/>
              <a:t>: </a:t>
            </a:r>
            <a:r>
              <a:rPr lang="en-US" dirty="0"/>
              <a:t>These are the items that are directly used in serving a customer, and which vary based on your total number of sales</a:t>
            </a:r>
          </a:p>
          <a:p>
            <a:r>
              <a:rPr lang="en-US" b="1" i="1" dirty="0">
                <a:solidFill>
                  <a:srgbClr val="FFC000"/>
                </a:solidFill>
              </a:rPr>
              <a:t>Four questions for your business </a:t>
            </a:r>
          </a:p>
          <a:p>
            <a:r>
              <a:rPr lang="en-US" b="1" i="1" dirty="0">
                <a:solidFill>
                  <a:srgbClr val="FFC000"/>
                </a:solidFill>
              </a:rPr>
              <a:t>Where does our money get spent? </a:t>
            </a:r>
          </a:p>
          <a:p>
            <a:r>
              <a:rPr lang="en-US" b="1" i="1" dirty="0">
                <a:solidFill>
                  <a:srgbClr val="FFC000"/>
                </a:solidFill>
              </a:rPr>
              <a:t>Which costs are one-off and which are ongoing? </a:t>
            </a:r>
          </a:p>
          <a:p>
            <a:r>
              <a:rPr lang="en-US" b="1" i="1" dirty="0">
                <a:solidFill>
                  <a:srgbClr val="FFC000"/>
                </a:solidFill>
              </a:rPr>
              <a:t>Which are fixed and which are variable? </a:t>
            </a:r>
          </a:p>
          <a:p>
            <a:r>
              <a:rPr lang="en-US" b="1" i="1" dirty="0">
                <a:solidFill>
                  <a:srgbClr val="FFC000"/>
                </a:solidFill>
              </a:rPr>
              <a:t>Could we change our cost structure to improve our chances of success?</a:t>
            </a:r>
            <a:endParaRPr lang="sv-SE" b="1" i="1" dirty="0">
              <a:solidFill>
                <a:srgbClr val="FFC000"/>
              </a:solidFill>
            </a:endParaRPr>
          </a:p>
        </p:txBody>
      </p:sp>
    </p:spTree>
    <p:extLst>
      <p:ext uri="{BB962C8B-B14F-4D97-AF65-F5344CB8AC3E}">
        <p14:creationId xmlns:p14="http://schemas.microsoft.com/office/powerpoint/2010/main" val="197692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Rubrik 1">
            <a:extLst>
              <a:ext uri="{FF2B5EF4-FFF2-40B4-BE49-F238E27FC236}">
                <a16:creationId xmlns:a16="http://schemas.microsoft.com/office/drawing/2014/main" id="{6CD5FC97-F0E7-449C-A1D9-3E43E07137AA}"/>
              </a:ext>
            </a:extLst>
          </p:cNvPr>
          <p:cNvSpPr>
            <a:spLocks noGrp="1"/>
          </p:cNvSpPr>
          <p:nvPr>
            <p:ph type="title"/>
          </p:nvPr>
        </p:nvSpPr>
        <p:spPr>
          <a:xfrm>
            <a:off x="806195" y="804672"/>
            <a:ext cx="3521359" cy="5248656"/>
          </a:xfrm>
        </p:spPr>
        <p:txBody>
          <a:bodyPr anchor="ctr">
            <a:normAutofit/>
          </a:bodyPr>
          <a:lstStyle/>
          <a:p>
            <a:pPr algn="ctr"/>
            <a:r>
              <a:rPr lang="sv-SE" dirty="0"/>
              <a:t>Varför analys och rapport om SPOTIFY??</a:t>
            </a:r>
            <a:endParaRPr lang="sv-SE"/>
          </a:p>
        </p:txBody>
      </p:sp>
      <p:sp>
        <p:nvSpPr>
          <p:cNvPr id="3" name="Platshållare för innehåll 2">
            <a:extLst>
              <a:ext uri="{FF2B5EF4-FFF2-40B4-BE49-F238E27FC236}">
                <a16:creationId xmlns:a16="http://schemas.microsoft.com/office/drawing/2014/main" id="{433E9B10-5A36-4F11-8C2F-790C255CCFD3}"/>
              </a:ext>
            </a:extLst>
          </p:cNvPr>
          <p:cNvSpPr>
            <a:spLocks noGrp="1"/>
          </p:cNvSpPr>
          <p:nvPr>
            <p:ph idx="1"/>
          </p:nvPr>
        </p:nvSpPr>
        <p:spPr>
          <a:xfrm>
            <a:off x="4975861" y="804671"/>
            <a:ext cx="6399930" cy="5248657"/>
          </a:xfrm>
        </p:spPr>
        <p:txBody>
          <a:bodyPr anchor="ctr">
            <a:normAutofit/>
          </a:bodyPr>
          <a:lstStyle/>
          <a:p>
            <a:pPr marL="0" indent="0">
              <a:buNone/>
            </a:pPr>
            <a:r>
              <a:rPr lang="sv-SE" dirty="0"/>
              <a:t>Undervisningen i ämnet entreprenörskap ska syfta till att eleverna utvecklar</a:t>
            </a:r>
          </a:p>
          <a:p>
            <a:r>
              <a:rPr lang="sv-SE" dirty="0"/>
              <a:t>förståelse av entreprenörskapets betydelse för samhällsutvecklingen. </a:t>
            </a:r>
          </a:p>
          <a:p>
            <a:r>
              <a:rPr lang="sv-SE" dirty="0"/>
              <a:t>Undervisningen ska bidra till att eleverna utvecklar tilltro till sina personliga resurser </a:t>
            </a:r>
          </a:p>
          <a:p>
            <a:r>
              <a:rPr lang="sv-SE" dirty="0"/>
              <a:t>samt stimulera deras kreativitet och lust att anta utmaningar och ta ansvar för att omsätta idéer i praktisk verksamhet.</a:t>
            </a:r>
          </a:p>
        </p:txBody>
      </p:sp>
    </p:spTree>
    <p:extLst>
      <p:ext uri="{BB962C8B-B14F-4D97-AF65-F5344CB8AC3E}">
        <p14:creationId xmlns:p14="http://schemas.microsoft.com/office/powerpoint/2010/main" val="216018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AECB9-6DA8-4C26-BD6B-CCFEBB30C49F}"/>
              </a:ext>
            </a:extLst>
          </p:cNvPr>
          <p:cNvSpPr>
            <a:spLocks noGrp="1"/>
          </p:cNvSpPr>
          <p:nvPr>
            <p:ph type="title"/>
          </p:nvPr>
        </p:nvSpPr>
        <p:spPr>
          <a:xfrm>
            <a:off x="0" y="0"/>
            <a:ext cx="9404723" cy="1400530"/>
          </a:xfrm>
        </p:spPr>
        <p:txBody>
          <a:bodyPr/>
          <a:lstStyle/>
          <a:p>
            <a:r>
              <a:rPr lang="sv-SE" dirty="0"/>
              <a:t>Revenue </a:t>
            </a:r>
            <a:r>
              <a:rPr lang="sv-SE" dirty="0" err="1"/>
              <a:t>Streams</a:t>
            </a:r>
            <a:endParaRPr lang="sv-SE" dirty="0"/>
          </a:p>
        </p:txBody>
      </p:sp>
      <p:sp>
        <p:nvSpPr>
          <p:cNvPr id="3" name="Platshållare för innehåll 2">
            <a:extLst>
              <a:ext uri="{FF2B5EF4-FFF2-40B4-BE49-F238E27FC236}">
                <a16:creationId xmlns:a16="http://schemas.microsoft.com/office/drawing/2014/main" id="{DA6D0A70-A12A-4A0F-B7F2-D0A1F5EECA8B}"/>
              </a:ext>
            </a:extLst>
          </p:cNvPr>
          <p:cNvSpPr>
            <a:spLocks noGrp="1"/>
          </p:cNvSpPr>
          <p:nvPr>
            <p:ph idx="1"/>
          </p:nvPr>
        </p:nvSpPr>
        <p:spPr>
          <a:xfrm>
            <a:off x="1103312" y="609600"/>
            <a:ext cx="8946541" cy="5943600"/>
          </a:xfrm>
        </p:spPr>
        <p:txBody>
          <a:bodyPr>
            <a:normAutofit/>
          </a:bodyPr>
          <a:lstStyle/>
          <a:p>
            <a:endParaRPr lang="en-US" dirty="0"/>
          </a:p>
          <a:p>
            <a:r>
              <a:rPr lang="en-US" dirty="0"/>
              <a:t>So when we come to the Revenue Streams box, we’re looking to understand three things: </a:t>
            </a:r>
          </a:p>
          <a:p>
            <a:pPr lvl="1"/>
            <a:r>
              <a:rPr lang="en-US" dirty="0"/>
              <a:t>What does each Customer Segment buy? </a:t>
            </a:r>
          </a:p>
          <a:p>
            <a:pPr lvl="1"/>
            <a:r>
              <a:rPr lang="en-US" dirty="0"/>
              <a:t>How much does each customer spend per transaction? </a:t>
            </a:r>
          </a:p>
          <a:p>
            <a:pPr lvl="1"/>
            <a:r>
              <a:rPr lang="en-US" dirty="0"/>
              <a:t>How many purchases do they eventually make? </a:t>
            </a:r>
          </a:p>
          <a:p>
            <a:r>
              <a:rPr lang="en-US" dirty="0"/>
              <a:t>Armed with this knowledge, we can build a rough financial model and start making decisions about which customers are worth pursuing.</a:t>
            </a:r>
          </a:p>
          <a:p>
            <a:r>
              <a:rPr lang="en-US" b="1" i="1" dirty="0">
                <a:solidFill>
                  <a:srgbClr val="FFC000"/>
                </a:solidFill>
              </a:rPr>
              <a:t>Four questions for your business </a:t>
            </a:r>
          </a:p>
          <a:p>
            <a:pPr lvl="1"/>
            <a:r>
              <a:rPr lang="en-US" b="1" i="1" dirty="0">
                <a:solidFill>
                  <a:srgbClr val="FFC000"/>
                </a:solidFill>
              </a:rPr>
              <a:t>Do our price points confirm our value proposition? </a:t>
            </a:r>
          </a:p>
          <a:p>
            <a:pPr lvl="1"/>
            <a:r>
              <a:rPr lang="en-US" b="1" i="1" dirty="0">
                <a:solidFill>
                  <a:srgbClr val="FFC000"/>
                </a:solidFill>
              </a:rPr>
              <a:t>Do we understand our customer’s purchase </a:t>
            </a:r>
            <a:r>
              <a:rPr lang="en-US" b="1" i="1" dirty="0" err="1">
                <a:solidFill>
                  <a:srgbClr val="FFC000"/>
                </a:solidFill>
              </a:rPr>
              <a:t>behaviour</a:t>
            </a:r>
            <a:r>
              <a:rPr lang="en-US" b="1" i="1" dirty="0">
                <a:solidFill>
                  <a:srgbClr val="FFC000"/>
                </a:solidFill>
              </a:rPr>
              <a:t>? </a:t>
            </a:r>
          </a:p>
          <a:p>
            <a:pPr lvl="1"/>
            <a:r>
              <a:rPr lang="en-US" b="1" i="1" dirty="0">
                <a:solidFill>
                  <a:srgbClr val="FFC000"/>
                </a:solidFill>
              </a:rPr>
              <a:t>Have we created an appropriate pricing strategy? </a:t>
            </a:r>
          </a:p>
          <a:p>
            <a:pPr lvl="1"/>
            <a:r>
              <a:rPr lang="en-US" b="1" i="1" dirty="0">
                <a:solidFill>
                  <a:srgbClr val="FFC000"/>
                </a:solidFill>
              </a:rPr>
              <a:t>Are our customers both willing to pay and able to pay?</a:t>
            </a:r>
            <a:endParaRPr lang="sv-SE" b="1" i="1" dirty="0">
              <a:solidFill>
                <a:srgbClr val="FFC000"/>
              </a:solidFill>
            </a:endParaRPr>
          </a:p>
        </p:txBody>
      </p:sp>
    </p:spTree>
    <p:extLst>
      <p:ext uri="{BB962C8B-B14F-4D97-AF65-F5344CB8AC3E}">
        <p14:creationId xmlns:p14="http://schemas.microsoft.com/office/powerpoint/2010/main" val="30084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Bild 14" descr="abstrakt design">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Rubrik 11">
            <a:extLst>
              <a:ext uri="{FF2B5EF4-FFF2-40B4-BE49-F238E27FC236}">
                <a16:creationId xmlns:a16="http://schemas.microsoft.com/office/drawing/2014/main" id="{970C361B-D32E-42E0-A41E-86C3D9AC886F}"/>
              </a:ext>
            </a:extLst>
          </p:cNvPr>
          <p:cNvSpPr>
            <a:spLocks noGrp="1"/>
          </p:cNvSpPr>
          <p:nvPr>
            <p:ph type="ctrTitle"/>
          </p:nvPr>
        </p:nvSpPr>
        <p:spPr>
          <a:xfrm>
            <a:off x="1154955" y="1447800"/>
            <a:ext cx="8825658" cy="3329581"/>
          </a:xfrm>
        </p:spPr>
        <p:txBody>
          <a:bodyPr rtlCol="0">
            <a:normAutofit/>
          </a:bodyPr>
          <a:lstStyle/>
          <a:p>
            <a:pPr rtl="0"/>
            <a:r>
              <a:rPr lang="sv-SE"/>
              <a:t>Tack!</a:t>
            </a:r>
          </a:p>
        </p:txBody>
      </p:sp>
      <p:sp>
        <p:nvSpPr>
          <p:cNvPr id="13" name="Underrubrik 12">
            <a:extLst>
              <a:ext uri="{FF2B5EF4-FFF2-40B4-BE49-F238E27FC236}">
                <a16:creationId xmlns:a16="http://schemas.microsoft.com/office/drawing/2014/main" id="{336E726C-3DE4-41AA-88A0-C92B0C34163D}"/>
              </a:ext>
            </a:extLst>
          </p:cNvPr>
          <p:cNvSpPr>
            <a:spLocks noGrp="1"/>
          </p:cNvSpPr>
          <p:nvPr>
            <p:ph type="subTitle" idx="1"/>
          </p:nvPr>
        </p:nvSpPr>
        <p:spPr>
          <a:xfrm>
            <a:off x="1154955" y="4777380"/>
            <a:ext cx="8825658" cy="861420"/>
          </a:xfrm>
        </p:spPr>
        <p:txBody>
          <a:bodyPr rtlCol="0">
            <a:normAutofit/>
          </a:bodyPr>
          <a:lstStyle/>
          <a:p>
            <a:pPr rtl="0"/>
            <a:r>
              <a:rPr lang="sv-SE" dirty="0"/>
              <a:t>Denna presentation skapades av </a:t>
            </a:r>
            <a:r>
              <a:rPr lang="sv-SE" dirty="0" err="1"/>
              <a:t>jörn</a:t>
            </a:r>
            <a:r>
              <a:rPr lang="sv-SE" dirty="0"/>
              <a:t> </a:t>
            </a:r>
            <a:r>
              <a:rPr lang="sv-SE" dirty="0" err="1"/>
              <a:t>karlsson</a:t>
            </a:r>
            <a:r>
              <a:rPr lang="sv-SE" dirty="0"/>
              <a:t>. Minimala ändringar av </a:t>
            </a:r>
            <a:r>
              <a:rPr lang="sv-SE" dirty="0" err="1"/>
              <a:t>håkan</a:t>
            </a:r>
            <a:r>
              <a:rPr lang="sv-SE" dirty="0"/>
              <a:t> </a:t>
            </a:r>
            <a:r>
              <a:rPr lang="sv-SE" dirty="0" err="1"/>
              <a:t>elderstig</a:t>
            </a:r>
            <a:endParaRPr lang="sv-SE" dirty="0"/>
          </a:p>
        </p:txBody>
      </p:sp>
      <p:sp>
        <p:nvSpPr>
          <p:cNvPr id="57" name="Rektangel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07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Rubrik 1">
            <a:extLst>
              <a:ext uri="{FF2B5EF4-FFF2-40B4-BE49-F238E27FC236}">
                <a16:creationId xmlns:a16="http://schemas.microsoft.com/office/drawing/2014/main" id="{E06C60E9-9E72-4C83-849E-24472797B0E0}"/>
              </a:ext>
            </a:extLst>
          </p:cNvPr>
          <p:cNvSpPr>
            <a:spLocks noGrp="1"/>
          </p:cNvSpPr>
          <p:nvPr>
            <p:ph type="title"/>
          </p:nvPr>
        </p:nvSpPr>
        <p:spPr>
          <a:xfrm>
            <a:off x="1103312" y="452718"/>
            <a:ext cx="8947522" cy="1400530"/>
          </a:xfrm>
        </p:spPr>
        <p:txBody>
          <a:bodyPr anchor="ctr">
            <a:normAutofit/>
          </a:bodyPr>
          <a:lstStyle/>
          <a:p>
            <a:r>
              <a:rPr lang="sv-SE">
                <a:solidFill>
                  <a:srgbClr val="FFFFFF"/>
                </a:solidFill>
              </a:rPr>
              <a:t>Centralt Innehåll</a:t>
            </a:r>
          </a:p>
        </p:txBody>
      </p:sp>
      <p:sp>
        <p:nvSpPr>
          <p:cNvPr id="3" name="Platshållare för innehåll 2">
            <a:extLst>
              <a:ext uri="{FF2B5EF4-FFF2-40B4-BE49-F238E27FC236}">
                <a16:creationId xmlns:a16="http://schemas.microsoft.com/office/drawing/2014/main" id="{605056BE-F291-4443-BF94-85D23CEC14B3}"/>
              </a:ext>
            </a:extLst>
          </p:cNvPr>
          <p:cNvSpPr>
            <a:spLocks noGrp="1"/>
          </p:cNvSpPr>
          <p:nvPr>
            <p:ph idx="1"/>
          </p:nvPr>
        </p:nvSpPr>
        <p:spPr>
          <a:xfrm>
            <a:off x="1103312" y="2763520"/>
            <a:ext cx="8946541" cy="3484879"/>
          </a:xfrm>
        </p:spPr>
        <p:txBody>
          <a:bodyPr>
            <a:normAutofit/>
          </a:bodyPr>
          <a:lstStyle/>
          <a:p>
            <a:pPr>
              <a:lnSpc>
                <a:spcPct val="90000"/>
              </a:lnSpc>
            </a:pPr>
            <a:r>
              <a:rPr lang="sv-SE" sz="1900" b="0" i="0" u="none" strike="noStrike">
                <a:effectLst/>
                <a:latin typeface="Arial" panose="020B0604020202020204" pitchFamily="34" charset="0"/>
              </a:rPr>
              <a:t>Entreprenörskapets betydelse för individer, organisationer, företag och samhällen inom områden som är relevanta för elevernas utbildning.</a:t>
            </a:r>
            <a:r>
              <a:rPr lang="sv-SE" sz="1900"/>
              <a:t> </a:t>
            </a:r>
          </a:p>
          <a:p>
            <a:pPr>
              <a:lnSpc>
                <a:spcPct val="90000"/>
              </a:lnSpc>
            </a:pPr>
            <a:r>
              <a:rPr lang="sv-SE" sz="1900" b="0" i="0" u="none" strike="noStrike">
                <a:effectLst/>
                <a:latin typeface="Arial" panose="020B0604020202020204" pitchFamily="34" charset="0"/>
              </a:rPr>
              <a:t>Idéutvecklingsprocesser: hur man skapar, värderar, förverkligar, vidareutvecklar eller överger idéer inom projektets verksamhetsområde. I samband med det behandlas hur produkter och idéer skyddas genom lagar och andra bestämmelser, till exempel upphovsrätt.</a:t>
            </a:r>
          </a:p>
          <a:p>
            <a:pPr>
              <a:lnSpc>
                <a:spcPct val="90000"/>
              </a:lnSpc>
            </a:pPr>
            <a:r>
              <a:rPr lang="sv-SE" sz="1900" b="0" i="0" u="none" strike="noStrike">
                <a:effectLst/>
                <a:latin typeface="Arial" panose="020B0604020202020204" pitchFamily="34" charset="0"/>
              </a:rPr>
              <a:t>Finansieringsformer inom projektets verksamhetsområde, ekonomisk planering,</a:t>
            </a:r>
            <a:br>
              <a:rPr lang="sv-SE" sz="1900" b="0" i="0" u="none" strike="noStrike">
                <a:effectLst/>
                <a:latin typeface="Arial" panose="020B0604020202020204" pitchFamily="34" charset="0"/>
              </a:rPr>
            </a:br>
            <a:r>
              <a:rPr lang="sv-SE" sz="1900" b="0" i="0" u="none" strike="noStrike">
                <a:effectLst/>
                <a:latin typeface="Arial" panose="020B0604020202020204" pitchFamily="34" charset="0"/>
              </a:rPr>
              <a:t>dokumentation och uppföljning.</a:t>
            </a:r>
          </a:p>
          <a:p>
            <a:pPr>
              <a:lnSpc>
                <a:spcPct val="90000"/>
              </a:lnSpc>
            </a:pPr>
            <a:r>
              <a:rPr lang="sv-SE" sz="1900" b="0" i="0" u="none" strike="noStrike">
                <a:effectLst/>
                <a:latin typeface="Arial" panose="020B0604020202020204" pitchFamily="34" charset="0"/>
              </a:rPr>
              <a:t>Presentationsteknik anpassad till syfte, mottagare och situation.</a:t>
            </a:r>
            <a:endParaRPr lang="sv-SE" sz="1900">
              <a:latin typeface="Arial" panose="020B0604020202020204" pitchFamily="34" charset="0"/>
            </a:endParaRPr>
          </a:p>
          <a:p>
            <a:pPr>
              <a:lnSpc>
                <a:spcPct val="90000"/>
              </a:lnSpc>
            </a:pPr>
            <a:r>
              <a:rPr lang="sv-SE" sz="1900" b="0" i="0" u="none" strike="noStrike">
                <a:effectLst/>
                <a:latin typeface="Arial" panose="020B0604020202020204" pitchFamily="34" charset="0"/>
              </a:rPr>
              <a:t>Grundläggande mötesteknik och dokumentation.</a:t>
            </a:r>
            <a:endParaRPr lang="sv-SE" sz="1900"/>
          </a:p>
        </p:txBody>
      </p:sp>
    </p:spTree>
    <p:extLst>
      <p:ext uri="{BB962C8B-B14F-4D97-AF65-F5344CB8AC3E}">
        <p14:creationId xmlns:p14="http://schemas.microsoft.com/office/powerpoint/2010/main" val="1017361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12049EC-F5D9-4C2B-8AF2-6AFC17614668}"/>
              </a:ext>
            </a:extLst>
          </p:cNvPr>
          <p:cNvSpPr>
            <a:spLocks noGrp="1"/>
          </p:cNvSpPr>
          <p:nvPr>
            <p:ph type="title"/>
          </p:nvPr>
        </p:nvSpPr>
        <p:spPr>
          <a:xfrm>
            <a:off x="643855" y="1447800"/>
            <a:ext cx="3108626" cy="4572000"/>
          </a:xfrm>
        </p:spPr>
        <p:txBody>
          <a:bodyPr anchor="ctr">
            <a:normAutofit/>
          </a:bodyPr>
          <a:lstStyle/>
          <a:p>
            <a:r>
              <a:rPr lang="sv-SE" sz="3600">
                <a:solidFill>
                  <a:srgbClr val="EBEBEB"/>
                </a:solidFill>
              </a:rPr>
              <a:t>FÖRMÅGOR OCH KUNSKAPER</a:t>
            </a:r>
            <a:br>
              <a:rPr lang="sv-SE" sz="3600">
                <a:solidFill>
                  <a:srgbClr val="EBEBEB"/>
                </a:solidFill>
              </a:rPr>
            </a:br>
            <a:endParaRPr lang="sv-SE" sz="3600">
              <a:solidFill>
                <a:srgbClr val="EBEBEB"/>
              </a:solidFill>
            </a:endParaRP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Platshållare för innehåll 2">
            <a:extLst>
              <a:ext uri="{FF2B5EF4-FFF2-40B4-BE49-F238E27FC236}">
                <a16:creationId xmlns:a16="http://schemas.microsoft.com/office/drawing/2014/main" id="{EBE00FD4-64DC-468D-BD7C-9C0B797C3968}"/>
              </a:ext>
            </a:extLst>
          </p:cNvPr>
          <p:cNvGraphicFramePr>
            <a:graphicFrameLocks noGrp="1"/>
          </p:cNvGraphicFramePr>
          <p:nvPr>
            <p:ph idx="1"/>
            <p:extLst>
              <p:ext uri="{D42A27DB-BD31-4B8C-83A1-F6EECF244321}">
                <p14:modId xmlns:p14="http://schemas.microsoft.com/office/powerpoint/2010/main" val="284647507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1263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1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Rubrik 1">
            <a:extLst>
              <a:ext uri="{FF2B5EF4-FFF2-40B4-BE49-F238E27FC236}">
                <a16:creationId xmlns:a16="http://schemas.microsoft.com/office/drawing/2014/main" id="{2ECC1838-C07C-49CB-99D8-B8D362AFF5F8}"/>
              </a:ext>
            </a:extLst>
          </p:cNvPr>
          <p:cNvSpPr>
            <a:spLocks noGrp="1"/>
          </p:cNvSpPr>
          <p:nvPr>
            <p:ph type="title"/>
          </p:nvPr>
        </p:nvSpPr>
        <p:spPr>
          <a:xfrm>
            <a:off x="806195" y="804672"/>
            <a:ext cx="3521359" cy="5248656"/>
          </a:xfrm>
        </p:spPr>
        <p:txBody>
          <a:bodyPr anchor="ctr">
            <a:normAutofit/>
          </a:bodyPr>
          <a:lstStyle/>
          <a:p>
            <a:pPr algn="ctr"/>
            <a:r>
              <a:rPr lang="sv-SE" dirty="0"/>
              <a:t>Uppgifter</a:t>
            </a:r>
          </a:p>
        </p:txBody>
      </p:sp>
      <p:sp>
        <p:nvSpPr>
          <p:cNvPr id="3" name="Platshållare för innehåll 2">
            <a:extLst>
              <a:ext uri="{FF2B5EF4-FFF2-40B4-BE49-F238E27FC236}">
                <a16:creationId xmlns:a16="http://schemas.microsoft.com/office/drawing/2014/main" id="{B494CB38-CDF0-4869-9717-2CC27F8D2437}"/>
              </a:ext>
            </a:extLst>
          </p:cNvPr>
          <p:cNvSpPr>
            <a:spLocks noGrp="1"/>
          </p:cNvSpPr>
          <p:nvPr>
            <p:ph idx="1"/>
          </p:nvPr>
        </p:nvSpPr>
        <p:spPr>
          <a:xfrm>
            <a:off x="4734134" y="833118"/>
            <a:ext cx="7048237" cy="5248657"/>
          </a:xfrm>
        </p:spPr>
        <p:txBody>
          <a:bodyPr anchor="ctr">
            <a:normAutofit lnSpcReduction="10000"/>
          </a:bodyPr>
          <a:lstStyle/>
          <a:p>
            <a:pPr>
              <a:lnSpc>
                <a:spcPct val="90000"/>
              </a:lnSpc>
              <a:buAutoNum type="arabicParenR"/>
            </a:pPr>
            <a:r>
              <a:rPr lang="sv-SE" sz="2400" dirty="0"/>
              <a:t>Tillsammans</a:t>
            </a:r>
          </a:p>
          <a:p>
            <a:pPr lvl="1">
              <a:lnSpc>
                <a:spcPct val="90000"/>
              </a:lnSpc>
              <a:buFont typeface="Wingdings" panose="05000000000000000000" pitchFamily="2" charset="2"/>
              <a:buChar char="Ø"/>
            </a:pPr>
            <a:r>
              <a:rPr lang="sv-SE" dirty="0"/>
              <a:t> Använd CANVAS för att beskriva din skolas affärsmodell (under lektionen)</a:t>
            </a:r>
          </a:p>
          <a:p>
            <a:pPr>
              <a:lnSpc>
                <a:spcPct val="90000"/>
              </a:lnSpc>
              <a:buAutoNum type="arabicParenR"/>
            </a:pPr>
            <a:r>
              <a:rPr lang="sv-SE" sz="2400" dirty="0"/>
              <a:t>I grupp</a:t>
            </a:r>
          </a:p>
          <a:p>
            <a:pPr lvl="1">
              <a:lnSpc>
                <a:spcPct val="90000"/>
              </a:lnSpc>
              <a:buFont typeface="Wingdings" panose="05000000000000000000" pitchFamily="2" charset="2"/>
              <a:buChar char="Ø"/>
            </a:pPr>
            <a:r>
              <a:rPr lang="sv-SE" dirty="0"/>
              <a:t>Beskriv </a:t>
            </a:r>
            <a:r>
              <a:rPr lang="sv-SE" dirty="0" err="1"/>
              <a:t>Spotifys</a:t>
            </a:r>
            <a:r>
              <a:rPr lang="sv-SE" dirty="0"/>
              <a:t> affärsmodell </a:t>
            </a:r>
            <a:r>
              <a:rPr lang="sv-SE" dirty="0" err="1"/>
              <a:t>m.h.a</a:t>
            </a:r>
            <a:r>
              <a:rPr lang="sv-SE" dirty="0"/>
              <a:t>. CANVAS</a:t>
            </a:r>
          </a:p>
          <a:p>
            <a:pPr lvl="1">
              <a:lnSpc>
                <a:spcPct val="90000"/>
              </a:lnSpc>
              <a:buFont typeface="Wingdings" panose="05000000000000000000" pitchFamily="2" charset="2"/>
              <a:buChar char="Ø"/>
            </a:pPr>
            <a:r>
              <a:rPr lang="sv-SE" dirty="0"/>
              <a:t>Gör en designad presentation </a:t>
            </a:r>
          </a:p>
          <a:p>
            <a:pPr lvl="1">
              <a:lnSpc>
                <a:spcPct val="90000"/>
              </a:lnSpc>
              <a:buFont typeface="Wingdings" panose="05000000000000000000" pitchFamily="2" charset="2"/>
              <a:buChar char="Ø"/>
            </a:pPr>
            <a:r>
              <a:rPr lang="sv-SE" dirty="0"/>
              <a:t>Använd denna mall och svara på de 4a frågorna i varje avsnitt</a:t>
            </a:r>
          </a:p>
          <a:p>
            <a:pPr lvl="1">
              <a:lnSpc>
                <a:spcPct val="90000"/>
              </a:lnSpc>
              <a:buFont typeface="Wingdings" panose="05000000000000000000" pitchFamily="2" charset="2"/>
              <a:buChar char="Ø"/>
            </a:pPr>
            <a:r>
              <a:rPr lang="sv-SE" dirty="0"/>
              <a:t>Ladda upp presentationen på Canvas</a:t>
            </a:r>
          </a:p>
          <a:p>
            <a:pPr lvl="1">
              <a:lnSpc>
                <a:spcPct val="90000"/>
              </a:lnSpc>
              <a:buFont typeface="Wingdings" panose="05000000000000000000" pitchFamily="2" charset="2"/>
              <a:buChar char="Ø"/>
            </a:pPr>
            <a:r>
              <a:rPr lang="sv-SE" dirty="0"/>
              <a:t>Presentera enstaka </a:t>
            </a:r>
            <a:r>
              <a:rPr lang="sv-SE" dirty="0" err="1"/>
              <a:t>slides</a:t>
            </a:r>
            <a:r>
              <a:rPr lang="sv-SE" dirty="0"/>
              <a:t> inför klassen</a:t>
            </a:r>
          </a:p>
          <a:p>
            <a:pPr lvl="1">
              <a:lnSpc>
                <a:spcPct val="90000"/>
              </a:lnSpc>
              <a:buAutoNum type="arabicParenR"/>
            </a:pPr>
            <a:endParaRPr lang="sv-SE" dirty="0"/>
          </a:p>
          <a:p>
            <a:pPr>
              <a:lnSpc>
                <a:spcPct val="90000"/>
              </a:lnSpc>
              <a:buAutoNum type="arabicParenR"/>
            </a:pPr>
            <a:r>
              <a:rPr lang="sv-SE" sz="2400" dirty="0"/>
              <a:t>Enskilt </a:t>
            </a:r>
          </a:p>
          <a:p>
            <a:pPr lvl="1">
              <a:lnSpc>
                <a:spcPct val="90000"/>
              </a:lnSpc>
              <a:buFont typeface="Wingdings" panose="05000000000000000000" pitchFamily="2" charset="2"/>
              <a:buChar char="Ø"/>
            </a:pPr>
            <a:r>
              <a:rPr lang="sv-SE" dirty="0"/>
              <a:t>svara på instuderingsfrågorna 1-8 och skriv en kort uppsats om fördjupningsfrågorna och ladda upp ert dokument på Canvas</a:t>
            </a:r>
          </a:p>
          <a:p>
            <a:pPr lvl="1">
              <a:lnSpc>
                <a:spcPct val="90000"/>
              </a:lnSpc>
              <a:buAutoNum type="arabicParenR"/>
            </a:pPr>
            <a:endParaRPr lang="sv-SE" dirty="0"/>
          </a:p>
          <a:p>
            <a:pPr>
              <a:lnSpc>
                <a:spcPct val="90000"/>
              </a:lnSpc>
              <a:buAutoNum type="arabicParenR"/>
            </a:pPr>
            <a:endParaRPr lang="sv-SE" dirty="0"/>
          </a:p>
        </p:txBody>
      </p:sp>
    </p:spTree>
    <p:extLst>
      <p:ext uri="{BB962C8B-B14F-4D97-AF65-F5344CB8AC3E}">
        <p14:creationId xmlns:p14="http://schemas.microsoft.com/office/powerpoint/2010/main" val="12725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DA0193-84D6-47A3-B55B-C4921B786AC5}"/>
              </a:ext>
            </a:extLst>
          </p:cNvPr>
          <p:cNvSpPr>
            <a:spLocks noGrp="1"/>
          </p:cNvSpPr>
          <p:nvPr>
            <p:ph type="title"/>
          </p:nvPr>
        </p:nvSpPr>
        <p:spPr/>
        <p:txBody>
          <a:bodyPr/>
          <a:lstStyle/>
          <a:p>
            <a:r>
              <a:rPr lang="sv-SE" dirty="0"/>
              <a:t>Diskussion i klassrummet (tillsammans)</a:t>
            </a:r>
          </a:p>
        </p:txBody>
      </p:sp>
      <p:sp>
        <p:nvSpPr>
          <p:cNvPr id="3" name="Platshållare för innehåll 2">
            <a:extLst>
              <a:ext uri="{FF2B5EF4-FFF2-40B4-BE49-F238E27FC236}">
                <a16:creationId xmlns:a16="http://schemas.microsoft.com/office/drawing/2014/main" id="{26E34672-AB5A-49BB-89F5-1BC9329ACAA1}"/>
              </a:ext>
            </a:extLst>
          </p:cNvPr>
          <p:cNvSpPr>
            <a:spLocks noGrp="1"/>
          </p:cNvSpPr>
          <p:nvPr>
            <p:ph idx="1"/>
          </p:nvPr>
        </p:nvSpPr>
        <p:spPr/>
        <p:txBody>
          <a:bodyPr/>
          <a:lstStyle/>
          <a:p>
            <a:r>
              <a:rPr lang="sv-SE" dirty="0"/>
              <a:t>Målet är att ni skall kunna analysera en affärsidé med hjälp av ett ramverk </a:t>
            </a:r>
          </a:p>
          <a:p>
            <a:r>
              <a:rPr lang="sv-SE" dirty="0"/>
              <a:t>Ramverket är Business </a:t>
            </a:r>
            <a:r>
              <a:rPr lang="sv-SE" dirty="0" err="1"/>
              <a:t>Model</a:t>
            </a:r>
            <a:r>
              <a:rPr lang="sv-SE" dirty="0"/>
              <a:t> Canvas vilket är ett globalt erkänt och standardiserat ramverk för att analysera affärsmodeller </a:t>
            </a:r>
          </a:p>
          <a:p>
            <a:r>
              <a:rPr lang="sv-SE" dirty="0"/>
              <a:t>Testa att applicera BMC på er skolas verksamhet för att lära er att förstå de olika delarna av BMC. </a:t>
            </a:r>
          </a:p>
          <a:p>
            <a:r>
              <a:rPr lang="sv-SE" dirty="0"/>
              <a:t>Läraren introducerar de 9 olika delarna i BMC och analyserar tillsammans med klassen er skolas affärsmodell (business </a:t>
            </a:r>
            <a:r>
              <a:rPr lang="sv-SE" dirty="0" err="1"/>
              <a:t>model</a:t>
            </a:r>
            <a:r>
              <a:rPr lang="sv-SE" dirty="0"/>
              <a:t>)</a:t>
            </a:r>
          </a:p>
        </p:txBody>
      </p:sp>
    </p:spTree>
    <p:extLst>
      <p:ext uri="{BB962C8B-B14F-4D97-AF65-F5344CB8AC3E}">
        <p14:creationId xmlns:p14="http://schemas.microsoft.com/office/powerpoint/2010/main" val="75160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6E4F6D-B256-4972-8D6B-3120605397F6}"/>
              </a:ext>
            </a:extLst>
          </p:cNvPr>
          <p:cNvSpPr>
            <a:spLocks noGrp="1"/>
          </p:cNvSpPr>
          <p:nvPr>
            <p:ph type="title"/>
          </p:nvPr>
        </p:nvSpPr>
        <p:spPr/>
        <p:txBody>
          <a:bodyPr/>
          <a:lstStyle/>
          <a:p>
            <a:r>
              <a:rPr lang="sv-SE" dirty="0"/>
              <a:t>Fördjupning av BMC (i grupp om max 3)</a:t>
            </a:r>
          </a:p>
        </p:txBody>
      </p:sp>
      <p:sp>
        <p:nvSpPr>
          <p:cNvPr id="3" name="Platshållare för innehåll 2">
            <a:extLst>
              <a:ext uri="{FF2B5EF4-FFF2-40B4-BE49-F238E27FC236}">
                <a16:creationId xmlns:a16="http://schemas.microsoft.com/office/drawing/2014/main" id="{5EBB3A00-398D-4F1C-888C-193B9D176253}"/>
              </a:ext>
            </a:extLst>
          </p:cNvPr>
          <p:cNvSpPr>
            <a:spLocks noGrp="1"/>
          </p:cNvSpPr>
          <p:nvPr>
            <p:ph idx="1"/>
          </p:nvPr>
        </p:nvSpPr>
        <p:spPr/>
        <p:txBody>
          <a:bodyPr>
            <a:normAutofit fontScale="92500" lnSpcReduction="10000"/>
          </a:bodyPr>
          <a:lstStyle/>
          <a:p>
            <a:r>
              <a:rPr lang="sv-SE" dirty="0"/>
              <a:t>Ni skall nu analysera </a:t>
            </a:r>
            <a:r>
              <a:rPr lang="sv-SE" dirty="0" err="1"/>
              <a:t>SPOTIFYs</a:t>
            </a:r>
            <a:r>
              <a:rPr lang="sv-SE" dirty="0"/>
              <a:t> affärsmodell (business modell) med hjälp av BMC</a:t>
            </a:r>
          </a:p>
          <a:p>
            <a:r>
              <a:rPr lang="sv-SE" dirty="0"/>
              <a:t>Gör en presentation med 9 </a:t>
            </a:r>
            <a:r>
              <a:rPr lang="sv-SE" dirty="0" err="1"/>
              <a:t>slides</a:t>
            </a:r>
            <a:r>
              <a:rPr lang="sv-SE" dirty="0"/>
              <a:t> plus en förstasida (10 </a:t>
            </a:r>
            <a:r>
              <a:rPr lang="sv-SE" dirty="0" err="1"/>
              <a:t>slides</a:t>
            </a:r>
            <a:r>
              <a:rPr lang="sv-SE" dirty="0"/>
              <a:t>)</a:t>
            </a:r>
          </a:p>
          <a:p>
            <a:r>
              <a:rPr lang="sv-SE" dirty="0"/>
              <a:t>Gör en </a:t>
            </a:r>
            <a:r>
              <a:rPr lang="sv-SE" dirty="0" err="1"/>
              <a:t>slide</a:t>
            </a:r>
            <a:r>
              <a:rPr lang="sv-SE" dirty="0"/>
              <a:t> för varje del av BMC och analysera SPOTIFY för varje del, ni skall svara på samtliga 4 frågor som ingår för varje del</a:t>
            </a:r>
          </a:p>
          <a:p>
            <a:r>
              <a:rPr lang="sv-SE" dirty="0"/>
              <a:t>Ni skall försöka att göra en unik design på er presentation </a:t>
            </a:r>
          </a:p>
          <a:p>
            <a:r>
              <a:rPr lang="sv-SE" dirty="0"/>
              <a:t>Presentera en eller flera </a:t>
            </a:r>
            <a:r>
              <a:rPr lang="sv-SE" dirty="0" err="1"/>
              <a:t>slides</a:t>
            </a:r>
            <a:r>
              <a:rPr lang="sv-SE" dirty="0"/>
              <a:t> inför klassen vid angivet tillfälle</a:t>
            </a:r>
          </a:p>
          <a:p>
            <a:endParaRPr lang="sv-SE" dirty="0"/>
          </a:p>
          <a:p>
            <a:pPr marL="0" indent="0">
              <a:buNone/>
            </a:pPr>
            <a:r>
              <a:rPr lang="sv-SE" dirty="0"/>
              <a:t>Källor</a:t>
            </a:r>
          </a:p>
          <a:p>
            <a:r>
              <a:rPr lang="sv-SE" sz="2000" b="0" i="0" dirty="0">
                <a:effectLst/>
                <a:latin typeface="CentraleSansBook"/>
              </a:rPr>
              <a:t>Presentation av BMC: </a:t>
            </a:r>
            <a:r>
              <a:rPr lang="sv-SE" sz="2000" b="0" i="0" dirty="0">
                <a:effectLst/>
                <a:latin typeface="CentraleSansBook"/>
                <a:hlinkClick r:id="rId2"/>
              </a:rPr>
              <a:t>https://drive.google.com/file/d/16LodNh29Y8HyUhRXrj9O65Lkkj6n5--8/view?usp=sharing</a:t>
            </a:r>
            <a:r>
              <a:rPr lang="sv-SE" sz="2000" b="0" i="0" dirty="0">
                <a:effectLst/>
                <a:latin typeface="CentraleSansBook"/>
              </a:rPr>
              <a:t> </a:t>
            </a:r>
          </a:p>
          <a:p>
            <a:endParaRPr lang="sv-SE" dirty="0"/>
          </a:p>
        </p:txBody>
      </p:sp>
    </p:spTree>
    <p:extLst>
      <p:ext uri="{BB962C8B-B14F-4D97-AF65-F5344CB8AC3E}">
        <p14:creationId xmlns:p14="http://schemas.microsoft.com/office/powerpoint/2010/main" val="293217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Rubrik 1">
            <a:extLst>
              <a:ext uri="{FF2B5EF4-FFF2-40B4-BE49-F238E27FC236}">
                <a16:creationId xmlns:a16="http://schemas.microsoft.com/office/drawing/2014/main" id="{90E8A9B7-D0A8-424F-B07C-90400B920421}"/>
              </a:ext>
            </a:extLst>
          </p:cNvPr>
          <p:cNvSpPr>
            <a:spLocks noGrp="1"/>
          </p:cNvSpPr>
          <p:nvPr>
            <p:ph type="title"/>
          </p:nvPr>
        </p:nvSpPr>
        <p:spPr>
          <a:xfrm>
            <a:off x="806195" y="804672"/>
            <a:ext cx="3521359" cy="5248656"/>
          </a:xfrm>
        </p:spPr>
        <p:txBody>
          <a:bodyPr anchor="ctr">
            <a:normAutofit/>
          </a:bodyPr>
          <a:lstStyle/>
          <a:p>
            <a:pPr algn="ctr"/>
            <a:r>
              <a:rPr lang="sv-SE" sz="2900" dirty="0" err="1"/>
              <a:t>Spotify</a:t>
            </a:r>
            <a:r>
              <a:rPr lang="sv-SE" sz="2900" dirty="0"/>
              <a:t> rapport/analys (enskilt)</a:t>
            </a:r>
          </a:p>
        </p:txBody>
      </p:sp>
      <p:sp>
        <p:nvSpPr>
          <p:cNvPr id="3" name="Platshållare för innehåll 2">
            <a:extLst>
              <a:ext uri="{FF2B5EF4-FFF2-40B4-BE49-F238E27FC236}">
                <a16:creationId xmlns:a16="http://schemas.microsoft.com/office/drawing/2014/main" id="{C7F03F23-2675-4DAC-B9FA-D097297EB1AC}"/>
              </a:ext>
            </a:extLst>
          </p:cNvPr>
          <p:cNvSpPr>
            <a:spLocks noGrp="1"/>
          </p:cNvSpPr>
          <p:nvPr>
            <p:ph idx="1"/>
          </p:nvPr>
        </p:nvSpPr>
        <p:spPr>
          <a:xfrm>
            <a:off x="4975861" y="804671"/>
            <a:ext cx="6399930" cy="5248657"/>
          </a:xfrm>
        </p:spPr>
        <p:txBody>
          <a:bodyPr anchor="ctr">
            <a:normAutofit/>
          </a:bodyPr>
          <a:lstStyle/>
          <a:p>
            <a:pPr marL="0" indent="0">
              <a:lnSpc>
                <a:spcPct val="90000"/>
              </a:lnSpc>
              <a:spcBef>
                <a:spcPts val="0"/>
              </a:spcBef>
              <a:buNone/>
            </a:pPr>
            <a:r>
              <a:rPr lang="sv-SE" sz="1300" b="1">
                <a:latin typeface="Publico Text Web"/>
              </a:rPr>
              <a:t>Skriv en RAPPORT/analys på max 3 sidor och svara på följande frågor:</a:t>
            </a:r>
            <a:endParaRPr lang="sv-SE" sz="1300" b="0" i="0">
              <a:effectLst/>
              <a:latin typeface="Publico Text Web"/>
            </a:endParaRPr>
          </a:p>
          <a:p>
            <a:pPr marL="0" indent="0">
              <a:lnSpc>
                <a:spcPct val="90000"/>
              </a:lnSpc>
              <a:spcBef>
                <a:spcPts val="0"/>
              </a:spcBef>
              <a:buNone/>
            </a:pPr>
            <a:endParaRPr lang="sv-SE" sz="1300">
              <a:latin typeface="CentraleSansBook"/>
            </a:endParaRPr>
          </a:p>
          <a:p>
            <a:pPr marL="0" indent="0">
              <a:lnSpc>
                <a:spcPct val="90000"/>
              </a:lnSpc>
              <a:spcBef>
                <a:spcPts val="0"/>
              </a:spcBef>
              <a:buNone/>
            </a:pPr>
            <a:r>
              <a:rPr lang="sv-SE" sz="1300">
                <a:latin typeface="CentraleSansBook"/>
              </a:rPr>
              <a:t>Instuderingsfrågor (korta svar)</a:t>
            </a:r>
          </a:p>
          <a:p>
            <a:pPr>
              <a:lnSpc>
                <a:spcPct val="90000"/>
              </a:lnSpc>
              <a:spcBef>
                <a:spcPts val="0"/>
              </a:spcBef>
              <a:buFont typeface="+mj-lt"/>
              <a:buAutoNum type="arabicPeriod"/>
            </a:pPr>
            <a:r>
              <a:rPr lang="sv-SE" sz="1300" b="0" i="0">
                <a:effectLst/>
                <a:latin typeface="CentraleSansBook"/>
              </a:rPr>
              <a:t>Varför skapades </a:t>
            </a:r>
            <a:r>
              <a:rPr lang="sv-SE" sz="1300" b="0" i="0" err="1">
                <a:effectLst/>
                <a:latin typeface="CentraleSansBook"/>
              </a:rPr>
              <a:t>Spotify</a:t>
            </a:r>
            <a:r>
              <a:rPr lang="sv-SE" sz="1300" b="0" i="0">
                <a:effectLst/>
                <a:latin typeface="CentraleSansBook"/>
              </a:rPr>
              <a:t>?</a:t>
            </a:r>
          </a:p>
          <a:p>
            <a:pPr>
              <a:lnSpc>
                <a:spcPct val="90000"/>
              </a:lnSpc>
              <a:spcBef>
                <a:spcPts val="0"/>
              </a:spcBef>
              <a:buFont typeface="+mj-lt"/>
              <a:buAutoNum type="arabicPeriod"/>
            </a:pPr>
            <a:r>
              <a:rPr lang="sv-SE" sz="1300" b="0" i="0">
                <a:effectLst/>
                <a:latin typeface="CentraleSansBook"/>
              </a:rPr>
              <a:t>Ungefär hur många användare har </a:t>
            </a:r>
            <a:r>
              <a:rPr lang="sv-SE" sz="1300" b="0" i="0" err="1">
                <a:effectLst/>
                <a:latin typeface="CentraleSansBook"/>
              </a:rPr>
              <a:t>Spotify</a:t>
            </a:r>
            <a:r>
              <a:rPr lang="sv-SE" sz="1300" b="0" i="0">
                <a:effectLst/>
                <a:latin typeface="CentraleSansBook"/>
              </a:rPr>
              <a:t>?</a:t>
            </a:r>
          </a:p>
          <a:p>
            <a:pPr>
              <a:lnSpc>
                <a:spcPct val="90000"/>
              </a:lnSpc>
              <a:spcBef>
                <a:spcPts val="0"/>
              </a:spcBef>
              <a:buFont typeface="+mj-lt"/>
              <a:buAutoNum type="arabicPeriod"/>
            </a:pPr>
            <a:r>
              <a:rPr lang="sv-SE" sz="1300" b="0" i="0">
                <a:effectLst/>
                <a:latin typeface="CentraleSansBook"/>
              </a:rPr>
              <a:t>På vilket sätt har </a:t>
            </a:r>
            <a:r>
              <a:rPr lang="sv-SE" sz="1300" b="0" i="0" err="1">
                <a:effectLst/>
                <a:latin typeface="CentraleSansBook"/>
              </a:rPr>
              <a:t>Spotify</a:t>
            </a:r>
            <a:r>
              <a:rPr lang="sv-SE" sz="1300" b="0" i="0">
                <a:effectLst/>
                <a:latin typeface="CentraleSansBook"/>
              </a:rPr>
              <a:t> förändrat beteendet på Internet?</a:t>
            </a:r>
          </a:p>
          <a:p>
            <a:pPr>
              <a:lnSpc>
                <a:spcPct val="90000"/>
              </a:lnSpc>
              <a:spcBef>
                <a:spcPts val="0"/>
              </a:spcBef>
              <a:buFont typeface="+mj-lt"/>
              <a:buAutoNum type="arabicPeriod"/>
            </a:pPr>
            <a:r>
              <a:rPr lang="sv-SE" sz="1300" b="0" i="0">
                <a:effectLst/>
                <a:latin typeface="CentraleSansBook"/>
              </a:rPr>
              <a:t>Vad hette företaget som Martin och Daniel arbetade på före grundandet av </a:t>
            </a:r>
            <a:r>
              <a:rPr lang="sv-SE" sz="1300" b="0" i="0" err="1">
                <a:effectLst/>
                <a:latin typeface="CentraleSansBook"/>
              </a:rPr>
              <a:t>Spotify</a:t>
            </a:r>
            <a:r>
              <a:rPr lang="sv-SE" sz="1300" b="0" i="0">
                <a:effectLst/>
                <a:latin typeface="CentraleSansBook"/>
              </a:rPr>
              <a:t>?</a:t>
            </a:r>
          </a:p>
          <a:p>
            <a:pPr>
              <a:lnSpc>
                <a:spcPct val="90000"/>
              </a:lnSpc>
              <a:spcBef>
                <a:spcPts val="0"/>
              </a:spcBef>
              <a:buFont typeface="+mj-lt"/>
              <a:buAutoNum type="arabicPeriod"/>
            </a:pPr>
            <a:r>
              <a:rPr lang="sv-SE" sz="1300" b="0" i="0">
                <a:effectLst/>
                <a:latin typeface="CentraleSansBook"/>
              </a:rPr>
              <a:t>Hur fick </a:t>
            </a:r>
            <a:r>
              <a:rPr lang="sv-SE" sz="1300" b="0" i="0" err="1">
                <a:effectLst/>
                <a:latin typeface="CentraleSansBook"/>
              </a:rPr>
              <a:t>Spotify</a:t>
            </a:r>
            <a:r>
              <a:rPr lang="sv-SE" sz="1300" b="0" i="0">
                <a:effectLst/>
                <a:latin typeface="CentraleSansBook"/>
              </a:rPr>
              <a:t> sitt namn?</a:t>
            </a:r>
          </a:p>
          <a:p>
            <a:pPr>
              <a:lnSpc>
                <a:spcPct val="90000"/>
              </a:lnSpc>
              <a:spcBef>
                <a:spcPts val="0"/>
              </a:spcBef>
              <a:buFont typeface="+mj-lt"/>
              <a:buAutoNum type="arabicPeriod"/>
            </a:pPr>
            <a:r>
              <a:rPr lang="sv-SE" sz="1300" b="0" i="0">
                <a:effectLst/>
                <a:latin typeface="CentraleSansBook"/>
              </a:rPr>
              <a:t>Vilka stora förändringar har </a:t>
            </a:r>
            <a:r>
              <a:rPr lang="sv-SE" sz="1300" b="0" i="0" err="1">
                <a:effectLst/>
                <a:latin typeface="CentraleSansBook"/>
              </a:rPr>
              <a:t>Spotify</a:t>
            </a:r>
            <a:r>
              <a:rPr lang="sv-SE" sz="1300" b="0" i="0">
                <a:effectLst/>
                <a:latin typeface="CentraleSansBook"/>
              </a:rPr>
              <a:t> gjort sedan starten?</a:t>
            </a:r>
          </a:p>
          <a:p>
            <a:pPr>
              <a:lnSpc>
                <a:spcPct val="90000"/>
              </a:lnSpc>
              <a:spcBef>
                <a:spcPts val="0"/>
              </a:spcBef>
              <a:buFont typeface="+mj-lt"/>
              <a:buAutoNum type="arabicPeriod"/>
            </a:pPr>
            <a:r>
              <a:rPr lang="sv-SE" sz="1300" b="0" i="0">
                <a:effectLst/>
                <a:latin typeface="CentraleSansBook"/>
              </a:rPr>
              <a:t>Hur tänkte Daniel och Martin när de delade upp rollerna i företagsledningen mellan sig?</a:t>
            </a:r>
          </a:p>
          <a:p>
            <a:pPr>
              <a:lnSpc>
                <a:spcPct val="90000"/>
              </a:lnSpc>
              <a:spcBef>
                <a:spcPts val="0"/>
              </a:spcBef>
              <a:buFont typeface="+mj-lt"/>
              <a:buAutoNum type="arabicPeriod"/>
            </a:pPr>
            <a:r>
              <a:rPr lang="sv-SE" sz="1300" b="0" i="0">
                <a:effectLst/>
                <a:latin typeface="CentraleSansBook"/>
              </a:rPr>
              <a:t>Vilka är deras förebilder?</a:t>
            </a:r>
          </a:p>
          <a:p>
            <a:pPr>
              <a:lnSpc>
                <a:spcPct val="90000"/>
              </a:lnSpc>
              <a:spcBef>
                <a:spcPts val="0"/>
              </a:spcBef>
              <a:buFont typeface="+mj-lt"/>
              <a:buAutoNum type="arabicPeriod"/>
            </a:pPr>
            <a:endParaRPr lang="sv-SE" sz="1300">
              <a:latin typeface="CentraleSansBook"/>
            </a:endParaRPr>
          </a:p>
          <a:p>
            <a:pPr marL="0" indent="0">
              <a:lnSpc>
                <a:spcPct val="90000"/>
              </a:lnSpc>
              <a:spcBef>
                <a:spcPts val="0"/>
              </a:spcBef>
              <a:buNone/>
            </a:pPr>
            <a:r>
              <a:rPr lang="sv-SE" sz="1300" b="0" i="0">
                <a:effectLst/>
                <a:latin typeface="CentraleSansBook"/>
              </a:rPr>
              <a:t>Fördjupningsfrågor (utförliga svar):</a:t>
            </a:r>
          </a:p>
          <a:p>
            <a:pPr>
              <a:lnSpc>
                <a:spcPct val="90000"/>
              </a:lnSpc>
              <a:spcBef>
                <a:spcPts val="0"/>
              </a:spcBef>
              <a:buFont typeface="Arial" panose="020B0604020202020204" pitchFamily="34" charset="0"/>
              <a:buChar char="•"/>
            </a:pPr>
            <a:r>
              <a:rPr lang="sv-SE" sz="1300" b="0" i="0">
                <a:effectLst/>
                <a:latin typeface="CentraleSansBook"/>
              </a:rPr>
              <a:t>Håller ni med om Martins 8 tips till unga entreprenörer, finns det något ni skulle vilja lägga till?</a:t>
            </a:r>
          </a:p>
          <a:p>
            <a:pPr>
              <a:lnSpc>
                <a:spcPct val="90000"/>
              </a:lnSpc>
              <a:spcBef>
                <a:spcPts val="0"/>
              </a:spcBef>
              <a:buFont typeface="Arial" panose="020B0604020202020204" pitchFamily="34" charset="0"/>
              <a:buChar char="•"/>
            </a:pPr>
            <a:r>
              <a:rPr lang="sv-SE" sz="1300" b="0" i="0">
                <a:effectLst/>
                <a:latin typeface="CentraleSansBook"/>
              </a:rPr>
              <a:t>Vad anser ni vara det viktigaste när man ska omsätta en idé till verklighet?</a:t>
            </a:r>
          </a:p>
          <a:p>
            <a:pPr>
              <a:lnSpc>
                <a:spcPct val="90000"/>
              </a:lnSpc>
              <a:spcBef>
                <a:spcPts val="0"/>
              </a:spcBef>
              <a:buFont typeface="Arial" panose="020B0604020202020204" pitchFamily="34" charset="0"/>
              <a:buChar char="•"/>
            </a:pPr>
            <a:r>
              <a:rPr lang="sv-SE" sz="1300" b="0" i="0">
                <a:effectLst/>
                <a:latin typeface="CentraleSansBook"/>
              </a:rPr>
              <a:t>Vad har </a:t>
            </a:r>
            <a:r>
              <a:rPr lang="sv-SE" sz="1300" b="0" i="0" err="1">
                <a:effectLst/>
                <a:latin typeface="CentraleSansBook"/>
              </a:rPr>
              <a:t>Spotify</a:t>
            </a:r>
            <a:r>
              <a:rPr lang="sv-SE" sz="1300" b="0" i="0">
                <a:effectLst/>
                <a:latin typeface="CentraleSansBook"/>
              </a:rPr>
              <a:t> (ur ett samhällsperspektiv) inneburit för individer, organisationer, företag och samhällen.</a:t>
            </a:r>
          </a:p>
          <a:p>
            <a:pPr>
              <a:lnSpc>
                <a:spcPct val="90000"/>
              </a:lnSpc>
              <a:spcBef>
                <a:spcPts val="0"/>
              </a:spcBef>
              <a:buFont typeface="Arial" panose="020B0604020202020204" pitchFamily="34" charset="0"/>
              <a:buChar char="•"/>
            </a:pPr>
            <a:r>
              <a:rPr lang="sv-SE" sz="1300">
                <a:latin typeface="CentraleSansBook"/>
              </a:rPr>
              <a:t>Beskriv hur </a:t>
            </a:r>
            <a:r>
              <a:rPr lang="sv-SE" sz="1300" err="1">
                <a:latin typeface="CentraleSansBook"/>
              </a:rPr>
              <a:t>Spotify</a:t>
            </a:r>
            <a:r>
              <a:rPr lang="sv-SE" sz="1300">
                <a:latin typeface="CentraleSansBook"/>
              </a:rPr>
              <a:t> skyddar artisternas idéer och produkter genom lagar och andra bestämmelser </a:t>
            </a:r>
          </a:p>
          <a:p>
            <a:pPr>
              <a:lnSpc>
                <a:spcPct val="90000"/>
              </a:lnSpc>
              <a:spcBef>
                <a:spcPts val="0"/>
              </a:spcBef>
              <a:buFont typeface="Arial" panose="020B0604020202020204" pitchFamily="34" charset="0"/>
              <a:buChar char="•"/>
            </a:pPr>
            <a:r>
              <a:rPr lang="sv-SE" sz="1300">
                <a:latin typeface="CentraleSansBook"/>
              </a:rPr>
              <a:t>och hur artisterna blir ersatta för sina verk, ta gärna ett exempel hur mycket tjänar Robyn? Reflektera över detta!</a:t>
            </a:r>
          </a:p>
          <a:p>
            <a:pPr marL="0" indent="0">
              <a:lnSpc>
                <a:spcPct val="90000"/>
              </a:lnSpc>
              <a:spcBef>
                <a:spcPts val="0"/>
              </a:spcBef>
              <a:buNone/>
            </a:pPr>
            <a:r>
              <a:rPr lang="sv-SE" sz="1300">
                <a:latin typeface="CentraleSansBook"/>
              </a:rPr>
              <a:t>Källor</a:t>
            </a:r>
          </a:p>
          <a:p>
            <a:pPr marL="114300" indent="0">
              <a:lnSpc>
                <a:spcPct val="90000"/>
              </a:lnSpc>
              <a:buNone/>
            </a:pPr>
            <a:r>
              <a:rPr lang="sv-SE" sz="1300" b="0" i="0">
                <a:effectLst/>
                <a:latin typeface="CentraleSansBook"/>
                <a:hlinkClick r:id="rId4">
                  <a:extLst>
                    <a:ext uri="{A12FA001-AC4F-418D-AE19-62706E023703}">
                      <ahyp:hlinkClr xmlns:ahyp="http://schemas.microsoft.com/office/drawing/2018/hyperlinkcolor" val="tx"/>
                    </a:ext>
                  </a:extLst>
                </a:hlinkClick>
              </a:rPr>
              <a:t>SPOTIFY: </a:t>
            </a:r>
            <a:r>
              <a:rPr lang="sv-SE" sz="1300" b="0" i="0">
                <a:effectLst/>
                <a:latin typeface="CentraleSansBook"/>
                <a:hlinkClick r:id="rId5"/>
              </a:rPr>
              <a:t>https://www.foretagskallan.se/foretagskallan-nyheter/lektionsmaterial/en-bra-ide-ar-bara-borjan/</a:t>
            </a:r>
            <a:r>
              <a:rPr lang="sv-SE" sz="1300" b="0" i="0">
                <a:effectLst/>
                <a:latin typeface="CentraleSansBook"/>
              </a:rPr>
              <a:t> </a:t>
            </a:r>
          </a:p>
        </p:txBody>
      </p:sp>
    </p:spTree>
    <p:extLst>
      <p:ext uri="{BB962C8B-B14F-4D97-AF65-F5344CB8AC3E}">
        <p14:creationId xmlns:p14="http://schemas.microsoft.com/office/powerpoint/2010/main" val="179966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8740C3-27F0-4786-8C45-EDE507FC27A4}"/>
              </a:ext>
            </a:extLst>
          </p:cNvPr>
          <p:cNvSpPr>
            <a:spLocks noGrp="1"/>
          </p:cNvSpPr>
          <p:nvPr>
            <p:ph type="title"/>
          </p:nvPr>
        </p:nvSpPr>
        <p:spPr/>
        <p:txBody>
          <a:bodyPr/>
          <a:lstStyle/>
          <a:p>
            <a:r>
              <a:rPr lang="sv-SE" b="1" i="0" dirty="0">
                <a:effectLst/>
                <a:latin typeface="CentraleSansBook"/>
              </a:rPr>
              <a:t>Martin Lorentzons 8 tips till unga entreprenörer:</a:t>
            </a:r>
            <a:br>
              <a:rPr lang="sv-SE" b="0" i="0" dirty="0">
                <a:effectLst/>
                <a:latin typeface="CentraleSansBook"/>
              </a:rPr>
            </a:br>
            <a:endParaRPr lang="sv-SE" dirty="0"/>
          </a:p>
        </p:txBody>
      </p:sp>
      <p:sp>
        <p:nvSpPr>
          <p:cNvPr id="3" name="Platshållare för innehåll 2">
            <a:extLst>
              <a:ext uri="{FF2B5EF4-FFF2-40B4-BE49-F238E27FC236}">
                <a16:creationId xmlns:a16="http://schemas.microsoft.com/office/drawing/2014/main" id="{FAACBDB3-4514-462B-9D92-B5046374756A}"/>
              </a:ext>
            </a:extLst>
          </p:cNvPr>
          <p:cNvSpPr>
            <a:spLocks noGrp="1"/>
          </p:cNvSpPr>
          <p:nvPr>
            <p:ph idx="1"/>
          </p:nvPr>
        </p:nvSpPr>
        <p:spPr/>
        <p:txBody>
          <a:bodyPr/>
          <a:lstStyle/>
          <a:p>
            <a:pPr marL="0" indent="0" algn="l">
              <a:buNone/>
            </a:pPr>
            <a:r>
              <a:rPr lang="sv-SE" b="0" i="0" dirty="0">
                <a:effectLst/>
                <a:latin typeface="CentraleSansBook"/>
              </a:rPr>
              <a:t>• Starta tillsammans med någon som är annorlunda än du själv</a:t>
            </a:r>
            <a:br>
              <a:rPr lang="sv-SE" b="0" i="0" dirty="0">
                <a:effectLst/>
                <a:latin typeface="CentraleSansBook"/>
              </a:rPr>
            </a:br>
            <a:r>
              <a:rPr lang="sv-SE" b="0" i="0" dirty="0">
                <a:effectLst/>
                <a:latin typeface="CentraleSansBook"/>
              </a:rPr>
              <a:t>• Satsa på en idé</a:t>
            </a:r>
            <a:br>
              <a:rPr lang="sv-SE" b="0" i="0" dirty="0">
                <a:effectLst/>
                <a:latin typeface="CentraleSansBook"/>
              </a:rPr>
            </a:br>
            <a:r>
              <a:rPr lang="sv-SE" b="0" i="0" dirty="0">
                <a:effectLst/>
                <a:latin typeface="CentraleSansBook"/>
              </a:rPr>
              <a:t>• Jobba med något du gillar</a:t>
            </a:r>
            <a:br>
              <a:rPr lang="sv-SE" b="0" i="0" dirty="0">
                <a:effectLst/>
                <a:latin typeface="CentraleSansBook"/>
              </a:rPr>
            </a:br>
            <a:r>
              <a:rPr lang="sv-SE" b="0" i="0" dirty="0">
                <a:effectLst/>
                <a:latin typeface="CentraleSansBook"/>
              </a:rPr>
              <a:t>• Fråga om råd</a:t>
            </a:r>
            <a:br>
              <a:rPr lang="sv-SE" b="0" i="0" dirty="0">
                <a:effectLst/>
                <a:latin typeface="CentraleSansBook"/>
              </a:rPr>
            </a:br>
            <a:r>
              <a:rPr lang="sv-SE" b="0" i="0" dirty="0">
                <a:effectLst/>
                <a:latin typeface="CentraleSansBook"/>
              </a:rPr>
              <a:t>• Våga konkurrensutsätta affärsidén</a:t>
            </a:r>
            <a:br>
              <a:rPr lang="sv-SE" b="0" i="0" dirty="0">
                <a:effectLst/>
                <a:latin typeface="CentraleSansBook"/>
              </a:rPr>
            </a:br>
            <a:r>
              <a:rPr lang="sv-SE" b="0" i="0" dirty="0">
                <a:effectLst/>
                <a:latin typeface="CentraleSansBook"/>
              </a:rPr>
              <a:t>• Tänk stort men börja lokalt</a:t>
            </a:r>
            <a:br>
              <a:rPr lang="sv-SE" b="0" i="0" dirty="0">
                <a:effectLst/>
                <a:latin typeface="CentraleSansBook"/>
              </a:rPr>
            </a:br>
            <a:r>
              <a:rPr lang="sv-SE" b="0" i="0" dirty="0">
                <a:effectLst/>
                <a:latin typeface="CentraleSansBook"/>
              </a:rPr>
              <a:t>• Våga anställa personer som är bättre än du själv</a:t>
            </a:r>
            <a:br>
              <a:rPr lang="sv-SE" b="0" i="0" dirty="0">
                <a:effectLst/>
                <a:latin typeface="CentraleSansBook"/>
              </a:rPr>
            </a:br>
            <a:r>
              <a:rPr lang="sv-SE" b="0" i="0" dirty="0">
                <a:effectLst/>
                <a:latin typeface="CentraleSansBook"/>
              </a:rPr>
              <a:t>• Affärsidén är bara 3 procent – utförandet utgör 97 procent för att lyckas</a:t>
            </a:r>
          </a:p>
          <a:p>
            <a:endParaRPr lang="sv-SE" dirty="0"/>
          </a:p>
        </p:txBody>
      </p:sp>
    </p:spTree>
    <p:extLst>
      <p:ext uri="{BB962C8B-B14F-4D97-AF65-F5344CB8AC3E}">
        <p14:creationId xmlns:p14="http://schemas.microsoft.com/office/powerpoint/2010/main" val="337288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5FFD32-E0A8-4E83-80B3-20612105D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53E32-00D6-4FFB-AD6B-B2091BB3289C}">
  <ds:schemaRefs>
    <ds:schemaRef ds:uri="http://schemas.microsoft.com/sharepoint/v3/contenttype/forms"/>
  </ds:schemaRefs>
</ds:datastoreItem>
</file>

<file path=customXml/itemProps3.xml><?xml version="1.0" encoding="utf-8"?>
<ds:datastoreItem xmlns:ds="http://schemas.openxmlformats.org/officeDocument/2006/customXml" ds:itemID="{5ACC4F44-154A-4E67-B129-1B5389E9F99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{1A1198FE-82E9-4A8B-B9C7-06610223313A}tf78884036</Template>
  <TotalTime>874</TotalTime>
  <Words>2175</Words>
  <Application>Microsoft Office PowerPoint</Application>
  <PresentationFormat>Bredbild</PresentationFormat>
  <Paragraphs>179</Paragraphs>
  <Slides>21</Slides>
  <Notes>2</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Arial</vt:lpstr>
      <vt:lpstr>ars-maquette-web</vt:lpstr>
      <vt:lpstr>Calibri</vt:lpstr>
      <vt:lpstr>CentraleSansBook</vt:lpstr>
      <vt:lpstr>Century Gothic</vt:lpstr>
      <vt:lpstr>Publico Text Web</vt:lpstr>
      <vt:lpstr>Wingdings</vt:lpstr>
      <vt:lpstr>Wingdings 3</vt:lpstr>
      <vt:lpstr>Jon</vt:lpstr>
      <vt:lpstr>Mastering Business Models </vt:lpstr>
      <vt:lpstr>Varför analys och rapport om SPOTIFY??</vt:lpstr>
      <vt:lpstr>Centralt Innehåll</vt:lpstr>
      <vt:lpstr>FÖRMÅGOR OCH KUNSKAPER </vt:lpstr>
      <vt:lpstr>Uppgifter</vt:lpstr>
      <vt:lpstr>Diskussion i klassrummet (tillsammans)</vt:lpstr>
      <vt:lpstr>Fördjupning av BMC (i grupp om max 3)</vt:lpstr>
      <vt:lpstr>Spotify rapport/analys (enskilt)</vt:lpstr>
      <vt:lpstr>Martin Lorentzons 8 tips till unga entreprenörer: </vt:lpstr>
      <vt:lpstr>THE BUSINESS MODEL CANVAS</vt:lpstr>
      <vt:lpstr>Affärsmodellens beståndsdelar</vt:lpstr>
      <vt:lpstr>Customer segments</vt:lpstr>
      <vt:lpstr>Value Proposition</vt:lpstr>
      <vt:lpstr>Customer Relationships</vt:lpstr>
      <vt:lpstr>Channels</vt:lpstr>
      <vt:lpstr>Key Resources</vt:lpstr>
      <vt:lpstr>Key Activities</vt:lpstr>
      <vt:lpstr>Key Partners</vt:lpstr>
      <vt:lpstr>Cost Structure</vt:lpstr>
      <vt:lpstr>Revenue Streams</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Spotify explained by the business model CANVAS</dc:title>
  <dc:creator>Jörn Karlsson</dc:creator>
  <cp:lastModifiedBy>Håkan Elderstig</cp:lastModifiedBy>
  <cp:revision>36</cp:revision>
  <dcterms:created xsi:type="dcterms:W3CDTF">2021-04-12T18:33:50Z</dcterms:created>
  <dcterms:modified xsi:type="dcterms:W3CDTF">2021-09-06T08:20:51Z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